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326" r:id="rId2"/>
    <p:sldId id="279" r:id="rId3"/>
    <p:sldId id="290" r:id="rId4"/>
    <p:sldId id="291" r:id="rId5"/>
    <p:sldId id="267" r:id="rId6"/>
    <p:sldId id="268" r:id="rId7"/>
    <p:sldId id="280" r:id="rId8"/>
    <p:sldId id="281" r:id="rId9"/>
    <p:sldId id="285" r:id="rId10"/>
    <p:sldId id="287" r:id="rId11"/>
    <p:sldId id="283" r:id="rId12"/>
    <p:sldId id="284" r:id="rId13"/>
    <p:sldId id="282" r:id="rId14"/>
    <p:sldId id="286" r:id="rId15"/>
    <p:sldId id="289" r:id="rId16"/>
    <p:sldId id="292" r:id="rId17"/>
    <p:sldId id="294" r:id="rId18"/>
    <p:sldId id="295" r:id="rId19"/>
    <p:sldId id="301" r:id="rId20"/>
    <p:sldId id="302" r:id="rId21"/>
    <p:sldId id="303" r:id="rId22"/>
    <p:sldId id="314" r:id="rId23"/>
    <p:sldId id="305" r:id="rId24"/>
    <p:sldId id="306" r:id="rId25"/>
    <p:sldId id="307" r:id="rId26"/>
    <p:sldId id="308" r:id="rId27"/>
    <p:sldId id="309" r:id="rId28"/>
    <p:sldId id="310" r:id="rId29"/>
    <p:sldId id="311" r:id="rId30"/>
    <p:sldId id="312" r:id="rId31"/>
    <p:sldId id="313" r:id="rId32"/>
    <p:sldId id="353" r:id="rId33"/>
    <p:sldId id="316" r:id="rId34"/>
    <p:sldId id="315" r:id="rId35"/>
    <p:sldId id="317" r:id="rId36"/>
    <p:sldId id="318" r:id="rId37"/>
    <p:sldId id="342" r:id="rId38"/>
    <p:sldId id="343" r:id="rId39"/>
    <p:sldId id="344" r:id="rId40"/>
    <p:sldId id="319" r:id="rId41"/>
    <p:sldId id="320" r:id="rId42"/>
    <p:sldId id="321" r:id="rId43"/>
    <p:sldId id="322" r:id="rId44"/>
    <p:sldId id="323" r:id="rId45"/>
    <p:sldId id="324" r:id="rId46"/>
    <p:sldId id="325" r:id="rId47"/>
    <p:sldId id="327" r:id="rId48"/>
    <p:sldId id="328" r:id="rId49"/>
    <p:sldId id="329" r:id="rId50"/>
    <p:sldId id="330" r:id="rId51"/>
    <p:sldId id="337" r:id="rId52"/>
    <p:sldId id="338" r:id="rId53"/>
    <p:sldId id="339" r:id="rId54"/>
    <p:sldId id="340" r:id="rId55"/>
    <p:sldId id="341" r:id="rId56"/>
    <p:sldId id="355" r:id="rId57"/>
    <p:sldId id="356" r:id="rId58"/>
    <p:sldId id="357" r:id="rId59"/>
    <p:sldId id="358" r:id="rId60"/>
    <p:sldId id="359" r:id="rId61"/>
    <p:sldId id="360" r:id="rId62"/>
    <p:sldId id="361" r:id="rId63"/>
    <p:sldId id="362" r:id="rId64"/>
    <p:sldId id="346" r:id="rId65"/>
    <p:sldId id="347" r:id="rId66"/>
    <p:sldId id="348" r:id="rId67"/>
    <p:sldId id="349" r:id="rId68"/>
    <p:sldId id="350"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82" r:id="rId89"/>
    <p:sldId id="383" r:id="rId90"/>
    <p:sldId id="384" r:id="rId91"/>
    <p:sldId id="385" r:id="rId92"/>
    <p:sldId id="386" r:id="rId93"/>
    <p:sldId id="387"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77" d="100"/>
          <a:sy n="77" d="100"/>
        </p:scale>
        <p:origin x="8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7F4CA-D052-4C9D-A4F4-7467B4FA63B2}" type="datetimeFigureOut">
              <a:rPr lang="en-US" smtClean="0"/>
              <a:t>6/29/2023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F0594-482B-4AEE-87EE-D7C0DAB278EA}" type="slidenum">
              <a:rPr lang="en-US" smtClean="0"/>
              <a:t>‹#›</a:t>
            </a:fld>
            <a:endParaRPr lang="en-US"/>
          </a:p>
        </p:txBody>
      </p:sp>
    </p:spTree>
    <p:extLst>
      <p:ext uri="{BB962C8B-B14F-4D97-AF65-F5344CB8AC3E}">
        <p14:creationId xmlns:p14="http://schemas.microsoft.com/office/powerpoint/2010/main" val="2579646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Syllabus Wenhao Sun</a:t>
            </a:r>
          </a:p>
          <a:p>
            <a:r>
              <a:rPr lang="en-US" altLang="en-US" dirty="0"/>
              <a:t>Set up Canvas – </a:t>
            </a:r>
            <a:r>
              <a:rPr lang="en-US" altLang="en-US" dirty="0" err="1"/>
              <a:t>Katsuyo</a:t>
            </a:r>
            <a:endParaRPr lang="en-US" altLang="en-US" dirty="0"/>
          </a:p>
          <a:p>
            <a:r>
              <a:rPr lang="en-US" altLang="en-US" dirty="0"/>
              <a:t>Google Survey – </a:t>
            </a:r>
            <a:r>
              <a:rPr lang="en-US" altLang="en-US" dirty="0" err="1"/>
              <a:t>Katusyo</a:t>
            </a:r>
            <a:endParaRPr lang="en-US" altLang="en-US"/>
          </a:p>
          <a:p>
            <a:endParaRPr lang="en-US" altLang="en-US"/>
          </a:p>
          <a:p>
            <a:endParaRPr lang="en-US" altLang="en-US"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B22E9C2-D14F-4C72-BFBE-8EE2C097761C}" type="slidenum">
              <a:rPr lang="en-US" altLang="en-US" sz="1200"/>
              <a:pPr/>
              <a:t>1</a:t>
            </a:fld>
            <a:endParaRPr lang="en-US" altLang="en-US" sz="1200"/>
          </a:p>
        </p:txBody>
      </p:sp>
      <p:sp>
        <p:nvSpPr>
          <p:cNvPr id="16388"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t>MSE 493-002 Fall 2012 Thornton</a:t>
            </a:r>
          </a:p>
        </p:txBody>
      </p:sp>
    </p:spTree>
    <p:extLst>
      <p:ext uri="{BB962C8B-B14F-4D97-AF65-F5344CB8AC3E}">
        <p14:creationId xmlns:p14="http://schemas.microsoft.com/office/powerpoint/2010/main" val="314710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a:t>
            </a:r>
            <a:r>
              <a:rPr lang="en-US" baseline="0" dirty="0"/>
              <a:t> figure takeaways:</a:t>
            </a:r>
          </a:p>
          <a:p>
            <a:r>
              <a:rPr lang="en-US" baseline="0" dirty="0"/>
              <a:t>-AENs are very non-covalent (except one – Mg3N2) compared with the others</a:t>
            </a:r>
          </a:p>
          <a:p>
            <a:endParaRPr lang="en-US" baseline="0" dirty="0"/>
          </a:p>
          <a:p>
            <a:r>
              <a:rPr lang="en-US" baseline="0" dirty="0"/>
              <a:t>Right figure takeaways:</a:t>
            </a:r>
          </a:p>
          <a:p>
            <a:r>
              <a:rPr lang="en-US" baseline="0" dirty="0"/>
              <a:t>-Most stable ternaries have AE</a:t>
            </a:r>
          </a:p>
          <a:p>
            <a:r>
              <a:rPr lang="en-US" baseline="0" dirty="0"/>
              <a:t>-AETMN by far the most common type of ternary</a:t>
            </a:r>
          </a:p>
          <a:p>
            <a:endParaRPr lang="en-US" baseline="0" dirty="0"/>
          </a:p>
          <a:p>
            <a:r>
              <a:rPr lang="en-US" baseline="0" dirty="0"/>
              <a:t>Left and right together:</a:t>
            </a:r>
          </a:p>
          <a:p>
            <a:r>
              <a:rPr lang="en-US" baseline="0" dirty="0"/>
              <a:t>-AETMNs are formed by increasing the </a:t>
            </a:r>
            <a:r>
              <a:rPr lang="en-US" baseline="0" dirty="0" err="1"/>
              <a:t>covalency</a:t>
            </a:r>
            <a:r>
              <a:rPr lang="en-US" baseline="0" dirty="0"/>
              <a:t> relative to the AENs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022EBD-87AC-4875-80B5-BDC28967DA23}" type="slidenum">
              <a:rPr lang="en-US" smtClean="0"/>
              <a:t>41</a:t>
            </a:fld>
            <a:endParaRPr lang="en-US"/>
          </a:p>
        </p:txBody>
      </p:sp>
    </p:spTree>
    <p:extLst>
      <p:ext uri="{BB962C8B-B14F-4D97-AF65-F5344CB8AC3E}">
        <p14:creationId xmlns:p14="http://schemas.microsoft.com/office/powerpoint/2010/main" val="49015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a:t>
            </a:r>
            <a:r>
              <a:rPr lang="en-US" baseline="0" dirty="0"/>
              <a:t> figure takeaways:</a:t>
            </a:r>
          </a:p>
          <a:p>
            <a:r>
              <a:rPr lang="en-US" baseline="0" dirty="0"/>
              <a:t>-AENs are very non-covalent (except one – Mg3N2) compared with the others</a:t>
            </a:r>
          </a:p>
          <a:p>
            <a:endParaRPr lang="en-US" baseline="0" dirty="0"/>
          </a:p>
          <a:p>
            <a:r>
              <a:rPr lang="en-US" baseline="0" dirty="0"/>
              <a:t>Right figure takeaways:</a:t>
            </a:r>
          </a:p>
          <a:p>
            <a:r>
              <a:rPr lang="en-US" baseline="0" dirty="0"/>
              <a:t>-Most stable ternaries have AE</a:t>
            </a:r>
          </a:p>
          <a:p>
            <a:r>
              <a:rPr lang="en-US" baseline="0" dirty="0"/>
              <a:t>-AETMN by far the most common type of ternary</a:t>
            </a:r>
          </a:p>
          <a:p>
            <a:endParaRPr lang="en-US" baseline="0" dirty="0"/>
          </a:p>
          <a:p>
            <a:r>
              <a:rPr lang="en-US" baseline="0" dirty="0"/>
              <a:t>Left and right together:</a:t>
            </a:r>
          </a:p>
          <a:p>
            <a:r>
              <a:rPr lang="en-US" baseline="0" dirty="0"/>
              <a:t>-AETMNs are formed by increasing the </a:t>
            </a:r>
            <a:r>
              <a:rPr lang="en-US" baseline="0" dirty="0" err="1"/>
              <a:t>covalency</a:t>
            </a:r>
            <a:r>
              <a:rPr lang="en-US" baseline="0" dirty="0"/>
              <a:t> relative to the AENs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022EBD-87AC-4875-80B5-BDC28967DA23}" type="slidenum">
              <a:rPr lang="en-US" smtClean="0"/>
              <a:t>42</a:t>
            </a:fld>
            <a:endParaRPr lang="en-US"/>
          </a:p>
        </p:txBody>
      </p:sp>
    </p:spTree>
    <p:extLst>
      <p:ext uri="{BB962C8B-B14F-4D97-AF65-F5344CB8AC3E}">
        <p14:creationId xmlns:p14="http://schemas.microsoft.com/office/powerpoint/2010/main" val="3859969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a:t>
            </a:r>
            <a:r>
              <a:rPr lang="en-US" baseline="0" dirty="0"/>
              <a:t> figure takeaways:</a:t>
            </a:r>
          </a:p>
          <a:p>
            <a:r>
              <a:rPr lang="en-US" baseline="0" dirty="0"/>
              <a:t>-AENs are very non-covalent (except one – Mg3N2) compared with the others</a:t>
            </a:r>
          </a:p>
          <a:p>
            <a:endParaRPr lang="en-US" baseline="0" dirty="0"/>
          </a:p>
          <a:p>
            <a:r>
              <a:rPr lang="en-US" baseline="0" dirty="0"/>
              <a:t>Right figure takeaways:</a:t>
            </a:r>
          </a:p>
          <a:p>
            <a:r>
              <a:rPr lang="en-US" baseline="0" dirty="0"/>
              <a:t>-Most stable ternaries have AE</a:t>
            </a:r>
          </a:p>
          <a:p>
            <a:r>
              <a:rPr lang="en-US" baseline="0" dirty="0"/>
              <a:t>-AETMN by far the most common type of ternary</a:t>
            </a:r>
          </a:p>
          <a:p>
            <a:endParaRPr lang="en-US" baseline="0" dirty="0"/>
          </a:p>
          <a:p>
            <a:r>
              <a:rPr lang="en-US" baseline="0" dirty="0"/>
              <a:t>Left and right together:</a:t>
            </a:r>
          </a:p>
          <a:p>
            <a:r>
              <a:rPr lang="en-US" baseline="0" dirty="0"/>
              <a:t>-AETMNs are formed by increasing the </a:t>
            </a:r>
            <a:r>
              <a:rPr lang="en-US" baseline="0" dirty="0" err="1"/>
              <a:t>covalency</a:t>
            </a:r>
            <a:r>
              <a:rPr lang="en-US" baseline="0" dirty="0"/>
              <a:t> relative to the AENs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022EBD-87AC-4875-80B5-BDC28967DA23}" type="slidenum">
              <a:rPr lang="en-US" smtClean="0"/>
              <a:t>43</a:t>
            </a:fld>
            <a:endParaRPr lang="en-US"/>
          </a:p>
        </p:txBody>
      </p:sp>
    </p:spTree>
    <p:extLst>
      <p:ext uri="{BB962C8B-B14F-4D97-AF65-F5344CB8AC3E}">
        <p14:creationId xmlns:p14="http://schemas.microsoft.com/office/powerpoint/2010/main" val="101029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a:t>
            </a:r>
            <a:r>
              <a:rPr lang="en-US" baseline="0" dirty="0"/>
              <a:t> figure takeaways:</a:t>
            </a:r>
          </a:p>
          <a:p>
            <a:r>
              <a:rPr lang="en-US" baseline="0" dirty="0"/>
              <a:t>-AENs are very non-covalent (except one – Mg3N2) compared with the others</a:t>
            </a:r>
          </a:p>
          <a:p>
            <a:endParaRPr lang="en-US" baseline="0" dirty="0"/>
          </a:p>
          <a:p>
            <a:r>
              <a:rPr lang="en-US" baseline="0" dirty="0"/>
              <a:t>Right figure takeaways:</a:t>
            </a:r>
          </a:p>
          <a:p>
            <a:r>
              <a:rPr lang="en-US" baseline="0" dirty="0"/>
              <a:t>-Most stable ternaries have AE</a:t>
            </a:r>
          </a:p>
          <a:p>
            <a:r>
              <a:rPr lang="en-US" baseline="0" dirty="0"/>
              <a:t>-AETMN by far the most common type of ternary</a:t>
            </a:r>
          </a:p>
          <a:p>
            <a:endParaRPr lang="en-US" baseline="0" dirty="0"/>
          </a:p>
          <a:p>
            <a:r>
              <a:rPr lang="en-US" baseline="0" dirty="0"/>
              <a:t>Left and right together:</a:t>
            </a:r>
          </a:p>
          <a:p>
            <a:r>
              <a:rPr lang="en-US" baseline="0" dirty="0"/>
              <a:t>-AETMNs are formed by increasing the </a:t>
            </a:r>
            <a:r>
              <a:rPr lang="en-US" baseline="0" dirty="0" err="1"/>
              <a:t>covalency</a:t>
            </a:r>
            <a:r>
              <a:rPr lang="en-US" baseline="0" dirty="0"/>
              <a:t> relative to the AENs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022EBD-87AC-4875-80B5-BDC28967DA23}" type="slidenum">
              <a:rPr lang="en-US" smtClean="0"/>
              <a:t>44</a:t>
            </a:fld>
            <a:endParaRPr lang="en-US"/>
          </a:p>
        </p:txBody>
      </p:sp>
    </p:spTree>
    <p:extLst>
      <p:ext uri="{BB962C8B-B14F-4D97-AF65-F5344CB8AC3E}">
        <p14:creationId xmlns:p14="http://schemas.microsoft.com/office/powerpoint/2010/main" val="2269908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6A76-7D31-4FA8-8CE0-56800DC3CF7D}" type="slidenum">
              <a:rPr lang="en-US" smtClean="0"/>
              <a:t>91</a:t>
            </a:fld>
            <a:endParaRPr lang="en-US" dirty="0"/>
          </a:p>
        </p:txBody>
      </p:sp>
    </p:spTree>
    <p:extLst>
      <p:ext uri="{BB962C8B-B14F-4D97-AF65-F5344CB8AC3E}">
        <p14:creationId xmlns:p14="http://schemas.microsoft.com/office/powerpoint/2010/main" val="403637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E074F7-2EC3-4E5F-A47A-40ACF1E73C96}" type="slidenum">
              <a:rPr lang="en-US" smtClean="0"/>
              <a:t>92</a:t>
            </a:fld>
            <a:endParaRPr lang="en-US"/>
          </a:p>
        </p:txBody>
      </p:sp>
    </p:spTree>
    <p:extLst>
      <p:ext uri="{BB962C8B-B14F-4D97-AF65-F5344CB8AC3E}">
        <p14:creationId xmlns:p14="http://schemas.microsoft.com/office/powerpoint/2010/main" val="298036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66AFBD-9605-459E-B707-E4D650972609}"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30700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6AFBD-9605-459E-B707-E4D650972609}"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1056146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6AFBD-9605-459E-B707-E4D650972609}"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35310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xfrm>
            <a:off x="4343400" y="6684963"/>
            <a:ext cx="457200" cy="152400"/>
          </a:xfrm>
          <a:prstGeom prst="rect">
            <a:avLst/>
          </a:prstGeom>
        </p:spPr>
        <p:txBody>
          <a:bodyPr/>
          <a:lstStyle>
            <a:lvl1pPr>
              <a:defRPr/>
            </a:lvl1pPr>
          </a:lstStyle>
          <a:p>
            <a:pPr defTabSz="914400" fontAlgn="base">
              <a:spcBef>
                <a:spcPct val="0"/>
              </a:spcBef>
              <a:spcAft>
                <a:spcPct val="0"/>
              </a:spcAft>
              <a:defRPr/>
            </a:pPr>
            <a:fld id="{B44D8E9A-16B1-6846-9E91-7191D0072CA2}" type="slidenum">
              <a:rPr lang="en-US">
                <a:solidFill>
                  <a:srgbClr val="0959A5"/>
                </a:solidFill>
                <a:latin typeface="Arial" charset="0"/>
                <a:ea typeface="ＭＳ Ｐゴシック" charset="0"/>
                <a:cs typeface="ＭＳ Ｐゴシック" charset="0"/>
              </a:rPr>
              <a:pPr defTabSz="914400" fontAlgn="base">
                <a:spcBef>
                  <a:spcPct val="0"/>
                </a:spcBef>
                <a:spcAft>
                  <a:spcPct val="0"/>
                </a:spcAft>
                <a:defRPr/>
              </a:pPr>
              <a:t>‹#›</a:t>
            </a:fld>
            <a:endParaRPr lang="en-US" dirty="0">
              <a:solidFill>
                <a:srgbClr val="0959A5"/>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7133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66AFBD-9605-459E-B707-E4D650972609}"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1319487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66AFBD-9605-459E-B707-E4D650972609}"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3667048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66AFBD-9605-459E-B707-E4D650972609}"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98677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66AFBD-9605-459E-B707-E4D650972609}"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394717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66AFBD-9605-459E-B707-E4D650972609}"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628457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6AFBD-9605-459E-B707-E4D650972609}"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30652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66AFBD-9605-459E-B707-E4D650972609}"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1975988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66AFBD-9605-459E-B707-E4D650972609}"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B97813-8461-4819-940B-0F643772C816}" type="slidenum">
              <a:rPr lang="en-US" smtClean="0"/>
              <a:t>‹#›</a:t>
            </a:fld>
            <a:endParaRPr lang="en-US"/>
          </a:p>
        </p:txBody>
      </p:sp>
    </p:spTree>
    <p:extLst>
      <p:ext uri="{BB962C8B-B14F-4D97-AF65-F5344CB8AC3E}">
        <p14:creationId xmlns:p14="http://schemas.microsoft.com/office/powerpoint/2010/main" val="120408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6AFBD-9605-459E-B707-E4D650972609}" type="datetimeFigureOut">
              <a:rPr lang="en-US" smtClean="0"/>
              <a:t>6/29/2023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97813-8461-4819-940B-0F643772C816}" type="slidenum">
              <a:rPr lang="en-US" smtClean="0"/>
              <a:t>‹#›</a:t>
            </a:fld>
            <a:endParaRPr lang="en-US"/>
          </a:p>
        </p:txBody>
      </p:sp>
    </p:spTree>
    <p:extLst>
      <p:ext uri="{BB962C8B-B14F-4D97-AF65-F5344CB8AC3E}">
        <p14:creationId xmlns:p14="http://schemas.microsoft.com/office/powerpoint/2010/main" val="4100220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hsun@umic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s://citrine.io/newsletter-archive/" TargetMode="External"/><Relationship Id="rId4" Type="http://schemas.openxmlformats.org/officeDocument/2006/relationships/hyperlink" Target="https://towardsdatascience.com/data-science/hom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emf"/><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emf"/><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NULL"/><Relationship Id="rId4" Type="http://schemas.openxmlformats.org/officeDocument/2006/relationships/image" Target="../media/image81.png"/><Relationship Id="rId9"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gif"/></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0.pn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2.png"/></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0.png"/><Relationship Id="rId4"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12.png"/><Relationship Id="rId4" Type="http://schemas.openxmlformats.org/officeDocument/2006/relationships/image" Target="../media/image122.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5800" y="914400"/>
            <a:ext cx="7772400" cy="2514600"/>
          </a:xfrm>
        </p:spPr>
        <p:txBody>
          <a:bodyPr/>
          <a:lstStyle/>
          <a:p>
            <a:pPr eaLnBrk="1" hangingPunct="1"/>
            <a:r>
              <a:rPr lang="en-US" altLang="en-US" sz="3600" dirty="0">
                <a:solidFill>
                  <a:srgbClr val="000000"/>
                </a:solidFill>
              </a:rPr>
              <a:t>MSE 593</a:t>
            </a:r>
            <a:br>
              <a:rPr lang="en-US" altLang="en-US" sz="3600" dirty="0">
                <a:solidFill>
                  <a:srgbClr val="000000"/>
                </a:solidFill>
              </a:rPr>
            </a:br>
            <a:r>
              <a:rPr lang="en-US" altLang="en-US" sz="3600" dirty="0">
                <a:solidFill>
                  <a:srgbClr val="000000"/>
                </a:solidFill>
              </a:rPr>
              <a:t>Data-Driven Materials Design and Genomics</a:t>
            </a:r>
            <a:br>
              <a:rPr lang="en-US" altLang="en-US" sz="3600" dirty="0">
                <a:solidFill>
                  <a:srgbClr val="000000"/>
                </a:solidFill>
              </a:rPr>
            </a:br>
            <a:endParaRPr lang="en-US" altLang="en-US" sz="3600" dirty="0">
              <a:solidFill>
                <a:srgbClr val="000000"/>
              </a:solidFill>
            </a:endParaRPr>
          </a:p>
        </p:txBody>
      </p:sp>
      <p:sp>
        <p:nvSpPr>
          <p:cNvPr id="15362" name="Rectangle 3"/>
          <p:cNvSpPr>
            <a:spLocks noGrp="1" noChangeArrowheads="1"/>
          </p:cNvSpPr>
          <p:nvPr>
            <p:ph type="subTitle" idx="1"/>
          </p:nvPr>
        </p:nvSpPr>
        <p:spPr>
          <a:xfrm>
            <a:off x="0" y="5497252"/>
            <a:ext cx="9144000" cy="968899"/>
          </a:xfrm>
        </p:spPr>
        <p:txBody>
          <a:bodyPr>
            <a:noAutofit/>
          </a:bodyPr>
          <a:lstStyle/>
          <a:p>
            <a:pPr eaLnBrk="1" hangingPunct="1"/>
            <a:r>
              <a:rPr lang="en-US" altLang="en-US" dirty="0"/>
              <a:t>Professor Wenhao Sun</a:t>
            </a:r>
            <a:br>
              <a:rPr lang="en-US" altLang="en-US" dirty="0"/>
            </a:br>
            <a:r>
              <a:rPr lang="en-US" altLang="en-US" dirty="0">
                <a:hlinkClick r:id="rId3"/>
              </a:rPr>
              <a:t>whsun@umich.edu</a:t>
            </a:r>
            <a:endParaRPr lang="en-US" altLang="en-US" dirty="0"/>
          </a:p>
          <a:p>
            <a:pPr eaLnBrk="1" hangingPunct="1"/>
            <a:r>
              <a:rPr lang="en-US" altLang="en-US" sz="1800" dirty="0"/>
              <a:t>2023 Hokkaido Summer </a:t>
            </a:r>
            <a:r>
              <a:rPr lang="en-US" altLang="en-US" sz="1800" dirty="0" err="1"/>
              <a:t>Insitute</a:t>
            </a:r>
            <a:endParaRPr lang="en-US" altLang="en-US" sz="18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128" b="34307"/>
          <a:stretch/>
        </p:blipFill>
        <p:spPr>
          <a:xfrm>
            <a:off x="0" y="544"/>
            <a:ext cx="9144000" cy="5433121"/>
          </a:xfrm>
          <a:prstGeom prst="rect">
            <a:avLst/>
          </a:prstGeom>
        </p:spPr>
      </p:pic>
      <p:sp>
        <p:nvSpPr>
          <p:cNvPr id="6" name="TextBox 5"/>
          <p:cNvSpPr txBox="1"/>
          <p:nvPr/>
        </p:nvSpPr>
        <p:spPr>
          <a:xfrm>
            <a:off x="112692" y="1873802"/>
            <a:ext cx="7983639" cy="1077218"/>
          </a:xfrm>
          <a:prstGeom prst="rect">
            <a:avLst/>
          </a:prstGeom>
          <a:solidFill>
            <a:schemeClr val="tx1"/>
          </a:solidFill>
        </p:spPr>
        <p:txBody>
          <a:bodyPr wrap="square" rtlCol="0">
            <a:spAutoFit/>
          </a:bodyPr>
          <a:lstStyle/>
          <a:p>
            <a:r>
              <a:rPr lang="en-US" sz="3200" dirty="0">
                <a:ln w="12700">
                  <a:noFill/>
                </a:ln>
                <a:solidFill>
                  <a:schemeClr val="bg1"/>
                </a:solidFill>
                <a:effectLst/>
              </a:rPr>
              <a:t>Data-Driven Computational Materials Design:</a:t>
            </a:r>
          </a:p>
          <a:p>
            <a:r>
              <a:rPr lang="en-US" sz="3200" dirty="0">
                <a:ln w="12700">
                  <a:noFill/>
                </a:ln>
                <a:solidFill>
                  <a:schemeClr val="bg1"/>
                </a:solidFill>
                <a:effectLst/>
              </a:rPr>
              <a:t>Telling Data Driven Stories</a:t>
            </a:r>
          </a:p>
        </p:txBody>
      </p:sp>
      <p:pic>
        <p:nvPicPr>
          <p:cNvPr id="7" name="Picture 2" descr="Materials Science logo with photo of Wenhao Sun">
            <a:extLst>
              <a:ext uri="{FF2B5EF4-FFF2-40B4-BE49-F238E27FC236}">
                <a16:creationId xmlns:a16="http://schemas.microsoft.com/office/drawing/2014/main" id="{54900CD7-C06F-A8CD-16A6-44C8D52665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08" r="44304" b="10360"/>
          <a:stretch/>
        </p:blipFill>
        <p:spPr bwMode="auto">
          <a:xfrm>
            <a:off x="0" y="0"/>
            <a:ext cx="1566530" cy="158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5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Leonardo da Vinci's depiction of the  bones, muscles and tendons of the hand, c.1510-11"/>
          <p:cNvPicPr>
            <a:picLocks noChangeAspect="1" noChangeArrowheads="1"/>
          </p:cNvPicPr>
          <p:nvPr/>
        </p:nvPicPr>
        <p:blipFill rotWithShape="1">
          <a:blip r:embed="rId2">
            <a:extLst>
              <a:ext uri="{28A0092B-C50C-407E-A947-70E740481C1C}">
                <a14:useLocalDpi xmlns:a14="http://schemas.microsoft.com/office/drawing/2010/main" val="0"/>
              </a:ext>
            </a:extLst>
          </a:blip>
          <a:srcRect b="4306"/>
          <a:stretch/>
        </p:blipFill>
        <p:spPr bwMode="auto">
          <a:xfrm>
            <a:off x="4956174" y="681989"/>
            <a:ext cx="3524885" cy="4662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473" y="533082"/>
            <a:ext cx="3375866" cy="5250180"/>
          </a:xfrm>
          <a:prstGeom prst="rect">
            <a:avLst/>
          </a:prstGeom>
        </p:spPr>
      </p:pic>
    </p:spTree>
    <p:extLst>
      <p:ext uri="{BB962C8B-B14F-4D97-AF65-F5344CB8AC3E}">
        <p14:creationId xmlns:p14="http://schemas.microsoft.com/office/powerpoint/2010/main" val="235508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3/30/Leonardo_da_Vinci%2C_Salvator_Mundi%2C_detail_of_face.jpg/2560px-Leonardo_da_Vinci%2C_Salvator_Mundi%2C_detail_of_f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 y="129540"/>
            <a:ext cx="8895117"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b/b5/Leonardo_da_Vinci%2C_Manuscript_D%2C_1508-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 y="297180"/>
            <a:ext cx="8705500" cy="606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3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2/27/Leonardo_da_Vinci%2C_Salvator_Mundi%2C_detail_of_the_left_hand_and_transparent_orb.jpg/1024px-Leonardo_da_Vinci%2C_Salvator_Mundi%2C_detail_of_the_left_hand_and_transparent_o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95" y="0"/>
            <a:ext cx="45219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73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Rendering of a solid sphere B. Rendering of a hollow 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052" y="1897380"/>
            <a:ext cx="4852862" cy="2448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2/27/Leonardo_da_Vinci%2C_Salvator_Mundi%2C_detail_of_the_left_hand_and_transparent_orb.jpg/1024px-Leonardo_da_Vinci%2C_Salvator_Mundi%2C_detail_of_the_left_hand_and_transparent_or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 y="484981"/>
            <a:ext cx="3476879" cy="5273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26280" y="4427220"/>
            <a:ext cx="1294906" cy="369332"/>
          </a:xfrm>
          <a:prstGeom prst="rect">
            <a:avLst/>
          </a:prstGeom>
          <a:noFill/>
        </p:spPr>
        <p:txBody>
          <a:bodyPr wrap="none" rtlCol="0">
            <a:spAutoFit/>
          </a:bodyPr>
          <a:lstStyle/>
          <a:p>
            <a:r>
              <a:rPr lang="en-US" dirty="0"/>
              <a:t>Real Sphere</a:t>
            </a:r>
          </a:p>
        </p:txBody>
      </p:sp>
      <p:sp>
        <p:nvSpPr>
          <p:cNvPr id="7" name="TextBox 6"/>
          <p:cNvSpPr txBox="1"/>
          <p:nvPr/>
        </p:nvSpPr>
        <p:spPr>
          <a:xfrm>
            <a:off x="6736080" y="4427220"/>
            <a:ext cx="1552926" cy="369332"/>
          </a:xfrm>
          <a:prstGeom prst="rect">
            <a:avLst/>
          </a:prstGeom>
          <a:noFill/>
        </p:spPr>
        <p:txBody>
          <a:bodyPr wrap="none" rtlCol="0">
            <a:spAutoFit/>
          </a:bodyPr>
          <a:lstStyle/>
          <a:p>
            <a:r>
              <a:rPr lang="en-US" dirty="0"/>
              <a:t>Hollow Sphere</a:t>
            </a:r>
          </a:p>
        </p:txBody>
      </p:sp>
    </p:spTree>
    <p:extLst>
      <p:ext uri="{BB962C8B-B14F-4D97-AF65-F5344CB8AC3E}">
        <p14:creationId xmlns:p14="http://schemas.microsoft.com/office/powerpoint/2010/main" val="419420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749" y="0"/>
            <a:ext cx="4660502" cy="6858000"/>
          </a:xfrm>
          <a:prstGeom prst="rect">
            <a:avLst/>
          </a:prstGeom>
        </p:spPr>
      </p:pic>
      <p:sp>
        <p:nvSpPr>
          <p:cNvPr id="5" name="TextBox 4"/>
          <p:cNvSpPr txBox="1"/>
          <p:nvPr/>
        </p:nvSpPr>
        <p:spPr>
          <a:xfrm>
            <a:off x="53788" y="334682"/>
            <a:ext cx="1940403" cy="954107"/>
          </a:xfrm>
          <a:prstGeom prst="rect">
            <a:avLst/>
          </a:prstGeom>
          <a:noFill/>
        </p:spPr>
        <p:txBody>
          <a:bodyPr wrap="none" rtlCol="0">
            <a:spAutoFit/>
          </a:bodyPr>
          <a:lstStyle/>
          <a:p>
            <a:r>
              <a:rPr lang="en-US" sz="2000" b="1" i="1" dirty="0"/>
              <a:t>Salvatore Mundi</a:t>
            </a:r>
          </a:p>
          <a:p>
            <a:r>
              <a:rPr lang="en-US" dirty="0"/>
              <a:t>Leonardo Da Vinci</a:t>
            </a:r>
          </a:p>
          <a:p>
            <a:r>
              <a:rPr lang="en-US" dirty="0"/>
              <a:t>c. 1500</a:t>
            </a:r>
          </a:p>
        </p:txBody>
      </p:sp>
    </p:spTree>
    <p:extLst>
      <p:ext uri="{BB962C8B-B14F-4D97-AF65-F5344CB8AC3E}">
        <p14:creationId xmlns:p14="http://schemas.microsoft.com/office/powerpoint/2010/main" val="161877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74113"/>
          </a:xfrm>
        </p:spPr>
        <p:txBody>
          <a:bodyPr>
            <a:normAutofit/>
          </a:bodyPr>
          <a:lstStyle/>
          <a:p>
            <a:r>
              <a:rPr lang="en-US" dirty="0"/>
              <a:t>How do you create art? </a:t>
            </a:r>
          </a:p>
        </p:txBody>
      </p:sp>
      <p:sp>
        <p:nvSpPr>
          <p:cNvPr id="3" name="Content Placeholder 2"/>
          <p:cNvSpPr>
            <a:spLocks noGrp="1"/>
          </p:cNvSpPr>
          <p:nvPr>
            <p:ph idx="1"/>
          </p:nvPr>
        </p:nvSpPr>
        <p:spPr>
          <a:xfrm>
            <a:off x="491490" y="1665605"/>
            <a:ext cx="7886700" cy="3836035"/>
          </a:xfrm>
        </p:spPr>
        <p:txBody>
          <a:bodyPr>
            <a:normAutofit fontScale="85000" lnSpcReduction="20000"/>
          </a:bodyPr>
          <a:lstStyle/>
          <a:p>
            <a:pPr marL="514350" indent="-514350">
              <a:buAutoNum type="arabicPeriod"/>
            </a:pPr>
            <a:r>
              <a:rPr lang="en-US" dirty="0"/>
              <a:t>Experience art. </a:t>
            </a:r>
            <a:br>
              <a:rPr lang="en-US" dirty="0"/>
            </a:br>
            <a:endParaRPr lang="en-US" dirty="0"/>
          </a:p>
          <a:p>
            <a:pPr marL="514350" indent="-514350">
              <a:buAutoNum type="arabicPeriod"/>
            </a:pPr>
            <a:r>
              <a:rPr lang="en-US" dirty="0"/>
              <a:t>Ask yourself: How did this make me feel? </a:t>
            </a:r>
            <a:br>
              <a:rPr lang="en-US" dirty="0"/>
            </a:br>
            <a:r>
              <a:rPr lang="en-US" dirty="0"/>
              <a:t>Did I like it? Did I not like it? </a:t>
            </a:r>
          </a:p>
          <a:p>
            <a:pPr marL="514350" indent="-514350">
              <a:buAutoNum type="arabicPeriod"/>
            </a:pPr>
            <a:endParaRPr lang="en-US" dirty="0"/>
          </a:p>
          <a:p>
            <a:pPr marL="514350" indent="-514350">
              <a:buAutoNum type="arabicPeriod"/>
            </a:pPr>
            <a:r>
              <a:rPr lang="en-US" dirty="0"/>
              <a:t>Why did you like it, or not like it? </a:t>
            </a:r>
          </a:p>
          <a:p>
            <a:pPr marL="514350" indent="-514350">
              <a:buAutoNum type="arabicPeriod"/>
            </a:pPr>
            <a:endParaRPr lang="en-US" dirty="0"/>
          </a:p>
          <a:p>
            <a:pPr marL="514350" indent="-514350">
              <a:buAutoNum type="arabicPeriod"/>
            </a:pPr>
            <a:r>
              <a:rPr lang="en-US" dirty="0"/>
              <a:t>Why did the creator </a:t>
            </a:r>
            <a:r>
              <a:rPr lang="en-US" i="1" dirty="0"/>
              <a:t>decide </a:t>
            </a:r>
            <a:r>
              <a:rPr lang="en-US" dirty="0"/>
              <a:t>to make it the way that they did? What was their objective? </a:t>
            </a:r>
          </a:p>
          <a:p>
            <a:pPr marL="514350" indent="-514350">
              <a:buAutoNum type="arabicPeriod"/>
            </a:pPr>
            <a:endParaRPr lang="en-US" dirty="0"/>
          </a:p>
          <a:p>
            <a:pPr marL="514350" indent="-514350">
              <a:buAutoNum type="arabicPeriod"/>
            </a:pPr>
            <a:r>
              <a:rPr lang="en-US" dirty="0"/>
              <a:t>How can I do this (or avoid this) in my own work?</a:t>
            </a:r>
          </a:p>
        </p:txBody>
      </p:sp>
      <p:sp>
        <p:nvSpPr>
          <p:cNvPr id="4" name="TextBox 3"/>
          <p:cNvSpPr txBox="1"/>
          <p:nvPr/>
        </p:nvSpPr>
        <p:spPr>
          <a:xfrm>
            <a:off x="628650" y="5859780"/>
            <a:ext cx="8168903" cy="369332"/>
          </a:xfrm>
          <a:prstGeom prst="rect">
            <a:avLst/>
          </a:prstGeom>
          <a:noFill/>
        </p:spPr>
        <p:txBody>
          <a:bodyPr wrap="none" rtlCol="0">
            <a:spAutoFit/>
          </a:bodyPr>
          <a:lstStyle/>
          <a:p>
            <a:r>
              <a:rPr lang="en-US" b="1" i="1" dirty="0"/>
              <a:t>The more art you experience, the better you will know what you like and don’t like. </a:t>
            </a:r>
          </a:p>
        </p:txBody>
      </p:sp>
    </p:spTree>
    <p:extLst>
      <p:ext uri="{BB962C8B-B14F-4D97-AF65-F5344CB8AC3E}">
        <p14:creationId xmlns:p14="http://schemas.microsoft.com/office/powerpoint/2010/main" val="3439161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74113"/>
          </a:xfrm>
        </p:spPr>
        <p:txBody>
          <a:bodyPr>
            <a:normAutofit/>
          </a:bodyPr>
          <a:lstStyle/>
          <a:p>
            <a:r>
              <a:rPr lang="en-US" dirty="0"/>
              <a:t>How do you create science? </a:t>
            </a:r>
          </a:p>
        </p:txBody>
      </p:sp>
      <p:sp>
        <p:nvSpPr>
          <p:cNvPr id="3" name="Content Placeholder 2"/>
          <p:cNvSpPr>
            <a:spLocks noGrp="1"/>
          </p:cNvSpPr>
          <p:nvPr>
            <p:ph idx="1"/>
          </p:nvPr>
        </p:nvSpPr>
        <p:spPr>
          <a:xfrm>
            <a:off x="491490" y="1665605"/>
            <a:ext cx="8362950" cy="3836035"/>
          </a:xfrm>
        </p:spPr>
        <p:txBody>
          <a:bodyPr>
            <a:normAutofit fontScale="85000" lnSpcReduction="20000"/>
          </a:bodyPr>
          <a:lstStyle/>
          <a:p>
            <a:pPr marL="514350" indent="-514350">
              <a:buAutoNum type="arabicPeriod"/>
            </a:pPr>
            <a:r>
              <a:rPr lang="en-US" dirty="0"/>
              <a:t>Experience science. (Read papers, Attend conferences)</a:t>
            </a:r>
            <a:br>
              <a:rPr lang="en-US" dirty="0"/>
            </a:br>
            <a:endParaRPr lang="en-US" dirty="0"/>
          </a:p>
          <a:p>
            <a:pPr marL="514350" indent="-514350">
              <a:buAutoNum type="arabicPeriod"/>
            </a:pPr>
            <a:r>
              <a:rPr lang="en-US" dirty="0"/>
              <a:t>Ask yourself: </a:t>
            </a:r>
            <a:r>
              <a:rPr lang="en-US" b="1" dirty="0"/>
              <a:t>How did this make me feel? </a:t>
            </a:r>
            <a:br>
              <a:rPr lang="en-US" dirty="0"/>
            </a:br>
            <a:r>
              <a:rPr lang="en-US" dirty="0"/>
              <a:t>Did I like it? Did I not like it? Am I bored? Am I inspired? </a:t>
            </a:r>
          </a:p>
          <a:p>
            <a:pPr marL="514350" indent="-514350">
              <a:buAutoNum type="arabicPeriod"/>
            </a:pPr>
            <a:endParaRPr lang="en-US" dirty="0"/>
          </a:p>
          <a:p>
            <a:pPr marL="514350" indent="-514350">
              <a:buAutoNum type="arabicPeriod"/>
            </a:pPr>
            <a:r>
              <a:rPr lang="en-US" dirty="0"/>
              <a:t>Why did you like it, or not like it? Why is this boring/inspiring? </a:t>
            </a:r>
          </a:p>
          <a:p>
            <a:pPr marL="514350" indent="-514350">
              <a:buAutoNum type="arabicPeriod"/>
            </a:pPr>
            <a:endParaRPr lang="en-US" dirty="0"/>
          </a:p>
          <a:p>
            <a:pPr marL="514350" indent="-514350">
              <a:buAutoNum type="arabicPeriod"/>
            </a:pPr>
            <a:r>
              <a:rPr lang="en-US" dirty="0"/>
              <a:t>Why did the creator </a:t>
            </a:r>
            <a:r>
              <a:rPr lang="en-US" i="1" dirty="0"/>
              <a:t>decide </a:t>
            </a:r>
            <a:r>
              <a:rPr lang="en-US" dirty="0"/>
              <a:t>to make it the way that they </a:t>
            </a:r>
            <a:br>
              <a:rPr lang="en-US" dirty="0"/>
            </a:br>
            <a:r>
              <a:rPr lang="en-US" dirty="0"/>
              <a:t>did? What was their objective? </a:t>
            </a:r>
          </a:p>
          <a:p>
            <a:pPr marL="514350" indent="-514350">
              <a:buAutoNum type="arabicPeriod"/>
            </a:pPr>
            <a:endParaRPr lang="en-US" dirty="0"/>
          </a:p>
          <a:p>
            <a:pPr marL="514350" indent="-514350">
              <a:buAutoNum type="arabicPeriod"/>
            </a:pPr>
            <a:r>
              <a:rPr lang="en-US" dirty="0"/>
              <a:t>How can I do this (or avoid this) in my own work?</a:t>
            </a:r>
          </a:p>
        </p:txBody>
      </p:sp>
      <p:sp>
        <p:nvSpPr>
          <p:cNvPr id="4" name="TextBox 3"/>
          <p:cNvSpPr txBox="1"/>
          <p:nvPr/>
        </p:nvSpPr>
        <p:spPr>
          <a:xfrm>
            <a:off x="354330" y="5859780"/>
            <a:ext cx="8569590" cy="369332"/>
          </a:xfrm>
          <a:prstGeom prst="rect">
            <a:avLst/>
          </a:prstGeom>
          <a:noFill/>
        </p:spPr>
        <p:txBody>
          <a:bodyPr wrap="none" rtlCol="0">
            <a:spAutoFit/>
          </a:bodyPr>
          <a:lstStyle/>
          <a:p>
            <a:r>
              <a:rPr lang="en-US" b="1" i="1" dirty="0">
                <a:solidFill>
                  <a:srgbClr val="0000FF"/>
                </a:solidFill>
              </a:rPr>
              <a:t>The more science you experience, the better you will know what you like and don’t like. </a:t>
            </a:r>
          </a:p>
        </p:txBody>
      </p:sp>
    </p:spTree>
    <p:extLst>
      <p:ext uri="{BB962C8B-B14F-4D97-AF65-F5344CB8AC3E}">
        <p14:creationId xmlns:p14="http://schemas.microsoft.com/office/powerpoint/2010/main" val="730510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2847" y="313029"/>
            <a:ext cx="3581430" cy="461665"/>
          </a:xfrm>
          <a:prstGeom prst="rect">
            <a:avLst/>
          </a:prstGeom>
          <a:noFill/>
        </p:spPr>
        <p:txBody>
          <a:bodyPr wrap="none" rtlCol="0">
            <a:spAutoFit/>
          </a:bodyPr>
          <a:lstStyle/>
          <a:p>
            <a:r>
              <a:rPr lang="en-US" sz="2400" b="1" u="sng" dirty="0"/>
              <a:t>Learning machine-learning</a:t>
            </a:r>
          </a:p>
        </p:txBody>
      </p:sp>
      <p:pic>
        <p:nvPicPr>
          <p:cNvPr id="1026" name="Picture 2" descr="Image result for paintbrush techniq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638" y="903354"/>
            <a:ext cx="3656523" cy="27862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206" y="3987214"/>
            <a:ext cx="4179542" cy="2031325"/>
          </a:xfrm>
          <a:prstGeom prst="rect">
            <a:avLst/>
          </a:prstGeom>
          <a:noFill/>
        </p:spPr>
        <p:txBody>
          <a:bodyPr wrap="none" rtlCol="0">
            <a:spAutoFit/>
          </a:bodyPr>
          <a:lstStyle/>
          <a:p>
            <a:pPr marL="342900" indent="-342900">
              <a:buAutoNum type="arabicPeriod"/>
            </a:pPr>
            <a:r>
              <a:rPr lang="en-US" dirty="0"/>
              <a:t>Attend an online class like</a:t>
            </a:r>
            <a:br>
              <a:rPr lang="en-US" dirty="0"/>
            </a:br>
            <a:r>
              <a:rPr lang="en-US" dirty="0"/>
              <a:t>Coursera, </a:t>
            </a:r>
            <a:r>
              <a:rPr lang="en-US" dirty="0" err="1"/>
              <a:t>Udemy</a:t>
            </a:r>
            <a:r>
              <a:rPr lang="en-US" dirty="0"/>
              <a:t>, or read ML forums</a:t>
            </a:r>
            <a:br>
              <a:rPr lang="en-US" dirty="0"/>
            </a:br>
            <a:endParaRPr lang="en-US" dirty="0"/>
          </a:p>
          <a:p>
            <a:pPr marL="342900" indent="-342900">
              <a:buAutoNum type="arabicPeriod"/>
            </a:pPr>
            <a:r>
              <a:rPr lang="en-US" dirty="0"/>
              <a:t>Look at the figure galleries of </a:t>
            </a:r>
            <a:r>
              <a:rPr lang="en-US" dirty="0" err="1"/>
              <a:t>seaborn</a:t>
            </a:r>
            <a:r>
              <a:rPr lang="en-US" dirty="0"/>
              <a:t>, </a:t>
            </a:r>
            <a:br>
              <a:rPr lang="en-US" dirty="0"/>
            </a:br>
            <a:r>
              <a:rPr lang="en-US" dirty="0" err="1"/>
              <a:t>plotly</a:t>
            </a:r>
            <a:r>
              <a:rPr lang="en-US" dirty="0"/>
              <a:t>, </a:t>
            </a:r>
            <a:r>
              <a:rPr lang="en-US" dirty="0" err="1"/>
              <a:t>scikit</a:t>
            </a:r>
            <a:r>
              <a:rPr lang="en-US" dirty="0"/>
              <a:t>-learn. Try and understand </a:t>
            </a:r>
            <a:br>
              <a:rPr lang="en-US" dirty="0"/>
            </a:br>
            <a:r>
              <a:rPr lang="en-US" dirty="0"/>
              <a:t>what the figures are doing. </a:t>
            </a:r>
          </a:p>
          <a:p>
            <a:pPr marL="342900" indent="-342900">
              <a:buAutoNum type="arabicPeriod"/>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9938" y="1110778"/>
            <a:ext cx="1752511" cy="2578847"/>
          </a:xfrm>
          <a:prstGeom prst="rect">
            <a:avLst/>
          </a:prstGeom>
        </p:spPr>
      </p:pic>
      <p:sp>
        <p:nvSpPr>
          <p:cNvPr id="7" name="TextBox 6"/>
          <p:cNvSpPr txBox="1"/>
          <p:nvPr/>
        </p:nvSpPr>
        <p:spPr>
          <a:xfrm>
            <a:off x="5506591" y="308396"/>
            <a:ext cx="2239203" cy="461665"/>
          </a:xfrm>
          <a:prstGeom prst="rect">
            <a:avLst/>
          </a:prstGeom>
          <a:noFill/>
        </p:spPr>
        <p:txBody>
          <a:bodyPr wrap="none" rtlCol="0">
            <a:spAutoFit/>
          </a:bodyPr>
          <a:lstStyle/>
          <a:p>
            <a:r>
              <a:rPr lang="en-US" sz="2400" b="1" u="sng" dirty="0"/>
              <a:t>Creating science</a:t>
            </a:r>
          </a:p>
        </p:txBody>
      </p:sp>
      <p:sp>
        <p:nvSpPr>
          <p:cNvPr id="8" name="TextBox 7"/>
          <p:cNvSpPr txBox="1"/>
          <p:nvPr/>
        </p:nvSpPr>
        <p:spPr>
          <a:xfrm>
            <a:off x="4962855" y="3914545"/>
            <a:ext cx="4056047" cy="2400657"/>
          </a:xfrm>
          <a:prstGeom prst="rect">
            <a:avLst/>
          </a:prstGeom>
          <a:noFill/>
        </p:spPr>
        <p:txBody>
          <a:bodyPr wrap="none" rtlCol="0">
            <a:spAutoFit/>
          </a:bodyPr>
          <a:lstStyle/>
          <a:p>
            <a:pPr marL="342900" indent="-342900">
              <a:buAutoNum type="arabicPeriod"/>
            </a:pPr>
            <a:r>
              <a:rPr lang="en-US" sz="2000" dirty="0"/>
              <a:t>Read blogs and newsletters</a:t>
            </a:r>
          </a:p>
          <a:p>
            <a:r>
              <a:rPr lang="en-US" sz="1400" dirty="0">
                <a:hlinkClick r:id="rId4"/>
              </a:rPr>
              <a:t>https://towardsdatascience.com/data-science/home</a:t>
            </a:r>
            <a:endParaRPr lang="en-US" sz="1400" dirty="0"/>
          </a:p>
          <a:p>
            <a:r>
              <a:rPr lang="en-US" sz="1400" dirty="0">
                <a:hlinkClick r:id="rId5"/>
              </a:rPr>
              <a:t>https://citrine.io/newsletter-archive/</a:t>
            </a:r>
            <a:r>
              <a:rPr lang="en-US" sz="1400" dirty="0"/>
              <a:t> </a:t>
            </a:r>
            <a:r>
              <a:rPr lang="en-US" sz="1400" dirty="0">
                <a:sym typeface="Wingdings" panose="05000000000000000000" pitchFamily="2" charset="2"/>
              </a:rPr>
              <a:t> MSE specific</a:t>
            </a:r>
          </a:p>
          <a:p>
            <a:endParaRPr lang="en-US" sz="1400" dirty="0">
              <a:sym typeface="Wingdings" panose="05000000000000000000" pitchFamily="2" charset="2"/>
            </a:endParaRPr>
          </a:p>
          <a:p>
            <a:pPr marL="457200" indent="-457200">
              <a:buAutoNum type="arabicPeriod" startAt="2"/>
            </a:pPr>
            <a:r>
              <a:rPr lang="en-US" sz="2000" dirty="0">
                <a:sym typeface="Wingdings" panose="05000000000000000000" pitchFamily="2" charset="2"/>
              </a:rPr>
              <a:t>Read Papers</a:t>
            </a:r>
          </a:p>
          <a:p>
            <a:r>
              <a:rPr lang="en-US" sz="1600" dirty="0">
                <a:sym typeface="Wingdings" panose="05000000000000000000" pitchFamily="2" charset="2"/>
              </a:rPr>
              <a:t>Subscribe to Journal Table of Contents</a:t>
            </a:r>
            <a:br>
              <a:rPr lang="en-US" sz="1600" dirty="0">
                <a:sym typeface="Wingdings" panose="05000000000000000000" pitchFamily="2" charset="2"/>
              </a:rPr>
            </a:br>
            <a:r>
              <a:rPr lang="en-US" sz="1600" dirty="0">
                <a:sym typeface="Wingdings" panose="05000000000000000000" pitchFamily="2" charset="2"/>
              </a:rPr>
              <a:t>Follow researchers you like on Google Scholar</a:t>
            </a:r>
          </a:p>
          <a:p>
            <a:endParaRPr lang="en-US" sz="1600" dirty="0">
              <a:sym typeface="Wingdings" panose="05000000000000000000" pitchFamily="2" charset="2"/>
            </a:endParaRPr>
          </a:p>
          <a:p>
            <a:r>
              <a:rPr lang="en-US" sz="2000" dirty="0">
                <a:sym typeface="Wingdings" panose="05000000000000000000" pitchFamily="2" charset="2"/>
              </a:rPr>
              <a:t>3. Attend conferences</a:t>
            </a:r>
            <a:endParaRPr lang="en-US" sz="2800" dirty="0">
              <a:sym typeface="Wingdings" panose="05000000000000000000" pitchFamily="2" charset="2"/>
            </a:endParaRPr>
          </a:p>
        </p:txBody>
      </p:sp>
    </p:spTree>
    <p:extLst>
      <p:ext uri="{BB962C8B-B14F-4D97-AF65-F5344CB8AC3E}">
        <p14:creationId xmlns:p14="http://schemas.microsoft.com/office/powerpoint/2010/main" val="3210244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493459" y="1964794"/>
            <a:ext cx="797639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"The words or the language, as they are written or spoken, do not seem to play any role in my mechanism of thought. The psychical entities which seem to serve as elements in thought are certain signs and more or less clear images which can be 'voluntarily' reproduced and combined. .... This combinatory play seems to be the essential feature in productive thought before there is any connection with logical construction in words or other kinds of signs which can be communicated to others".</a:t>
            </a:r>
            <a:r>
              <a:rPr kumimoji="0" lang="en-US" altLang="en-US"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Albert Einstein in a letter to Jacques </a:t>
            </a:r>
            <a:r>
              <a:rPr kumimoji="0" lang="en-US" altLang="en-US"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Hadamard</a:t>
            </a:r>
            <a:r>
              <a:rPr kumimoji="0" lang="en-US" altLang="en-US"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p>
        </p:txBody>
      </p:sp>
      <p:sp>
        <p:nvSpPr>
          <p:cNvPr id="6" name="TextBox 5"/>
          <p:cNvSpPr txBox="1"/>
          <p:nvPr/>
        </p:nvSpPr>
        <p:spPr>
          <a:xfrm>
            <a:off x="179407" y="261039"/>
            <a:ext cx="4000775" cy="646331"/>
          </a:xfrm>
          <a:prstGeom prst="rect">
            <a:avLst/>
          </a:prstGeom>
          <a:noFill/>
        </p:spPr>
        <p:txBody>
          <a:bodyPr wrap="none" rtlCol="0">
            <a:spAutoFit/>
          </a:bodyPr>
          <a:lstStyle/>
          <a:p>
            <a:r>
              <a:rPr lang="en-US" sz="3600" i="1" dirty="0"/>
              <a:t>Visualize the answer</a:t>
            </a:r>
          </a:p>
        </p:txBody>
      </p:sp>
    </p:spTree>
    <p:extLst>
      <p:ext uri="{BB962C8B-B14F-4D97-AF65-F5344CB8AC3E}">
        <p14:creationId xmlns:p14="http://schemas.microsoft.com/office/powerpoint/2010/main" val="318086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800" y="393115"/>
            <a:ext cx="8829040" cy="954107"/>
          </a:xfrm>
          <a:prstGeom prst="rect">
            <a:avLst/>
          </a:prstGeom>
        </p:spPr>
        <p:txBody>
          <a:bodyPr wrap="square">
            <a:spAutoFit/>
          </a:bodyPr>
          <a:lstStyle/>
          <a:p>
            <a:pPr algn="ctr"/>
            <a:r>
              <a:rPr lang="en-US" sz="2800" b="1" dirty="0">
                <a:solidFill>
                  <a:srgbClr val="0000FF"/>
                </a:solidFill>
                <a:latin typeface="Roboto"/>
              </a:rPr>
              <a:t>Materials Science and Engineering Version</a:t>
            </a:r>
          </a:p>
          <a:p>
            <a:pPr algn="ctr"/>
            <a:r>
              <a:rPr lang="en-US" sz="2800" dirty="0">
                <a:solidFill>
                  <a:srgbClr val="222222"/>
                </a:solidFill>
                <a:latin typeface="Roboto"/>
              </a:rPr>
              <a:t>of Crisp-DM</a:t>
            </a:r>
          </a:p>
        </p:txBody>
      </p:sp>
      <p:pic>
        <p:nvPicPr>
          <p:cNvPr id="7" name="Picture 2" descr="Data Analytics Project Lifecycle"/>
          <p:cNvPicPr>
            <a:picLocks noChangeAspect="1" noChangeArrowheads="1"/>
          </p:cNvPicPr>
          <p:nvPr/>
        </p:nvPicPr>
        <p:blipFill rotWithShape="1">
          <a:blip r:embed="rId2">
            <a:extLst>
              <a:ext uri="{28A0092B-C50C-407E-A947-70E740481C1C}">
                <a14:useLocalDpi xmlns:a14="http://schemas.microsoft.com/office/drawing/2010/main" val="0"/>
              </a:ext>
            </a:extLst>
          </a:blip>
          <a:srcRect t="16686" b="4729"/>
          <a:stretch/>
        </p:blipFill>
        <p:spPr bwMode="auto">
          <a:xfrm>
            <a:off x="50800" y="1422400"/>
            <a:ext cx="9011920" cy="39014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8077" y="2006863"/>
            <a:ext cx="967637" cy="338554"/>
          </a:xfrm>
          <a:prstGeom prst="rect">
            <a:avLst/>
          </a:prstGeom>
          <a:solidFill>
            <a:schemeClr val="bg1">
              <a:alpha val="90000"/>
            </a:schemeClr>
          </a:solidFill>
        </p:spPr>
        <p:txBody>
          <a:bodyPr wrap="none" rtlCol="0">
            <a:spAutoFit/>
          </a:bodyPr>
          <a:lstStyle/>
          <a:p>
            <a:r>
              <a:rPr lang="en-US" sz="1600" dirty="0">
                <a:solidFill>
                  <a:srgbClr val="FF0000"/>
                </a:solidFill>
              </a:rPr>
              <a:t>Materials</a:t>
            </a:r>
          </a:p>
        </p:txBody>
      </p:sp>
      <p:cxnSp>
        <p:nvCxnSpPr>
          <p:cNvPr id="16" name="Straight Connector 15"/>
          <p:cNvCxnSpPr/>
          <p:nvPr/>
        </p:nvCxnSpPr>
        <p:spPr>
          <a:xfrm>
            <a:off x="351597" y="2383006"/>
            <a:ext cx="556260" cy="114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1597" y="2383006"/>
            <a:ext cx="556260" cy="114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211319" y="6457890"/>
            <a:ext cx="2460930" cy="400110"/>
          </a:xfrm>
          <a:prstGeom prst="rect">
            <a:avLst/>
          </a:prstGeom>
          <a:noFill/>
        </p:spPr>
        <p:txBody>
          <a:bodyPr wrap="none" rtlCol="0">
            <a:spAutoFit/>
          </a:bodyPr>
          <a:lstStyle/>
          <a:p>
            <a:r>
              <a:rPr lang="en-US" sz="2000" b="1" dirty="0"/>
              <a:t>5% Machine Learning</a:t>
            </a:r>
          </a:p>
        </p:txBody>
      </p:sp>
      <p:sp>
        <p:nvSpPr>
          <p:cNvPr id="18" name="Right Arrow 17"/>
          <p:cNvSpPr/>
          <p:nvPr/>
        </p:nvSpPr>
        <p:spPr>
          <a:xfrm rot="16200000">
            <a:off x="5148414" y="6112611"/>
            <a:ext cx="213360" cy="37338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5675893"/>
            <a:ext cx="9144000" cy="464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5675893"/>
            <a:ext cx="5029200" cy="46482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55%: Data Collection and Data Preparation</a:t>
            </a:r>
          </a:p>
        </p:txBody>
      </p:sp>
      <p:sp>
        <p:nvSpPr>
          <p:cNvPr id="19" name="Rectangle 18"/>
          <p:cNvSpPr/>
          <p:nvPr/>
        </p:nvSpPr>
        <p:spPr>
          <a:xfrm>
            <a:off x="5029200" y="5675893"/>
            <a:ext cx="457200" cy="46482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86400" y="5675893"/>
            <a:ext cx="3657600" cy="46482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40% Analysis/Interpretation</a:t>
            </a:r>
          </a:p>
        </p:txBody>
      </p:sp>
    </p:spTree>
    <p:extLst>
      <p:ext uri="{BB962C8B-B14F-4D97-AF65-F5344CB8AC3E}">
        <p14:creationId xmlns:p14="http://schemas.microsoft.com/office/powerpoint/2010/main" val="784131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407" y="1230234"/>
            <a:ext cx="8756248" cy="5355312"/>
          </a:xfrm>
          <a:prstGeom prst="rect">
            <a:avLst/>
          </a:prstGeom>
        </p:spPr>
        <p:txBody>
          <a:bodyPr wrap="square">
            <a:spAutoFit/>
          </a:bodyPr>
          <a:lstStyle/>
          <a:p>
            <a:pPr lvl="1" indent="-457200" eaLnBrk="0" fontAlgn="base" hangingPunct="0">
              <a:spcBef>
                <a:spcPct val="0"/>
              </a:spcBef>
              <a:spcAft>
                <a:spcPct val="0"/>
              </a:spcAft>
            </a:pPr>
            <a:endParaRPr lang="en-US" altLang="en-US" dirty="0">
              <a:solidFill>
                <a:srgbClr val="000000"/>
              </a:solidFill>
              <a:latin typeface="Times New Roman" panose="02020603050405020304" pitchFamily="18" charset="0"/>
              <a:cs typeface="Times New Roman" panose="02020603050405020304" pitchFamily="18" charset="0"/>
            </a:endParaRPr>
          </a:p>
          <a:p>
            <a:pPr lvl="1" indent="-457200" eaLnBrk="0" fontAlgn="base" hangingPunct="0">
              <a:spcBef>
                <a:spcPct val="0"/>
              </a:spcBef>
              <a:spcAft>
                <a:spcPct val="0"/>
              </a:spcAft>
            </a:pPr>
            <a:r>
              <a:rPr lang="en-US" altLang="en-US" dirty="0">
                <a:solidFill>
                  <a:srgbClr val="000000"/>
                </a:solidFill>
                <a:latin typeface="Times New Roman" panose="02020603050405020304" pitchFamily="18" charset="0"/>
                <a:cs typeface="Times New Roman" panose="02020603050405020304" pitchFamily="18" charset="0"/>
              </a:rPr>
              <a:t>"Visualization - you keep repeating that", he (Feynman) said to another historian, </a:t>
            </a:r>
            <a:r>
              <a:rPr lang="en-US" altLang="en-US" dirty="0" err="1">
                <a:solidFill>
                  <a:srgbClr val="000000"/>
                </a:solidFill>
                <a:latin typeface="Times New Roman" panose="02020603050405020304" pitchFamily="18" charset="0"/>
                <a:cs typeface="Times New Roman" panose="02020603050405020304" pitchFamily="18" charset="0"/>
              </a:rPr>
              <a:t>Silvan</a:t>
            </a:r>
            <a:r>
              <a:rPr lang="en-US" altLang="en-US" dirty="0">
                <a:solidFill>
                  <a:srgbClr val="000000"/>
                </a:solidFill>
                <a:latin typeface="Times New Roman" panose="02020603050405020304" pitchFamily="18" charset="0"/>
                <a:cs typeface="Times New Roman" panose="02020603050405020304" pitchFamily="18" charset="0"/>
              </a:rPr>
              <a:t> S. </a:t>
            </a:r>
            <a:r>
              <a:rPr lang="en-US" altLang="en-US" dirty="0" err="1">
                <a:solidFill>
                  <a:srgbClr val="000000"/>
                </a:solidFill>
                <a:latin typeface="Times New Roman" panose="02020603050405020304" pitchFamily="18" charset="0"/>
                <a:cs typeface="Times New Roman" panose="02020603050405020304" pitchFamily="18" charset="0"/>
              </a:rPr>
              <a:t>Schweber</a:t>
            </a:r>
            <a:r>
              <a:rPr lang="en-US" altLang="en-US" dirty="0">
                <a:solidFill>
                  <a:srgbClr val="000000"/>
                </a:solidFill>
                <a:latin typeface="Times New Roman" panose="02020603050405020304" pitchFamily="18" charset="0"/>
                <a:cs typeface="Times New Roman" panose="02020603050405020304" pitchFamily="18" charset="0"/>
              </a:rPr>
              <a:t>, who was trying to interview him.</a:t>
            </a:r>
            <a:br>
              <a:rPr lang="en-US" altLang="en-US" dirty="0">
                <a:solidFill>
                  <a:srgbClr val="000000"/>
                </a:solidFill>
                <a:latin typeface="Times New Roman" panose="02020603050405020304" pitchFamily="18" charset="0"/>
                <a:cs typeface="Times New Roman" panose="02020603050405020304" pitchFamily="18" charset="0"/>
              </a:rPr>
            </a:br>
            <a:endParaRPr lang="en-US" altLang="en-US" dirty="0">
              <a:solidFill>
                <a:srgbClr val="000000"/>
              </a:solidFill>
              <a:latin typeface="Times New Roman" panose="02020603050405020304" pitchFamily="18" charset="0"/>
              <a:cs typeface="Times New Roman" panose="02020603050405020304" pitchFamily="18" charset="0"/>
            </a:endParaRPr>
          </a:p>
          <a:p>
            <a:pPr lvl="1" indent="-457200" eaLnBrk="0" fontAlgn="base" hangingPunct="0">
              <a:spcBef>
                <a:spcPct val="0"/>
              </a:spcBef>
              <a:spcAft>
                <a:spcPct val="0"/>
              </a:spcAft>
            </a:pPr>
            <a:r>
              <a:rPr lang="en-US" altLang="en-US" dirty="0">
                <a:solidFill>
                  <a:srgbClr val="000000"/>
                </a:solidFill>
                <a:latin typeface="Times New Roman" panose="02020603050405020304" pitchFamily="18" charset="0"/>
                <a:cs typeface="Times New Roman" panose="02020603050405020304" pitchFamily="18" charset="0"/>
              </a:rPr>
              <a:t>Feynman continues: "What I am really trying to do is bring birth to clarity, which is really a half-</a:t>
            </a:r>
            <a:r>
              <a:rPr lang="en-US" altLang="en-US" dirty="0" err="1">
                <a:solidFill>
                  <a:srgbClr val="000000"/>
                </a:solidFill>
                <a:latin typeface="Times New Roman" panose="02020603050405020304" pitchFamily="18" charset="0"/>
                <a:cs typeface="Times New Roman" panose="02020603050405020304" pitchFamily="18" charset="0"/>
              </a:rPr>
              <a:t>assedly</a:t>
            </a:r>
            <a:r>
              <a:rPr lang="en-US" altLang="en-US" dirty="0">
                <a:solidFill>
                  <a:srgbClr val="000000"/>
                </a:solidFill>
                <a:latin typeface="Times New Roman" panose="02020603050405020304" pitchFamily="18" charset="0"/>
                <a:cs typeface="Times New Roman" panose="02020603050405020304" pitchFamily="18" charset="0"/>
              </a:rPr>
              <a:t> thought-out-pictorial semi-vision thing. I would see the jiggle-jiggle-jiggle or the wiggle of the path. Even now when I talk about the influence functional, I see the coupling and I take this turn - like as if there was a big bag of stuff - and try to collect it in away and to push it. It's all visual. It's hard to explain."</a:t>
            </a:r>
          </a:p>
          <a:p>
            <a:pPr lvl="1" indent="-457200" eaLnBrk="0" fontAlgn="base" hangingPunct="0">
              <a:spcBef>
                <a:spcPct val="0"/>
              </a:spcBef>
              <a:spcAft>
                <a:spcPct val="0"/>
              </a:spcAft>
            </a:pPr>
            <a:endParaRPr lang="en-US" altLang="en-US" dirty="0">
              <a:solidFill>
                <a:srgbClr val="000000"/>
              </a:solidFill>
              <a:latin typeface="Times New Roman" panose="02020603050405020304" pitchFamily="18" charset="0"/>
              <a:cs typeface="Times New Roman" panose="02020603050405020304" pitchFamily="18" charset="0"/>
            </a:endParaRPr>
          </a:p>
          <a:p>
            <a:pPr lvl="1" indent="-457200" eaLnBrk="0" fontAlgn="base" hangingPunct="0">
              <a:spcBef>
                <a:spcPct val="0"/>
              </a:spcBef>
              <a:spcAft>
                <a:spcPct val="0"/>
              </a:spcAft>
            </a:pPr>
            <a:r>
              <a:rPr lang="en-US" altLang="en-US" dirty="0" err="1">
                <a:solidFill>
                  <a:srgbClr val="000000"/>
                </a:solidFill>
                <a:latin typeface="Times New Roman" panose="02020603050405020304" pitchFamily="18" charset="0"/>
                <a:cs typeface="Times New Roman" panose="02020603050405020304" pitchFamily="18" charset="0"/>
              </a:rPr>
              <a:t>Schweber</a:t>
            </a:r>
            <a:r>
              <a:rPr lang="en-US" altLang="en-US" dirty="0">
                <a:solidFill>
                  <a:srgbClr val="000000"/>
                </a:solidFill>
                <a:latin typeface="Times New Roman" panose="02020603050405020304" pitchFamily="18" charset="0"/>
                <a:cs typeface="Times New Roman" panose="02020603050405020304" pitchFamily="18" charset="0"/>
              </a:rPr>
              <a:t>: "In some ways you see the answer - ?"</a:t>
            </a:r>
          </a:p>
          <a:p>
            <a:pPr lvl="1" indent="-457200" eaLnBrk="0" fontAlgn="base" hangingPunct="0">
              <a:spcBef>
                <a:spcPct val="0"/>
              </a:spcBef>
              <a:spcAft>
                <a:spcPct val="0"/>
              </a:spcAft>
            </a:pPr>
            <a:endParaRPr lang="en-US" altLang="en-US" dirty="0">
              <a:solidFill>
                <a:srgbClr val="000000"/>
              </a:solidFill>
              <a:latin typeface="Times New Roman" panose="02020603050405020304" pitchFamily="18" charset="0"/>
              <a:cs typeface="Times New Roman" panose="02020603050405020304" pitchFamily="18" charset="0"/>
            </a:endParaRPr>
          </a:p>
          <a:p>
            <a:pPr lvl="1" indent="-457200" eaLnBrk="0" fontAlgn="base" hangingPunct="0">
              <a:spcBef>
                <a:spcPct val="0"/>
              </a:spcBef>
              <a:spcAft>
                <a:spcPct val="0"/>
              </a:spcAft>
            </a:pPr>
            <a:r>
              <a:rPr lang="en-US" altLang="en-US" dirty="0">
                <a:solidFill>
                  <a:srgbClr val="000000"/>
                </a:solidFill>
                <a:latin typeface="Times New Roman" panose="02020603050405020304" pitchFamily="18" charset="0"/>
                <a:cs typeface="Times New Roman" panose="02020603050405020304" pitchFamily="18" charset="0"/>
              </a:rPr>
              <a:t>Feynman: "The character of the answer, absolutely. An inspired method of picturing, I guess. Ordinarily I try to get the pictures clearer, but in the end the mathematics can take over and be more efficient in communicating the idea of the picture. In certain particular problems, that I have done, it was necessary to continue the development of the picture as the method before the mathematics could be really done."</a:t>
            </a:r>
          </a:p>
          <a:p>
            <a:pPr lvl="0" eaLnBrk="0" fontAlgn="base" hangingPunct="0">
              <a:spcBef>
                <a:spcPct val="0"/>
              </a:spcBef>
              <a:spcAft>
                <a:spcPct val="0"/>
              </a:spcAft>
            </a:pPr>
            <a:br>
              <a:rPr lang="en-US" altLang="en-US" dirty="0"/>
            </a:br>
            <a:endParaRPr lang="en-US" altLang="en-US" dirty="0">
              <a:latin typeface="Arial" panose="020B0604020202020204" pitchFamily="34" charset="0"/>
            </a:endParaRPr>
          </a:p>
        </p:txBody>
      </p:sp>
      <p:sp>
        <p:nvSpPr>
          <p:cNvPr id="5" name="TextBox 4"/>
          <p:cNvSpPr txBox="1"/>
          <p:nvPr/>
        </p:nvSpPr>
        <p:spPr>
          <a:xfrm>
            <a:off x="179407" y="261039"/>
            <a:ext cx="4000775" cy="646331"/>
          </a:xfrm>
          <a:prstGeom prst="rect">
            <a:avLst/>
          </a:prstGeom>
          <a:noFill/>
        </p:spPr>
        <p:txBody>
          <a:bodyPr wrap="none" rtlCol="0">
            <a:spAutoFit/>
          </a:bodyPr>
          <a:lstStyle/>
          <a:p>
            <a:r>
              <a:rPr lang="en-US" sz="3600" i="1" dirty="0"/>
              <a:t>Visualize the answer</a:t>
            </a:r>
          </a:p>
        </p:txBody>
      </p:sp>
    </p:spTree>
    <p:extLst>
      <p:ext uri="{BB962C8B-B14F-4D97-AF65-F5344CB8AC3E}">
        <p14:creationId xmlns:p14="http://schemas.microsoft.com/office/powerpoint/2010/main" val="4097187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35" y="191506"/>
            <a:ext cx="7886700" cy="1325563"/>
          </a:xfrm>
        </p:spPr>
        <p:txBody>
          <a:bodyPr>
            <a:normAutofit/>
          </a:bodyPr>
          <a:lstStyle/>
          <a:p>
            <a:r>
              <a:rPr lang="en-US" sz="4000" dirty="0"/>
              <a:t>Visualize the answer in data-science</a:t>
            </a:r>
          </a:p>
        </p:txBody>
      </p:sp>
      <p:sp>
        <p:nvSpPr>
          <p:cNvPr id="3" name="Content Placeholder 2"/>
          <p:cNvSpPr>
            <a:spLocks noGrp="1"/>
          </p:cNvSpPr>
          <p:nvPr>
            <p:ph idx="1"/>
          </p:nvPr>
        </p:nvSpPr>
        <p:spPr/>
        <p:txBody>
          <a:bodyPr/>
          <a:lstStyle/>
          <a:p>
            <a:r>
              <a:rPr lang="en-US" dirty="0"/>
              <a:t>What </a:t>
            </a:r>
            <a:r>
              <a:rPr lang="en-US" b="1" dirty="0"/>
              <a:t>type </a:t>
            </a:r>
            <a:r>
              <a:rPr lang="en-US" dirty="0"/>
              <a:t>of figure is best to represent my data? </a:t>
            </a:r>
          </a:p>
          <a:p>
            <a:pPr marL="0" indent="0">
              <a:buNone/>
            </a:pPr>
            <a:br>
              <a:rPr lang="en-US" dirty="0"/>
            </a:br>
            <a:r>
              <a:rPr lang="en-US" dirty="0"/>
              <a:t>Look at the figure galleries </a:t>
            </a:r>
            <a:br>
              <a:rPr lang="en-US" dirty="0"/>
            </a:br>
            <a:r>
              <a:rPr lang="en-US" dirty="0"/>
              <a:t>in </a:t>
            </a:r>
            <a:r>
              <a:rPr lang="en-US" dirty="0" err="1"/>
              <a:t>seaborn</a:t>
            </a:r>
            <a:r>
              <a:rPr lang="en-US" dirty="0"/>
              <a:t>, </a:t>
            </a:r>
            <a:r>
              <a:rPr lang="en-US" dirty="0" err="1"/>
              <a:t>plotly</a:t>
            </a:r>
            <a:r>
              <a:rPr lang="en-US" dirty="0"/>
              <a:t>, </a:t>
            </a:r>
            <a:r>
              <a:rPr lang="en-US" dirty="0" err="1"/>
              <a:t>bokeh</a:t>
            </a:r>
            <a:r>
              <a:rPr lang="en-US" dirty="0"/>
              <a:t>, </a:t>
            </a:r>
            <a:r>
              <a:rPr lang="en-US" dirty="0" err="1"/>
              <a:t>scikit</a:t>
            </a:r>
            <a:r>
              <a:rPr lang="en-US" dirty="0"/>
              <a:t>-learn. </a:t>
            </a:r>
          </a:p>
          <a:p>
            <a:pPr marL="0" indent="0">
              <a:buNone/>
            </a:pPr>
            <a:r>
              <a:rPr lang="en-US" dirty="0"/>
              <a:t>Do any fit your needs? Do any inspire you? </a:t>
            </a:r>
          </a:p>
          <a:p>
            <a:pPr marL="0" indent="0">
              <a:buNone/>
            </a:pPr>
            <a:endParaRPr lang="en-US" dirty="0"/>
          </a:p>
          <a:p>
            <a:pPr marL="0" indent="0">
              <a:buNone/>
            </a:pPr>
            <a:r>
              <a:rPr lang="en-US" b="1" dirty="0"/>
              <a:t>- What axes should I plot against what? </a:t>
            </a:r>
          </a:p>
        </p:txBody>
      </p:sp>
    </p:spTree>
    <p:extLst>
      <p:ext uri="{BB962C8B-B14F-4D97-AF65-F5344CB8AC3E}">
        <p14:creationId xmlns:p14="http://schemas.microsoft.com/office/powerpoint/2010/main" val="3258050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ceberg hard 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654" y="1113097"/>
            <a:ext cx="3744411" cy="49925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919" y="219919"/>
            <a:ext cx="4778872" cy="584775"/>
          </a:xfrm>
          <a:prstGeom prst="rect">
            <a:avLst/>
          </a:prstGeom>
          <a:noFill/>
        </p:spPr>
        <p:txBody>
          <a:bodyPr wrap="none" rtlCol="0">
            <a:spAutoFit/>
          </a:bodyPr>
          <a:lstStyle/>
          <a:p>
            <a:r>
              <a:rPr lang="en-US" sz="3200" b="1" dirty="0"/>
              <a:t>Building a great data figure</a:t>
            </a:r>
          </a:p>
        </p:txBody>
      </p:sp>
      <p:pic>
        <p:nvPicPr>
          <p:cNvPr id="5" name="Picture 4"/>
          <p:cNvPicPr>
            <a:picLocks noChangeAspect="1"/>
          </p:cNvPicPr>
          <p:nvPr/>
        </p:nvPicPr>
        <p:blipFill>
          <a:blip r:embed="rId3"/>
          <a:stretch>
            <a:fillRect/>
          </a:stretch>
        </p:blipFill>
        <p:spPr>
          <a:xfrm>
            <a:off x="4717164" y="952979"/>
            <a:ext cx="4079594" cy="2194822"/>
          </a:xfrm>
          <a:prstGeom prst="rect">
            <a:avLst/>
          </a:prstGeom>
        </p:spPr>
      </p:pic>
      <p:pic>
        <p:nvPicPr>
          <p:cNvPr id="9" name="Picture 8"/>
          <p:cNvPicPr>
            <a:picLocks noChangeAspect="1"/>
          </p:cNvPicPr>
          <p:nvPr/>
        </p:nvPicPr>
        <p:blipFill rotWithShape="1">
          <a:blip r:embed="rId4"/>
          <a:srcRect b="30916"/>
          <a:stretch/>
        </p:blipFill>
        <p:spPr>
          <a:xfrm>
            <a:off x="4540875" y="2384386"/>
            <a:ext cx="4432173" cy="4097439"/>
          </a:xfrm>
          <a:prstGeom prst="rect">
            <a:avLst/>
          </a:prstGeom>
        </p:spPr>
      </p:pic>
      <p:sp>
        <p:nvSpPr>
          <p:cNvPr id="6" name="TextBox 5"/>
          <p:cNvSpPr txBox="1"/>
          <p:nvPr/>
        </p:nvSpPr>
        <p:spPr>
          <a:xfrm>
            <a:off x="5909108" y="435362"/>
            <a:ext cx="2887650" cy="369332"/>
          </a:xfrm>
          <a:prstGeom prst="rect">
            <a:avLst/>
          </a:prstGeom>
          <a:noFill/>
          <a:ln>
            <a:solidFill>
              <a:schemeClr val="tx1"/>
            </a:solidFill>
          </a:ln>
        </p:spPr>
        <p:txBody>
          <a:bodyPr wrap="none" rtlCol="0">
            <a:spAutoFit/>
          </a:bodyPr>
          <a:lstStyle/>
          <a:p>
            <a:r>
              <a:rPr lang="en-US" b="1" dirty="0"/>
              <a:t>Submitted September 2018 </a:t>
            </a:r>
          </a:p>
        </p:txBody>
      </p:sp>
    </p:spTree>
    <p:extLst>
      <p:ext uri="{BB962C8B-B14F-4D97-AF65-F5344CB8AC3E}">
        <p14:creationId xmlns:p14="http://schemas.microsoft.com/office/powerpoint/2010/main" val="13356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5112" y="107800"/>
            <a:ext cx="8752474" cy="433716"/>
          </a:xfrm>
          <a:prstGeom prst="rect">
            <a:avLst/>
          </a:prstGeom>
        </p:spPr>
        <p:txBody>
          <a:bodyPr vert="horz" lIns="91440" tIns="45720" rIns="91440" bIns="45720" rtlCol="0" anchor="b">
            <a:noAutofit/>
          </a:bodyPr>
          <a:lstStyle>
            <a:lvl1pPr algn="ctr" defTabSz="914400" rtl="0" eaLnBrk="1" latinLnBrk="0" hangingPunct="1">
              <a:spcBef>
                <a:spcPct val="0"/>
              </a:spcBef>
              <a:buNone/>
              <a:defRPr sz="6000" b="1" kern="1200">
                <a:solidFill>
                  <a:schemeClr val="tx1"/>
                </a:solidFill>
                <a:latin typeface="+mj-lt"/>
                <a:ea typeface="+mj-ea"/>
                <a:cs typeface="+mj-cs"/>
              </a:defRPr>
            </a:lvl1pPr>
          </a:lstStyle>
          <a:p>
            <a:pPr algn="l">
              <a:spcBef>
                <a:spcPts val="0"/>
              </a:spcBef>
              <a:defRPr/>
            </a:pPr>
            <a:r>
              <a:rPr lang="en-US" altLang="en-US" sz="2400" b="0" i="1" dirty="0">
                <a:latin typeface="Arial"/>
                <a:cs typeface="Arial"/>
              </a:rPr>
              <a:t>A Map of the Inorganic Ternary Metal Nitrides</a:t>
            </a:r>
          </a:p>
        </p:txBody>
      </p:sp>
      <p:sp>
        <p:nvSpPr>
          <p:cNvPr id="3" name="TextBox 2"/>
          <p:cNvSpPr txBox="1"/>
          <p:nvPr/>
        </p:nvSpPr>
        <p:spPr>
          <a:xfrm>
            <a:off x="6225475" y="842294"/>
            <a:ext cx="2225546" cy="646331"/>
          </a:xfrm>
          <a:prstGeom prst="rect">
            <a:avLst/>
          </a:prstGeom>
          <a:noFill/>
        </p:spPr>
        <p:txBody>
          <a:bodyPr wrap="none" rtlCol="0">
            <a:spAutoFit/>
          </a:bodyPr>
          <a:lstStyle/>
          <a:p>
            <a:r>
              <a:rPr lang="en-US" b="1" u="sng" dirty="0">
                <a:solidFill>
                  <a:srgbClr val="0000FF"/>
                </a:solidFill>
              </a:rPr>
              <a:t>Blue (281)</a:t>
            </a:r>
          </a:p>
          <a:p>
            <a:r>
              <a:rPr lang="en-US" dirty="0">
                <a:solidFill>
                  <a:srgbClr val="0000FF"/>
                </a:solidFill>
              </a:rPr>
              <a:t>Stable Ternary Nitride</a:t>
            </a:r>
          </a:p>
        </p:txBody>
      </p:sp>
      <p:sp>
        <p:nvSpPr>
          <p:cNvPr id="9" name="TextBox 8"/>
          <p:cNvSpPr txBox="1"/>
          <p:nvPr/>
        </p:nvSpPr>
        <p:spPr>
          <a:xfrm>
            <a:off x="6225475" y="1669608"/>
            <a:ext cx="1999778" cy="646331"/>
          </a:xfrm>
          <a:prstGeom prst="rect">
            <a:avLst/>
          </a:prstGeom>
          <a:noFill/>
        </p:spPr>
        <p:txBody>
          <a:bodyPr wrap="none" rtlCol="0">
            <a:spAutoFit/>
          </a:bodyPr>
          <a:lstStyle/>
          <a:p>
            <a:r>
              <a:rPr lang="en-US" b="1" u="sng" dirty="0">
                <a:solidFill>
                  <a:srgbClr val="FF00FF"/>
                </a:solidFill>
              </a:rPr>
              <a:t>Magenta (92)</a:t>
            </a:r>
          </a:p>
          <a:p>
            <a:r>
              <a:rPr lang="en-US" b="1" i="1" dirty="0">
                <a:solidFill>
                  <a:srgbClr val="FF00FF"/>
                </a:solidFill>
              </a:rPr>
              <a:t>New </a:t>
            </a:r>
            <a:r>
              <a:rPr lang="en-US" dirty="0">
                <a:solidFill>
                  <a:srgbClr val="FF00FF"/>
                </a:solidFill>
              </a:rPr>
              <a:t>Stable Ternary</a:t>
            </a:r>
          </a:p>
        </p:txBody>
      </p:sp>
      <p:sp>
        <p:nvSpPr>
          <p:cNvPr id="12" name="TextBox 11"/>
          <p:cNvSpPr txBox="1"/>
          <p:nvPr/>
        </p:nvSpPr>
        <p:spPr>
          <a:xfrm>
            <a:off x="6225475" y="2496922"/>
            <a:ext cx="1981504" cy="892552"/>
          </a:xfrm>
          <a:prstGeom prst="rect">
            <a:avLst/>
          </a:prstGeom>
          <a:noFill/>
        </p:spPr>
        <p:txBody>
          <a:bodyPr wrap="none" rtlCol="0">
            <a:spAutoFit/>
          </a:bodyPr>
          <a:lstStyle/>
          <a:p>
            <a:r>
              <a:rPr lang="en-US" b="1" u="sng" dirty="0">
                <a:solidFill>
                  <a:srgbClr val="008000"/>
                </a:solidFill>
              </a:rPr>
              <a:t>Green (420)</a:t>
            </a:r>
          </a:p>
          <a:p>
            <a:r>
              <a:rPr lang="en-US" i="1" dirty="0">
                <a:solidFill>
                  <a:srgbClr val="008000"/>
                </a:solidFill>
              </a:rPr>
              <a:t>Metastable ternary</a:t>
            </a:r>
          </a:p>
          <a:p>
            <a:r>
              <a:rPr lang="en-US" sz="1600" dirty="0">
                <a:solidFill>
                  <a:srgbClr val="008000"/>
                </a:solidFill>
                <a:cs typeface="Times New Roman" panose="02020603050405020304" pitchFamily="18" charset="0"/>
              </a:rPr>
              <a:t>where</a:t>
            </a:r>
            <a:r>
              <a:rPr lang="en-US" sz="1600" dirty="0">
                <a:solidFill>
                  <a:srgbClr val="008000"/>
                </a:solidFill>
                <a:latin typeface="Times New Roman" panose="02020603050405020304" pitchFamily="18" charset="0"/>
                <a:cs typeface="Times New Roman" panose="02020603050405020304" pitchFamily="18" charset="0"/>
              </a:rPr>
              <a:t> Δ</a:t>
            </a:r>
            <a:r>
              <a:rPr lang="en-US" sz="1600" i="1" dirty="0">
                <a:solidFill>
                  <a:srgbClr val="008000"/>
                </a:solidFill>
                <a:latin typeface="Times New Roman" panose="02020603050405020304" pitchFamily="18" charset="0"/>
                <a:cs typeface="Times New Roman" panose="02020603050405020304" pitchFamily="18" charset="0"/>
              </a:rPr>
              <a:t>H</a:t>
            </a:r>
            <a:r>
              <a:rPr lang="en-US" sz="1600" baseline="-25000" dirty="0">
                <a:solidFill>
                  <a:srgbClr val="008000"/>
                </a:solidFill>
                <a:latin typeface="Times New Roman" panose="02020603050405020304" pitchFamily="18" charset="0"/>
                <a:cs typeface="Times New Roman" panose="02020603050405020304" pitchFamily="18" charset="0"/>
              </a:rPr>
              <a:t>f </a:t>
            </a:r>
            <a:r>
              <a:rPr lang="en-US" sz="1600" dirty="0">
                <a:solidFill>
                  <a:srgbClr val="008000"/>
                </a:solidFill>
                <a:latin typeface="Times New Roman" panose="02020603050405020304" pitchFamily="18" charset="0"/>
                <a:cs typeface="Times New Roman" panose="02020603050405020304" pitchFamily="18" charset="0"/>
              </a:rPr>
              <a:t>&lt; 0</a:t>
            </a:r>
          </a:p>
        </p:txBody>
      </p:sp>
      <p:sp>
        <p:nvSpPr>
          <p:cNvPr id="13" name="TextBox 12"/>
          <p:cNvSpPr txBox="1"/>
          <p:nvPr/>
        </p:nvSpPr>
        <p:spPr>
          <a:xfrm>
            <a:off x="6225475" y="3569249"/>
            <a:ext cx="1981504" cy="892552"/>
          </a:xfrm>
          <a:prstGeom prst="rect">
            <a:avLst/>
          </a:prstGeom>
          <a:noFill/>
        </p:spPr>
        <p:txBody>
          <a:bodyPr wrap="none" rtlCol="0">
            <a:spAutoFit/>
          </a:bodyPr>
          <a:lstStyle/>
          <a:p>
            <a:r>
              <a:rPr lang="en-US" b="1" u="sng" dirty="0">
                <a:solidFill>
                  <a:srgbClr val="C00000"/>
                </a:solidFill>
              </a:rPr>
              <a:t>Red (261)</a:t>
            </a:r>
          </a:p>
          <a:p>
            <a:r>
              <a:rPr lang="en-US" i="1" dirty="0">
                <a:solidFill>
                  <a:srgbClr val="C00000"/>
                </a:solidFill>
              </a:rPr>
              <a:t>Metastable ternary</a:t>
            </a:r>
          </a:p>
          <a:p>
            <a:r>
              <a:rPr lang="en-US" sz="1600" dirty="0">
                <a:solidFill>
                  <a:srgbClr val="C00000"/>
                </a:solidFill>
                <a:cs typeface="Times New Roman" panose="02020603050405020304" pitchFamily="18" charset="0"/>
              </a:rPr>
              <a:t>where</a:t>
            </a:r>
            <a:r>
              <a:rPr lang="en-US" sz="1600" dirty="0">
                <a:solidFill>
                  <a:srgbClr val="C00000"/>
                </a:solidFill>
                <a:latin typeface="Times New Roman" panose="02020603050405020304" pitchFamily="18" charset="0"/>
                <a:cs typeface="Times New Roman" panose="02020603050405020304" pitchFamily="18" charset="0"/>
              </a:rPr>
              <a:t> Δ</a:t>
            </a:r>
            <a:r>
              <a:rPr lang="en-US" sz="1600" i="1" dirty="0">
                <a:solidFill>
                  <a:srgbClr val="C00000"/>
                </a:solidFill>
                <a:latin typeface="Times New Roman" panose="02020603050405020304" pitchFamily="18" charset="0"/>
                <a:cs typeface="Times New Roman" panose="02020603050405020304" pitchFamily="18" charset="0"/>
              </a:rPr>
              <a:t>H</a:t>
            </a:r>
            <a:r>
              <a:rPr lang="en-US" sz="1600" baseline="-25000" dirty="0">
                <a:solidFill>
                  <a:srgbClr val="C00000"/>
                </a:solidFill>
                <a:latin typeface="Times New Roman" panose="02020603050405020304" pitchFamily="18" charset="0"/>
                <a:cs typeface="Times New Roman" panose="02020603050405020304" pitchFamily="18" charset="0"/>
              </a:rPr>
              <a:t>f </a:t>
            </a:r>
            <a:r>
              <a:rPr lang="en-US" sz="1600" dirty="0">
                <a:solidFill>
                  <a:srgbClr val="C00000"/>
                </a:solidFill>
                <a:latin typeface="Times New Roman" panose="02020603050405020304" pitchFamily="18" charset="0"/>
                <a:cs typeface="Times New Roman" panose="02020603050405020304" pitchFamily="18" charset="0"/>
              </a:rPr>
              <a:t>&gt; 0</a:t>
            </a:r>
          </a:p>
        </p:txBody>
      </p:sp>
      <p:sp>
        <p:nvSpPr>
          <p:cNvPr id="14" name="TextBox 13"/>
          <p:cNvSpPr txBox="1"/>
          <p:nvPr/>
        </p:nvSpPr>
        <p:spPr>
          <a:xfrm>
            <a:off x="6225475" y="4715791"/>
            <a:ext cx="2158027" cy="646331"/>
          </a:xfrm>
          <a:prstGeom prst="rect">
            <a:avLst/>
          </a:prstGeom>
          <a:noFill/>
        </p:spPr>
        <p:txBody>
          <a:bodyPr wrap="none" rtlCol="0">
            <a:spAutoFit/>
          </a:bodyPr>
          <a:lstStyle/>
          <a:p>
            <a:r>
              <a:rPr lang="en-US" b="1" u="sng" dirty="0"/>
              <a:t>White</a:t>
            </a:r>
          </a:p>
          <a:p>
            <a:r>
              <a:rPr lang="en-US" dirty="0"/>
              <a:t>No likely substitution</a:t>
            </a:r>
          </a:p>
        </p:txBody>
      </p:sp>
      <p:sp>
        <p:nvSpPr>
          <p:cNvPr id="6" name="TextBox 5"/>
          <p:cNvSpPr txBox="1"/>
          <p:nvPr/>
        </p:nvSpPr>
        <p:spPr>
          <a:xfrm>
            <a:off x="6225475" y="5585005"/>
            <a:ext cx="2343142" cy="646331"/>
          </a:xfrm>
          <a:prstGeom prst="rect">
            <a:avLst/>
          </a:prstGeom>
          <a:noFill/>
        </p:spPr>
        <p:txBody>
          <a:bodyPr wrap="none" rtlCol="0">
            <a:spAutoFit/>
          </a:bodyPr>
          <a:lstStyle/>
          <a:p>
            <a:r>
              <a:rPr lang="en-US" b="1" dirty="0">
                <a:solidFill>
                  <a:schemeClr val="bg2">
                    <a:lumMod val="50000"/>
                  </a:schemeClr>
                </a:solidFill>
                <a:effectLst>
                  <a:outerShdw blurRad="50800" dist="38100" dir="2700000" algn="tl" rotWithShape="0">
                    <a:prstClr val="black">
                      <a:alpha val="40000"/>
                    </a:prstClr>
                  </a:outerShdw>
                </a:effectLst>
              </a:rPr>
              <a:t>Grayscale</a:t>
            </a:r>
            <a:r>
              <a:rPr lang="en-US" dirty="0"/>
              <a:t> </a:t>
            </a:r>
          </a:p>
          <a:p>
            <a:r>
              <a:rPr lang="en-US" dirty="0"/>
              <a:t>“Depth” of ternary hull</a:t>
            </a:r>
          </a:p>
        </p:txBody>
      </p:sp>
      <p:grpSp>
        <p:nvGrpSpPr>
          <p:cNvPr id="2" name="Group 1"/>
          <p:cNvGrpSpPr/>
          <p:nvPr/>
        </p:nvGrpSpPr>
        <p:grpSpPr>
          <a:xfrm>
            <a:off x="65563" y="596348"/>
            <a:ext cx="5679391" cy="5689610"/>
            <a:chOff x="95254" y="137160"/>
            <a:chExt cx="6508257" cy="6640557"/>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7550"/>
            <a:stretch/>
          </p:blipFill>
          <p:spPr>
            <a:xfrm>
              <a:off x="837672" y="843261"/>
              <a:ext cx="5749816" cy="593445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4" y="1007708"/>
              <a:ext cx="753421" cy="577000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0465" y="137160"/>
              <a:ext cx="5563046" cy="706101"/>
            </a:xfrm>
            <a:prstGeom prst="rect">
              <a:avLst/>
            </a:prstGeom>
          </p:spPr>
        </p:pic>
      </p:grpSp>
      <p:pic>
        <p:nvPicPr>
          <p:cNvPr id="32770" name="Picture 2" descr="Image result for mouse curs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334" y="1164617"/>
            <a:ext cx="45719" cy="45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003" y="6426856"/>
            <a:ext cx="5285229" cy="338554"/>
          </a:xfrm>
          <a:prstGeom prst="rect">
            <a:avLst/>
          </a:prstGeom>
          <a:noFill/>
        </p:spPr>
        <p:txBody>
          <a:bodyPr wrap="none" rtlCol="0">
            <a:spAutoFit/>
          </a:bodyPr>
          <a:lstStyle/>
          <a:p>
            <a:r>
              <a:rPr lang="en-US" sz="1600" dirty="0"/>
              <a:t>Interactive @ </a:t>
            </a:r>
            <a:r>
              <a:rPr lang="en-US" sz="1600" u="sng" dirty="0">
                <a:solidFill>
                  <a:srgbClr val="0000FF"/>
                </a:solidFill>
              </a:rPr>
              <a:t>wenhaosun.github.io/TernaryNitridesMap.html</a:t>
            </a:r>
          </a:p>
        </p:txBody>
      </p:sp>
      <p:sp>
        <p:nvSpPr>
          <p:cNvPr id="17" name="TextBox 16">
            <a:extLst>
              <a:ext uri="{FF2B5EF4-FFF2-40B4-BE49-F238E27FC236}">
                <a16:creationId xmlns:a16="http://schemas.microsoft.com/office/drawing/2014/main" id="{16B7430F-68AF-453E-AC4A-30B8382A225D}"/>
              </a:ext>
            </a:extLst>
          </p:cNvPr>
          <p:cNvSpPr txBox="1"/>
          <p:nvPr/>
        </p:nvSpPr>
        <p:spPr>
          <a:xfrm>
            <a:off x="6225699" y="6584453"/>
            <a:ext cx="2932085" cy="307777"/>
          </a:xfrm>
          <a:prstGeom prst="rect">
            <a:avLst/>
          </a:prstGeom>
          <a:noFill/>
          <a:ln>
            <a:solidFill>
              <a:schemeClr val="bg2">
                <a:lumMod val="50000"/>
              </a:schemeClr>
            </a:solidFill>
          </a:ln>
        </p:spPr>
        <p:txBody>
          <a:bodyPr wrap="none" rtlCol="0">
            <a:spAutoFit/>
          </a:bodyPr>
          <a:lstStyle/>
          <a:p>
            <a:r>
              <a:rPr lang="en-US" sz="1400" dirty="0"/>
              <a:t>W. Sun et al, </a:t>
            </a:r>
            <a:r>
              <a:rPr lang="en-US" sz="1400" i="1" dirty="0"/>
              <a:t>Nature Materials </a:t>
            </a:r>
            <a:r>
              <a:rPr lang="en-US" sz="1400" dirty="0"/>
              <a:t>(2019)</a:t>
            </a:r>
          </a:p>
        </p:txBody>
      </p:sp>
    </p:spTree>
    <p:extLst>
      <p:ext uri="{BB962C8B-B14F-4D97-AF65-F5344CB8AC3E}">
        <p14:creationId xmlns:p14="http://schemas.microsoft.com/office/powerpoint/2010/main" val="280024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A5A5C-8D13-4C44-9725-88BF078A2FD6}"/>
              </a:ext>
            </a:extLst>
          </p:cNvPr>
          <p:cNvPicPr>
            <a:picLocks noChangeAspect="1"/>
          </p:cNvPicPr>
          <p:nvPr/>
        </p:nvPicPr>
        <p:blipFill rotWithShape="1">
          <a:blip r:embed="rId2">
            <a:extLst>
              <a:ext uri="{28A0092B-C50C-407E-A947-70E740481C1C}">
                <a14:useLocalDpi xmlns:a14="http://schemas.microsoft.com/office/drawing/2010/main" val="0"/>
              </a:ext>
            </a:extLst>
          </a:blip>
          <a:srcRect l="1" r="43259" b="39036"/>
          <a:stretch/>
        </p:blipFill>
        <p:spPr>
          <a:xfrm>
            <a:off x="3120451" y="184509"/>
            <a:ext cx="5907903" cy="6056964"/>
          </a:xfrm>
          <a:prstGeom prst="rect">
            <a:avLst/>
          </a:prstGeom>
        </p:spPr>
      </p:pic>
      <p:sp>
        <p:nvSpPr>
          <p:cNvPr id="2" name="Rectangle 1">
            <a:extLst>
              <a:ext uri="{FF2B5EF4-FFF2-40B4-BE49-F238E27FC236}">
                <a16:creationId xmlns:a16="http://schemas.microsoft.com/office/drawing/2014/main" id="{661F00A3-E021-4128-BAB2-4453E3FD3C89}"/>
              </a:ext>
            </a:extLst>
          </p:cNvPr>
          <p:cNvSpPr/>
          <p:nvPr/>
        </p:nvSpPr>
        <p:spPr>
          <a:xfrm>
            <a:off x="3429000" y="2410688"/>
            <a:ext cx="1835728" cy="3879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D9A812B0-5E4E-4C19-933B-34D811D0D74B}"/>
              </a:ext>
            </a:extLst>
          </p:cNvPr>
          <p:cNvSpPr/>
          <p:nvPr/>
        </p:nvSpPr>
        <p:spPr>
          <a:xfrm flipH="1">
            <a:off x="2836564" y="498763"/>
            <a:ext cx="271354" cy="186343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a:extLst>
              <a:ext uri="{FF2B5EF4-FFF2-40B4-BE49-F238E27FC236}">
                <a16:creationId xmlns:a16="http://schemas.microsoft.com/office/drawing/2014/main" id="{69C2EA46-17E2-4F59-B8B7-28A6E305EA06}"/>
              </a:ext>
            </a:extLst>
          </p:cNvPr>
          <p:cNvSpPr txBox="1"/>
          <p:nvPr/>
        </p:nvSpPr>
        <p:spPr>
          <a:xfrm>
            <a:off x="42225" y="961571"/>
            <a:ext cx="2625912" cy="1107996"/>
          </a:xfrm>
          <a:prstGeom prst="rect">
            <a:avLst/>
          </a:prstGeom>
          <a:noFill/>
        </p:spPr>
        <p:txBody>
          <a:bodyPr wrap="none" rtlCol="0">
            <a:spAutoFit/>
          </a:bodyPr>
          <a:lstStyle/>
          <a:p>
            <a:r>
              <a:rPr lang="en-US" sz="2200" dirty="0"/>
              <a:t>Most </a:t>
            </a:r>
            <a:r>
              <a:rPr lang="en-US" sz="2200" dirty="0">
                <a:solidFill>
                  <a:srgbClr val="0000FF"/>
                </a:solidFill>
              </a:rPr>
              <a:t>stable </a:t>
            </a:r>
          </a:p>
          <a:p>
            <a:r>
              <a:rPr lang="en-US" sz="2200" dirty="0">
                <a:solidFill>
                  <a:srgbClr val="0000FF"/>
                </a:solidFill>
              </a:rPr>
              <a:t>ternary nitrides </a:t>
            </a:r>
            <a:r>
              <a:rPr lang="en-US" sz="2200" dirty="0"/>
              <a:t>are</a:t>
            </a:r>
          </a:p>
          <a:p>
            <a:r>
              <a:rPr lang="en-US" sz="2200" b="1" dirty="0"/>
              <a:t>Alkali-Metal-Nitrides</a:t>
            </a:r>
          </a:p>
        </p:txBody>
      </p:sp>
      <p:sp>
        <p:nvSpPr>
          <p:cNvPr id="9" name="Right Brace 8">
            <a:extLst>
              <a:ext uri="{FF2B5EF4-FFF2-40B4-BE49-F238E27FC236}">
                <a16:creationId xmlns:a16="http://schemas.microsoft.com/office/drawing/2014/main" id="{CFAD965C-539A-47C6-9751-E82D68A43D44}"/>
              </a:ext>
            </a:extLst>
          </p:cNvPr>
          <p:cNvSpPr/>
          <p:nvPr/>
        </p:nvSpPr>
        <p:spPr>
          <a:xfrm flipH="1">
            <a:off x="2892244" y="2473695"/>
            <a:ext cx="254988" cy="368398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D4AF7519-3794-4556-A7C7-F2915EC979AD}"/>
              </a:ext>
            </a:extLst>
          </p:cNvPr>
          <p:cNvSpPr txBox="1"/>
          <p:nvPr/>
        </p:nvSpPr>
        <p:spPr>
          <a:xfrm>
            <a:off x="80776" y="3630122"/>
            <a:ext cx="2778389" cy="1446550"/>
          </a:xfrm>
          <a:prstGeom prst="rect">
            <a:avLst/>
          </a:prstGeom>
          <a:noFill/>
        </p:spPr>
        <p:txBody>
          <a:bodyPr wrap="none" rtlCol="0">
            <a:spAutoFit/>
          </a:bodyPr>
          <a:lstStyle/>
          <a:p>
            <a:r>
              <a:rPr lang="en-US" sz="2200" dirty="0"/>
              <a:t>Most </a:t>
            </a:r>
            <a:r>
              <a:rPr lang="en-US" sz="2200" b="1" dirty="0"/>
              <a:t>TM-TM-Nitrides </a:t>
            </a:r>
            <a:br>
              <a:rPr lang="en-US" sz="2200" b="1" dirty="0"/>
            </a:br>
            <a:r>
              <a:rPr lang="en-US" sz="2200" dirty="0"/>
              <a:t>are </a:t>
            </a:r>
            <a:r>
              <a:rPr lang="en-US" sz="2200" dirty="0">
                <a:solidFill>
                  <a:srgbClr val="00B050"/>
                </a:solidFill>
              </a:rPr>
              <a:t>metastable </a:t>
            </a:r>
          </a:p>
          <a:p>
            <a:r>
              <a:rPr lang="en-US" sz="2200" dirty="0">
                <a:solidFill>
                  <a:srgbClr val="00B050"/>
                </a:solidFill>
              </a:rPr>
              <a:t>w.r.t binaries</a:t>
            </a:r>
          </a:p>
          <a:p>
            <a:endParaRPr lang="en-US" sz="2200" dirty="0"/>
          </a:p>
        </p:txBody>
      </p:sp>
      <p:sp>
        <p:nvSpPr>
          <p:cNvPr id="3" name="TextBox 2"/>
          <p:cNvSpPr txBox="1"/>
          <p:nvPr/>
        </p:nvSpPr>
        <p:spPr>
          <a:xfrm>
            <a:off x="590811" y="5181573"/>
            <a:ext cx="1775166" cy="923330"/>
          </a:xfrm>
          <a:prstGeom prst="rect">
            <a:avLst/>
          </a:prstGeom>
          <a:noFill/>
        </p:spPr>
        <p:txBody>
          <a:bodyPr wrap="none" rtlCol="0">
            <a:spAutoFit/>
          </a:bodyPr>
          <a:lstStyle/>
          <a:p>
            <a:r>
              <a:rPr lang="en-US" sz="5400" i="1" dirty="0">
                <a:solidFill>
                  <a:srgbClr val="FF0000"/>
                </a:solidFill>
              </a:rPr>
              <a:t>Why?</a:t>
            </a:r>
          </a:p>
        </p:txBody>
      </p:sp>
    </p:spTree>
    <p:extLst>
      <p:ext uri="{BB962C8B-B14F-4D97-AF65-F5344CB8AC3E}">
        <p14:creationId xmlns:p14="http://schemas.microsoft.com/office/powerpoint/2010/main" val="8717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22076-7070-42E5-A213-AFE0157170D4}"/>
              </a:ext>
            </a:extLst>
          </p:cNvPr>
          <p:cNvPicPr>
            <a:picLocks noChangeAspect="1"/>
          </p:cNvPicPr>
          <p:nvPr/>
        </p:nvPicPr>
        <p:blipFill>
          <a:blip r:embed="rId2"/>
          <a:stretch>
            <a:fillRect/>
          </a:stretch>
        </p:blipFill>
        <p:spPr>
          <a:xfrm>
            <a:off x="0" y="0"/>
            <a:ext cx="9144000" cy="6865398"/>
          </a:xfrm>
          <a:prstGeom prst="rect">
            <a:avLst/>
          </a:prstGeom>
        </p:spPr>
      </p:pic>
    </p:spTree>
    <p:extLst>
      <p:ext uri="{BB962C8B-B14F-4D97-AF65-F5344CB8AC3E}">
        <p14:creationId xmlns:p14="http://schemas.microsoft.com/office/powerpoint/2010/main" val="221836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C4C8E-C361-448A-A56A-CDFBCBF2B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110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22076-7070-42E5-A213-AFE0157170D4}"/>
              </a:ext>
            </a:extLst>
          </p:cNvPr>
          <p:cNvPicPr>
            <a:picLocks noChangeAspect="1"/>
          </p:cNvPicPr>
          <p:nvPr/>
        </p:nvPicPr>
        <p:blipFill>
          <a:blip r:embed="rId2"/>
          <a:stretch>
            <a:fillRect/>
          </a:stretch>
        </p:blipFill>
        <p:spPr>
          <a:xfrm>
            <a:off x="0" y="0"/>
            <a:ext cx="9144000" cy="6865398"/>
          </a:xfrm>
          <a:prstGeom prst="rect">
            <a:avLst/>
          </a:prstGeom>
        </p:spPr>
      </p:pic>
    </p:spTree>
    <p:extLst>
      <p:ext uri="{BB962C8B-B14F-4D97-AF65-F5344CB8AC3E}">
        <p14:creationId xmlns:p14="http://schemas.microsoft.com/office/powerpoint/2010/main" val="4194176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V="1">
            <a:off x="3760365" y="2390438"/>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1875" t="23927" r="26876" b="38066"/>
          <a:stretch/>
        </p:blipFill>
        <p:spPr>
          <a:xfrm>
            <a:off x="1642230" y="2996322"/>
            <a:ext cx="6070004" cy="2630825"/>
          </a:xfrm>
          <a:prstGeom prst="rect">
            <a:avLst/>
          </a:prstGeom>
        </p:spPr>
      </p:pic>
      <p:cxnSp>
        <p:nvCxnSpPr>
          <p:cNvPr id="15" name="Straight Connector 14"/>
          <p:cNvCxnSpPr/>
          <p:nvPr/>
        </p:nvCxnSpPr>
        <p:spPr>
          <a:xfrm>
            <a:off x="3750707" y="3041678"/>
            <a:ext cx="3906809" cy="1944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49420" y="3035379"/>
            <a:ext cx="2005196" cy="24149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24684" y="4188491"/>
            <a:ext cx="452368" cy="646331"/>
          </a:xfrm>
          <a:prstGeom prst="rect">
            <a:avLst/>
          </a:prstGeom>
          <a:noFill/>
        </p:spPr>
        <p:txBody>
          <a:bodyPr wrap="none" rtlCol="0">
            <a:spAutoFit/>
          </a:bodyPr>
          <a:lstStyle/>
          <a:p>
            <a:r>
              <a:rPr lang="en-US" sz="3600" i="1" dirty="0"/>
              <a:t>A</a:t>
            </a:r>
          </a:p>
        </p:txBody>
      </p:sp>
      <p:sp>
        <p:nvSpPr>
          <p:cNvPr id="23" name="TextBox 22"/>
          <p:cNvSpPr txBox="1"/>
          <p:nvPr/>
        </p:nvSpPr>
        <p:spPr>
          <a:xfrm>
            <a:off x="1211071" y="4632365"/>
            <a:ext cx="463588" cy="707886"/>
          </a:xfrm>
          <a:prstGeom prst="rect">
            <a:avLst/>
          </a:prstGeom>
          <a:noFill/>
        </p:spPr>
        <p:txBody>
          <a:bodyPr wrap="none" rtlCol="0">
            <a:spAutoFit/>
          </a:bodyPr>
          <a:lstStyle/>
          <a:p>
            <a:r>
              <a:rPr lang="en-US" sz="4000" i="1" dirty="0"/>
              <a:t>B</a:t>
            </a:r>
          </a:p>
        </p:txBody>
      </p:sp>
      <p:sp>
        <p:nvSpPr>
          <p:cNvPr id="24" name="TextBox 23"/>
          <p:cNvSpPr txBox="1"/>
          <p:nvPr/>
        </p:nvSpPr>
        <p:spPr>
          <a:xfrm>
            <a:off x="3957069" y="2277176"/>
            <a:ext cx="638316" cy="646331"/>
          </a:xfrm>
          <a:prstGeom prst="rect">
            <a:avLst/>
          </a:prstGeom>
          <a:noFill/>
        </p:spPr>
        <p:txBody>
          <a:bodyPr wrap="none" rtlCol="0">
            <a:spAutoFit/>
          </a:bodyPr>
          <a:lstStyle/>
          <a:p>
            <a:r>
              <a:rPr lang="en-US" sz="3600" dirty="0"/>
              <a:t>N</a:t>
            </a:r>
            <a:r>
              <a:rPr lang="en-US" sz="3600" baseline="-25000" dirty="0"/>
              <a:t>2</a:t>
            </a:r>
          </a:p>
        </p:txBody>
      </p:sp>
      <p:cxnSp>
        <p:nvCxnSpPr>
          <p:cNvPr id="30" name="Straight Arrow Connector 29"/>
          <p:cNvCxnSpPr/>
          <p:nvPr/>
        </p:nvCxnSpPr>
        <p:spPr>
          <a:xfrm flipV="1">
            <a:off x="1755170" y="4796189"/>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57516" y="4194036"/>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279" y="215258"/>
            <a:ext cx="8722452" cy="584775"/>
          </a:xfrm>
          <a:prstGeom prst="rect">
            <a:avLst/>
          </a:prstGeom>
          <a:noFill/>
        </p:spPr>
        <p:txBody>
          <a:bodyPr wrap="none" rtlCol="0">
            <a:spAutoFit/>
          </a:bodyPr>
          <a:lstStyle/>
          <a:p>
            <a:r>
              <a:rPr lang="en-US" sz="3200" dirty="0"/>
              <a:t>What drives the stability of a </a:t>
            </a:r>
            <a:r>
              <a:rPr lang="en-US" sz="3200" dirty="0">
                <a:solidFill>
                  <a:srgbClr val="0000FF"/>
                </a:solidFill>
              </a:rPr>
              <a:t>ternary metal nitride?</a:t>
            </a:r>
          </a:p>
        </p:txBody>
      </p:sp>
      <p:cxnSp>
        <p:nvCxnSpPr>
          <p:cNvPr id="35" name="Straight Connector 34">
            <a:extLst>
              <a:ext uri="{FF2B5EF4-FFF2-40B4-BE49-F238E27FC236}">
                <a16:creationId xmlns:a16="http://schemas.microsoft.com/office/drawing/2014/main" id="{0F799411-84BC-493A-A282-1BCB5F6E3C7D}"/>
              </a:ext>
            </a:extLst>
          </p:cNvPr>
          <p:cNvCxnSpPr/>
          <p:nvPr/>
        </p:nvCxnSpPr>
        <p:spPr>
          <a:xfrm flipV="1">
            <a:off x="1755170" y="4987023"/>
            <a:ext cx="5905625" cy="468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9DD60FA-9289-4A66-B7BA-9399A65903D0}"/>
              </a:ext>
            </a:extLst>
          </p:cNvPr>
          <p:cNvSpPr txBox="1"/>
          <p:nvPr/>
        </p:nvSpPr>
        <p:spPr>
          <a:xfrm>
            <a:off x="1300732" y="1107859"/>
            <a:ext cx="5950988" cy="707886"/>
          </a:xfrm>
          <a:prstGeom prst="rect">
            <a:avLst/>
          </a:prstGeom>
          <a:noFill/>
        </p:spPr>
        <p:txBody>
          <a:bodyPr wrap="none" rtlCol="0">
            <a:spAutoFit/>
          </a:bodyPr>
          <a:lstStyle/>
          <a:p>
            <a:r>
              <a:rPr lang="en-US" sz="4000" dirty="0">
                <a:latin typeface="Symbol" panose="05050102010706020507" pitchFamily="18" charset="2"/>
              </a:rPr>
              <a:t>D</a:t>
            </a:r>
            <a:r>
              <a:rPr lang="en-US" sz="4000" dirty="0"/>
              <a:t>E</a:t>
            </a:r>
            <a:r>
              <a:rPr lang="en-US" sz="4000" baseline="-25000" dirty="0"/>
              <a:t>Ternary</a:t>
            </a:r>
            <a:r>
              <a:rPr lang="en-US" sz="4000" dirty="0"/>
              <a:t> = </a:t>
            </a:r>
            <a:r>
              <a:rPr lang="en-US" sz="4000" dirty="0">
                <a:solidFill>
                  <a:srgbClr val="0000FF"/>
                </a:solidFill>
              </a:rPr>
              <a:t>E</a:t>
            </a:r>
            <a:r>
              <a:rPr lang="en-US" sz="4000" i="1" baseline="-25000" dirty="0">
                <a:solidFill>
                  <a:srgbClr val="0000FF"/>
                </a:solidFill>
              </a:rPr>
              <a:t>A</a:t>
            </a:r>
            <a:r>
              <a:rPr lang="en-US" sz="4000" baseline="-25000" dirty="0">
                <a:solidFill>
                  <a:srgbClr val="0000FF"/>
                </a:solidFill>
              </a:rPr>
              <a:t>-</a:t>
            </a:r>
            <a:r>
              <a:rPr lang="en-US" sz="4000" i="1" baseline="-25000" dirty="0">
                <a:solidFill>
                  <a:srgbClr val="0000FF"/>
                </a:solidFill>
              </a:rPr>
              <a:t>B</a:t>
            </a:r>
            <a:r>
              <a:rPr lang="en-US" sz="4000" baseline="-25000" dirty="0">
                <a:solidFill>
                  <a:srgbClr val="0000FF"/>
                </a:solidFill>
              </a:rPr>
              <a:t>-N</a:t>
            </a:r>
            <a:r>
              <a:rPr lang="en-US" sz="4000" dirty="0"/>
              <a:t> </a:t>
            </a:r>
            <a:r>
              <a:rPr lang="en-US" sz="4000" dirty="0">
                <a:solidFill>
                  <a:srgbClr val="FF0000"/>
                </a:solidFill>
              </a:rPr>
              <a:t> – E</a:t>
            </a:r>
            <a:r>
              <a:rPr lang="en-US" sz="4000" i="1" baseline="-25000" dirty="0">
                <a:solidFill>
                  <a:srgbClr val="FF0000"/>
                </a:solidFill>
              </a:rPr>
              <a:t>A</a:t>
            </a:r>
            <a:r>
              <a:rPr lang="en-US" sz="4000" baseline="-25000" dirty="0">
                <a:solidFill>
                  <a:srgbClr val="FF0000"/>
                </a:solidFill>
              </a:rPr>
              <a:t>-N</a:t>
            </a:r>
            <a:r>
              <a:rPr lang="en-US" sz="4000" dirty="0">
                <a:solidFill>
                  <a:srgbClr val="FF0000"/>
                </a:solidFill>
              </a:rPr>
              <a:t> – E</a:t>
            </a:r>
            <a:r>
              <a:rPr lang="en-US" sz="4000" i="1" baseline="-25000" dirty="0">
                <a:solidFill>
                  <a:srgbClr val="FF0000"/>
                </a:solidFill>
              </a:rPr>
              <a:t>B</a:t>
            </a:r>
            <a:r>
              <a:rPr lang="en-US" sz="4000" baseline="-25000" dirty="0">
                <a:solidFill>
                  <a:srgbClr val="FF0000"/>
                </a:solidFill>
              </a:rPr>
              <a:t>-N</a:t>
            </a:r>
            <a:endParaRPr lang="en-US" sz="4000" dirty="0"/>
          </a:p>
        </p:txBody>
      </p:sp>
      <p:sp>
        <p:nvSpPr>
          <p:cNvPr id="2" name="TextBox 1">
            <a:extLst>
              <a:ext uri="{FF2B5EF4-FFF2-40B4-BE49-F238E27FC236}">
                <a16:creationId xmlns:a16="http://schemas.microsoft.com/office/drawing/2014/main" id="{05232485-8986-411A-832F-CF6650B9A302}"/>
              </a:ext>
            </a:extLst>
          </p:cNvPr>
          <p:cNvSpPr txBox="1"/>
          <p:nvPr/>
        </p:nvSpPr>
        <p:spPr>
          <a:xfrm>
            <a:off x="539066" y="5303981"/>
            <a:ext cx="1155637" cy="646331"/>
          </a:xfrm>
          <a:prstGeom prst="rect">
            <a:avLst/>
          </a:prstGeom>
          <a:noFill/>
        </p:spPr>
        <p:txBody>
          <a:bodyPr wrap="none" rtlCol="0">
            <a:spAutoFit/>
          </a:bodyPr>
          <a:lstStyle/>
          <a:p>
            <a:pPr algn="r"/>
            <a:r>
              <a:rPr lang="en-US" dirty="0"/>
              <a:t>Formation</a:t>
            </a:r>
          </a:p>
          <a:p>
            <a:pPr algn="r"/>
            <a:r>
              <a:rPr lang="en-US" dirty="0"/>
              <a:t>Energy</a:t>
            </a:r>
          </a:p>
        </p:txBody>
      </p:sp>
      <p:sp>
        <p:nvSpPr>
          <p:cNvPr id="17" name="Oval 16">
            <a:extLst>
              <a:ext uri="{FF2B5EF4-FFF2-40B4-BE49-F238E27FC236}">
                <a16:creationId xmlns:a16="http://schemas.microsoft.com/office/drawing/2014/main" id="{02B69383-00D0-436C-A7C3-46FAA18FB3D3}"/>
              </a:ext>
            </a:extLst>
          </p:cNvPr>
          <p:cNvSpPr/>
          <p:nvPr/>
        </p:nvSpPr>
        <p:spPr>
          <a:xfrm>
            <a:off x="4134257" y="4633597"/>
            <a:ext cx="182880" cy="182880"/>
          </a:xfrm>
          <a:prstGeom prst="ellipse">
            <a:avLst/>
          </a:prstGeom>
          <a:solidFill>
            <a:schemeClr val="bg1"/>
          </a:solidFill>
          <a:ln w="38100">
            <a:solidFill>
              <a:srgbClr val="2424FF"/>
            </a:solidFill>
          </a:ln>
          <a:effectLst>
            <a:glow rad="63500">
              <a:schemeClr val="accent4">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solidFill>
                <a:srgbClr val="2424FF"/>
              </a:solidFill>
            </a:endParaRPr>
          </a:p>
        </p:txBody>
      </p:sp>
    </p:spTree>
    <p:extLst>
      <p:ext uri="{BB962C8B-B14F-4D97-AF65-F5344CB8AC3E}">
        <p14:creationId xmlns:p14="http://schemas.microsoft.com/office/powerpoint/2010/main" val="30713920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767044" y="4994412"/>
            <a:ext cx="5887193" cy="4817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748253" y="4265783"/>
            <a:ext cx="1985" cy="31963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9" idx="0"/>
          </p:cNvCxnSpPr>
          <p:nvPr/>
        </p:nvCxnSpPr>
        <p:spPr>
          <a:xfrm flipV="1">
            <a:off x="6090916" y="4199425"/>
            <a:ext cx="0" cy="4882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760365" y="2390438"/>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1875" t="23927" r="26876" b="38066"/>
          <a:stretch/>
        </p:blipFill>
        <p:spPr>
          <a:xfrm>
            <a:off x="1642230" y="2996322"/>
            <a:ext cx="6070004" cy="2630825"/>
          </a:xfrm>
          <a:prstGeom prst="rect">
            <a:avLst/>
          </a:prstGeom>
        </p:spPr>
      </p:pic>
      <p:cxnSp>
        <p:nvCxnSpPr>
          <p:cNvPr id="9" name="Straight Connector 8"/>
          <p:cNvCxnSpPr/>
          <p:nvPr/>
        </p:nvCxnSpPr>
        <p:spPr>
          <a:xfrm flipV="1">
            <a:off x="2758917" y="3037835"/>
            <a:ext cx="992939" cy="14802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70481" y="4747202"/>
            <a:ext cx="1555599" cy="2296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4040" y="4113851"/>
            <a:ext cx="985006" cy="603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3991" y="3049189"/>
            <a:ext cx="1308206" cy="10860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43692" y="4531576"/>
            <a:ext cx="308326" cy="3255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60587" y="4911532"/>
            <a:ext cx="627527" cy="531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50707" y="3041678"/>
            <a:ext cx="3906809" cy="1944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49420" y="3035379"/>
            <a:ext cx="2005196" cy="24149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011356" y="407794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19" name="Oval 18"/>
          <p:cNvSpPr/>
          <p:nvPr/>
        </p:nvSpPr>
        <p:spPr>
          <a:xfrm>
            <a:off x="6042324" y="4687683"/>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0" name="Oval 19"/>
          <p:cNvSpPr/>
          <p:nvPr/>
        </p:nvSpPr>
        <p:spPr>
          <a:xfrm>
            <a:off x="2707397" y="448462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1" name="Oval 20"/>
          <p:cNvSpPr/>
          <p:nvPr/>
        </p:nvSpPr>
        <p:spPr>
          <a:xfrm>
            <a:off x="2373881" y="4824408"/>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2" name="TextBox 21"/>
          <p:cNvSpPr txBox="1"/>
          <p:nvPr/>
        </p:nvSpPr>
        <p:spPr>
          <a:xfrm>
            <a:off x="7724684" y="4188491"/>
            <a:ext cx="452368" cy="646331"/>
          </a:xfrm>
          <a:prstGeom prst="rect">
            <a:avLst/>
          </a:prstGeom>
          <a:noFill/>
        </p:spPr>
        <p:txBody>
          <a:bodyPr wrap="none" rtlCol="0">
            <a:spAutoFit/>
          </a:bodyPr>
          <a:lstStyle/>
          <a:p>
            <a:r>
              <a:rPr lang="en-US" sz="3600" i="1" dirty="0"/>
              <a:t>A</a:t>
            </a:r>
          </a:p>
        </p:txBody>
      </p:sp>
      <p:sp>
        <p:nvSpPr>
          <p:cNvPr id="24" name="TextBox 23"/>
          <p:cNvSpPr txBox="1"/>
          <p:nvPr/>
        </p:nvSpPr>
        <p:spPr>
          <a:xfrm>
            <a:off x="3957069" y="2277176"/>
            <a:ext cx="638316" cy="646331"/>
          </a:xfrm>
          <a:prstGeom prst="rect">
            <a:avLst/>
          </a:prstGeom>
          <a:noFill/>
        </p:spPr>
        <p:txBody>
          <a:bodyPr wrap="none" rtlCol="0">
            <a:spAutoFit/>
          </a:bodyPr>
          <a:lstStyle/>
          <a:p>
            <a:r>
              <a:rPr lang="en-US" sz="3600" dirty="0"/>
              <a:t>N</a:t>
            </a:r>
            <a:r>
              <a:rPr lang="en-US" sz="3600" baseline="-25000" dirty="0"/>
              <a:t>2</a:t>
            </a:r>
          </a:p>
        </p:txBody>
      </p:sp>
      <p:sp>
        <p:nvSpPr>
          <p:cNvPr id="25" name="TextBox 24"/>
          <p:cNvSpPr txBox="1"/>
          <p:nvPr/>
        </p:nvSpPr>
        <p:spPr>
          <a:xfrm>
            <a:off x="5637421" y="3217398"/>
            <a:ext cx="2546018" cy="954107"/>
          </a:xfrm>
          <a:prstGeom prst="rect">
            <a:avLst/>
          </a:prstGeom>
          <a:noFill/>
        </p:spPr>
        <p:txBody>
          <a:bodyPr wrap="none" rtlCol="0">
            <a:spAutoFit/>
          </a:bodyPr>
          <a:lstStyle/>
          <a:p>
            <a:r>
              <a:rPr lang="en-US" sz="2800" dirty="0"/>
              <a:t>Depth of </a:t>
            </a:r>
            <a:r>
              <a:rPr lang="en-US" sz="2800" i="1" dirty="0"/>
              <a:t>A</a:t>
            </a:r>
            <a:r>
              <a:rPr lang="en-US" sz="2800" dirty="0"/>
              <a:t>-N </a:t>
            </a:r>
          </a:p>
          <a:p>
            <a:r>
              <a:rPr lang="en-US" sz="2800" dirty="0"/>
              <a:t>          binary hull</a:t>
            </a:r>
          </a:p>
        </p:txBody>
      </p:sp>
      <p:sp>
        <p:nvSpPr>
          <p:cNvPr id="26" name="TextBox 25"/>
          <p:cNvSpPr txBox="1"/>
          <p:nvPr/>
        </p:nvSpPr>
        <p:spPr>
          <a:xfrm>
            <a:off x="653510" y="2859312"/>
            <a:ext cx="2700035" cy="1384995"/>
          </a:xfrm>
          <a:prstGeom prst="rect">
            <a:avLst/>
          </a:prstGeom>
          <a:noFill/>
        </p:spPr>
        <p:txBody>
          <a:bodyPr wrap="none" rtlCol="0">
            <a:spAutoFit/>
          </a:bodyPr>
          <a:lstStyle/>
          <a:p>
            <a:r>
              <a:rPr lang="en-US" sz="2800" dirty="0">
                <a:solidFill>
                  <a:srgbClr val="FF0000"/>
                </a:solidFill>
              </a:rPr>
              <a:t>Thermochemical </a:t>
            </a:r>
          </a:p>
          <a:p>
            <a:r>
              <a:rPr lang="en-US" sz="2800" dirty="0">
                <a:solidFill>
                  <a:srgbClr val="FF0000"/>
                </a:solidFill>
              </a:rPr>
              <a:t>competition</a:t>
            </a:r>
          </a:p>
          <a:p>
            <a:r>
              <a:rPr lang="en-US" sz="2800" dirty="0">
                <a:solidFill>
                  <a:srgbClr val="FF0000"/>
                </a:solidFill>
              </a:rPr>
              <a:t>w/ binaries</a:t>
            </a:r>
          </a:p>
        </p:txBody>
      </p:sp>
      <p:cxnSp>
        <p:nvCxnSpPr>
          <p:cNvPr id="30" name="Straight Arrow Connector 29"/>
          <p:cNvCxnSpPr/>
          <p:nvPr/>
        </p:nvCxnSpPr>
        <p:spPr>
          <a:xfrm flipV="1">
            <a:off x="1755170" y="4796189"/>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57516" y="4194036"/>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CF3B4D1-4872-429E-9A28-34A5899E4E4E}"/>
              </a:ext>
            </a:extLst>
          </p:cNvPr>
          <p:cNvSpPr txBox="1"/>
          <p:nvPr/>
        </p:nvSpPr>
        <p:spPr>
          <a:xfrm>
            <a:off x="1300732" y="1107859"/>
            <a:ext cx="5950988" cy="707886"/>
          </a:xfrm>
          <a:prstGeom prst="rect">
            <a:avLst/>
          </a:prstGeom>
          <a:noFill/>
        </p:spPr>
        <p:txBody>
          <a:bodyPr wrap="none" rtlCol="0">
            <a:spAutoFit/>
          </a:bodyPr>
          <a:lstStyle/>
          <a:p>
            <a:r>
              <a:rPr lang="en-US" sz="4000" dirty="0">
                <a:latin typeface="Symbol" panose="05050102010706020507" pitchFamily="18" charset="2"/>
              </a:rPr>
              <a:t>D</a:t>
            </a:r>
            <a:r>
              <a:rPr lang="en-US" sz="4000" dirty="0"/>
              <a:t>E</a:t>
            </a:r>
            <a:r>
              <a:rPr lang="en-US" sz="4000" baseline="-25000" dirty="0"/>
              <a:t>Ternary</a:t>
            </a:r>
            <a:r>
              <a:rPr lang="en-US" sz="4000" dirty="0"/>
              <a:t> = </a:t>
            </a:r>
            <a:r>
              <a:rPr lang="en-US" sz="4000" dirty="0">
                <a:solidFill>
                  <a:srgbClr val="0000FF"/>
                </a:solidFill>
              </a:rPr>
              <a:t>E</a:t>
            </a:r>
            <a:r>
              <a:rPr lang="en-US" sz="4000" i="1" baseline="-25000" dirty="0">
                <a:solidFill>
                  <a:srgbClr val="0000FF"/>
                </a:solidFill>
              </a:rPr>
              <a:t>A</a:t>
            </a:r>
            <a:r>
              <a:rPr lang="en-US" sz="4000" baseline="-25000" dirty="0">
                <a:solidFill>
                  <a:srgbClr val="0000FF"/>
                </a:solidFill>
              </a:rPr>
              <a:t>-</a:t>
            </a:r>
            <a:r>
              <a:rPr lang="en-US" sz="4000" i="1" baseline="-25000" dirty="0">
                <a:solidFill>
                  <a:srgbClr val="0000FF"/>
                </a:solidFill>
              </a:rPr>
              <a:t>B</a:t>
            </a:r>
            <a:r>
              <a:rPr lang="en-US" sz="4000" baseline="-25000" dirty="0">
                <a:solidFill>
                  <a:srgbClr val="0000FF"/>
                </a:solidFill>
              </a:rPr>
              <a:t>-N</a:t>
            </a:r>
            <a:r>
              <a:rPr lang="en-US" sz="4000" dirty="0"/>
              <a:t> </a:t>
            </a:r>
            <a:r>
              <a:rPr lang="en-US" sz="4000" dirty="0">
                <a:solidFill>
                  <a:srgbClr val="FF0000"/>
                </a:solidFill>
              </a:rPr>
              <a:t> – E</a:t>
            </a:r>
            <a:r>
              <a:rPr lang="en-US" sz="4000" i="1" baseline="-25000" dirty="0">
                <a:solidFill>
                  <a:srgbClr val="FF0000"/>
                </a:solidFill>
              </a:rPr>
              <a:t>A</a:t>
            </a:r>
            <a:r>
              <a:rPr lang="en-US" sz="4000" baseline="-25000" dirty="0">
                <a:solidFill>
                  <a:srgbClr val="FF0000"/>
                </a:solidFill>
              </a:rPr>
              <a:t>-N</a:t>
            </a:r>
            <a:r>
              <a:rPr lang="en-US" sz="4000" dirty="0">
                <a:solidFill>
                  <a:srgbClr val="FF0000"/>
                </a:solidFill>
              </a:rPr>
              <a:t> – E</a:t>
            </a:r>
            <a:r>
              <a:rPr lang="en-US" sz="4000" i="1" baseline="-25000" dirty="0">
                <a:solidFill>
                  <a:srgbClr val="FF0000"/>
                </a:solidFill>
              </a:rPr>
              <a:t>B</a:t>
            </a:r>
            <a:r>
              <a:rPr lang="en-US" sz="4000" baseline="-25000" dirty="0">
                <a:solidFill>
                  <a:srgbClr val="FF0000"/>
                </a:solidFill>
              </a:rPr>
              <a:t>-N</a:t>
            </a:r>
            <a:endParaRPr lang="en-US" sz="4000" dirty="0"/>
          </a:p>
        </p:txBody>
      </p:sp>
      <p:sp>
        <p:nvSpPr>
          <p:cNvPr id="35" name="Oval 34">
            <a:extLst>
              <a:ext uri="{FF2B5EF4-FFF2-40B4-BE49-F238E27FC236}">
                <a16:creationId xmlns:a16="http://schemas.microsoft.com/office/drawing/2014/main" id="{02B69383-00D0-436C-A7C3-46FAA18FB3D3}"/>
              </a:ext>
            </a:extLst>
          </p:cNvPr>
          <p:cNvSpPr/>
          <p:nvPr/>
        </p:nvSpPr>
        <p:spPr>
          <a:xfrm>
            <a:off x="4134257" y="4633597"/>
            <a:ext cx="182880" cy="182880"/>
          </a:xfrm>
          <a:prstGeom prst="ellipse">
            <a:avLst/>
          </a:prstGeom>
          <a:solidFill>
            <a:schemeClr val="bg1"/>
          </a:solidFill>
          <a:ln w="38100">
            <a:solidFill>
              <a:srgbClr val="2424FF"/>
            </a:solidFill>
          </a:ln>
          <a:effectLst>
            <a:glow rad="63500">
              <a:schemeClr val="accent4">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solidFill>
                <a:srgbClr val="2424FF"/>
              </a:solidFill>
            </a:endParaRPr>
          </a:p>
        </p:txBody>
      </p:sp>
      <p:sp>
        <p:nvSpPr>
          <p:cNvPr id="34" name="TextBox 33">
            <a:extLst>
              <a:ext uri="{FF2B5EF4-FFF2-40B4-BE49-F238E27FC236}">
                <a16:creationId xmlns:a16="http://schemas.microsoft.com/office/drawing/2014/main" id="{BC42C2AF-249D-4705-90D7-78EFDE57ACD9}"/>
              </a:ext>
            </a:extLst>
          </p:cNvPr>
          <p:cNvSpPr txBox="1"/>
          <p:nvPr/>
        </p:nvSpPr>
        <p:spPr>
          <a:xfrm>
            <a:off x="539066" y="5303981"/>
            <a:ext cx="1155637" cy="646331"/>
          </a:xfrm>
          <a:prstGeom prst="rect">
            <a:avLst/>
          </a:prstGeom>
          <a:noFill/>
        </p:spPr>
        <p:txBody>
          <a:bodyPr wrap="none" rtlCol="0">
            <a:spAutoFit/>
          </a:bodyPr>
          <a:lstStyle/>
          <a:p>
            <a:pPr algn="r"/>
            <a:r>
              <a:rPr lang="en-US" dirty="0"/>
              <a:t>Formation</a:t>
            </a:r>
          </a:p>
          <a:p>
            <a:pPr algn="r"/>
            <a:r>
              <a:rPr lang="en-US" dirty="0"/>
              <a:t>Energy</a:t>
            </a:r>
          </a:p>
        </p:txBody>
      </p:sp>
      <p:sp>
        <p:nvSpPr>
          <p:cNvPr id="36" name="TextBox 35">
            <a:extLst>
              <a:ext uri="{FF2B5EF4-FFF2-40B4-BE49-F238E27FC236}">
                <a16:creationId xmlns:a16="http://schemas.microsoft.com/office/drawing/2014/main" id="{D78320D2-7230-435E-A1AF-26F21D373DBD}"/>
              </a:ext>
            </a:extLst>
          </p:cNvPr>
          <p:cNvSpPr txBox="1"/>
          <p:nvPr/>
        </p:nvSpPr>
        <p:spPr>
          <a:xfrm>
            <a:off x="1211071" y="4632365"/>
            <a:ext cx="463588" cy="707886"/>
          </a:xfrm>
          <a:prstGeom prst="rect">
            <a:avLst/>
          </a:prstGeom>
          <a:noFill/>
        </p:spPr>
        <p:txBody>
          <a:bodyPr wrap="none" rtlCol="0">
            <a:spAutoFit/>
          </a:bodyPr>
          <a:lstStyle/>
          <a:p>
            <a:r>
              <a:rPr lang="en-US" sz="4000" i="1" dirty="0"/>
              <a:t>B</a:t>
            </a:r>
          </a:p>
        </p:txBody>
      </p:sp>
      <p:sp>
        <p:nvSpPr>
          <p:cNvPr id="37" name="TextBox 36">
            <a:extLst>
              <a:ext uri="{FF2B5EF4-FFF2-40B4-BE49-F238E27FC236}">
                <a16:creationId xmlns:a16="http://schemas.microsoft.com/office/drawing/2014/main" id="{5BDBA741-7E4F-44E6-B104-8799F39F0B61}"/>
              </a:ext>
            </a:extLst>
          </p:cNvPr>
          <p:cNvSpPr txBox="1"/>
          <p:nvPr/>
        </p:nvSpPr>
        <p:spPr>
          <a:xfrm>
            <a:off x="62279" y="215258"/>
            <a:ext cx="8722452" cy="584775"/>
          </a:xfrm>
          <a:prstGeom prst="rect">
            <a:avLst/>
          </a:prstGeom>
          <a:noFill/>
        </p:spPr>
        <p:txBody>
          <a:bodyPr wrap="none" rtlCol="0">
            <a:spAutoFit/>
          </a:bodyPr>
          <a:lstStyle/>
          <a:p>
            <a:r>
              <a:rPr lang="en-US" sz="3200" dirty="0"/>
              <a:t>What drives the stability of a </a:t>
            </a:r>
            <a:r>
              <a:rPr lang="en-US" sz="3200" dirty="0">
                <a:solidFill>
                  <a:srgbClr val="0000FF"/>
                </a:solidFill>
              </a:rPr>
              <a:t>ternary metal nitride?</a:t>
            </a:r>
          </a:p>
        </p:txBody>
      </p:sp>
      <p:cxnSp>
        <p:nvCxnSpPr>
          <p:cNvPr id="38" name="Straight Connector 37">
            <a:extLst>
              <a:ext uri="{FF2B5EF4-FFF2-40B4-BE49-F238E27FC236}">
                <a16:creationId xmlns:a16="http://schemas.microsoft.com/office/drawing/2014/main" id="{B4B8310E-62E6-4EC9-A1CE-31B99F7C8549}"/>
              </a:ext>
            </a:extLst>
          </p:cNvPr>
          <p:cNvCxnSpPr/>
          <p:nvPr/>
        </p:nvCxnSpPr>
        <p:spPr>
          <a:xfrm flipV="1">
            <a:off x="1755170" y="4987023"/>
            <a:ext cx="5905625" cy="4689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9761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93620"/>
            <a:ext cx="7886700" cy="3776663"/>
          </a:xfrm>
        </p:spPr>
        <p:txBody>
          <a:bodyPr>
            <a:normAutofit/>
          </a:bodyPr>
          <a:lstStyle/>
          <a:p>
            <a:pPr marL="0" indent="0">
              <a:buNone/>
            </a:pPr>
            <a:r>
              <a:rPr lang="en-US" sz="4400" dirty="0"/>
              <a:t>How do I know when to stop </a:t>
            </a:r>
            <a:br>
              <a:rPr lang="en-US" sz="4400" dirty="0"/>
            </a:br>
            <a:r>
              <a:rPr lang="en-US" sz="4400" dirty="0"/>
              <a:t>the data-exploration process?  </a:t>
            </a:r>
          </a:p>
          <a:p>
            <a:pPr marL="0" indent="0">
              <a:buNone/>
            </a:pPr>
            <a:endParaRPr lang="en-US" sz="4400" dirty="0"/>
          </a:p>
          <a:p>
            <a:pPr marL="0" indent="0">
              <a:buNone/>
            </a:pPr>
            <a:endParaRPr lang="en-US" sz="4400" dirty="0"/>
          </a:p>
        </p:txBody>
      </p:sp>
    </p:spTree>
    <p:extLst>
      <p:ext uri="{BB962C8B-B14F-4D97-AF65-F5344CB8AC3E}">
        <p14:creationId xmlns:p14="http://schemas.microsoft.com/office/powerpoint/2010/main" val="3677368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2AA6980-8878-4E40-BBD1-F13A9459EF29}"/>
              </a:ext>
            </a:extLst>
          </p:cNvPr>
          <p:cNvSpPr txBox="1"/>
          <p:nvPr/>
        </p:nvSpPr>
        <p:spPr>
          <a:xfrm>
            <a:off x="62280" y="132813"/>
            <a:ext cx="8761290" cy="584775"/>
          </a:xfrm>
          <a:prstGeom prst="rect">
            <a:avLst/>
          </a:prstGeom>
          <a:noFill/>
        </p:spPr>
        <p:txBody>
          <a:bodyPr wrap="square" rtlCol="0">
            <a:spAutoFit/>
          </a:bodyPr>
          <a:lstStyle/>
          <a:p>
            <a:r>
              <a:rPr lang="en-US" sz="3200" dirty="0">
                <a:solidFill>
                  <a:srgbClr val="FF0000"/>
                </a:solidFill>
              </a:rPr>
              <a:t>Thermochemical competition w/ binaries</a:t>
            </a:r>
          </a:p>
        </p:txBody>
      </p:sp>
      <p:grpSp>
        <p:nvGrpSpPr>
          <p:cNvPr id="32" name="Group 31">
            <a:extLst>
              <a:ext uri="{FF2B5EF4-FFF2-40B4-BE49-F238E27FC236}">
                <a16:creationId xmlns:a16="http://schemas.microsoft.com/office/drawing/2014/main" id="{99BF42A5-149A-4C64-B8FF-5BC783D51FC7}"/>
              </a:ext>
            </a:extLst>
          </p:cNvPr>
          <p:cNvGrpSpPr/>
          <p:nvPr/>
        </p:nvGrpSpPr>
        <p:grpSpPr>
          <a:xfrm>
            <a:off x="392803" y="1108266"/>
            <a:ext cx="7693587" cy="4300090"/>
            <a:chOff x="-246742" y="8061762"/>
            <a:chExt cx="11822367" cy="6945647"/>
          </a:xfrm>
        </p:grpSpPr>
        <p:pic>
          <p:nvPicPr>
            <p:cNvPr id="34" name="Picture 33">
              <a:extLst>
                <a:ext uri="{FF2B5EF4-FFF2-40B4-BE49-F238E27FC236}">
                  <a16:creationId xmlns:a16="http://schemas.microsoft.com/office/drawing/2014/main" id="{C57A3B4E-2F0E-465B-B3E8-83C19B00AFCE}"/>
                </a:ext>
              </a:extLst>
            </p:cNvPr>
            <p:cNvPicPr>
              <a:picLocks noChangeAspect="1"/>
            </p:cNvPicPr>
            <p:nvPr/>
          </p:nvPicPr>
          <p:blipFill rotWithShape="1">
            <a:blip r:embed="rId2">
              <a:extLst>
                <a:ext uri="{28A0092B-C50C-407E-A947-70E740481C1C}">
                  <a14:useLocalDpi xmlns:a14="http://schemas.microsoft.com/office/drawing/2010/main" val="0"/>
                </a:ext>
              </a:extLst>
            </a:blip>
            <a:srcRect t="9668" r="9001"/>
            <a:stretch/>
          </p:blipFill>
          <p:spPr>
            <a:xfrm>
              <a:off x="-246742" y="8061762"/>
              <a:ext cx="11819620" cy="6520664"/>
            </a:xfrm>
            <a:prstGeom prst="rect">
              <a:avLst/>
            </a:prstGeom>
          </p:spPr>
        </p:pic>
        <p:grpSp>
          <p:nvGrpSpPr>
            <p:cNvPr id="35" name="Group 34">
              <a:extLst>
                <a:ext uri="{FF2B5EF4-FFF2-40B4-BE49-F238E27FC236}">
                  <a16:creationId xmlns:a16="http://schemas.microsoft.com/office/drawing/2014/main" id="{624D2F18-8A66-4742-BC88-D39A01239269}"/>
                </a:ext>
              </a:extLst>
            </p:cNvPr>
            <p:cNvGrpSpPr/>
            <p:nvPr/>
          </p:nvGrpSpPr>
          <p:grpSpPr>
            <a:xfrm>
              <a:off x="7603" y="8328141"/>
              <a:ext cx="11568022" cy="6679268"/>
              <a:chOff x="263637" y="8478589"/>
              <a:chExt cx="11343329" cy="6679268"/>
            </a:xfrm>
          </p:grpSpPr>
          <p:sp>
            <p:nvSpPr>
              <p:cNvPr id="36" name="TextBox 35">
                <a:extLst>
                  <a:ext uri="{FF2B5EF4-FFF2-40B4-BE49-F238E27FC236}">
                    <a16:creationId xmlns:a16="http://schemas.microsoft.com/office/drawing/2014/main" id="{247165AC-6EDA-4637-8312-E12FD1A41E34}"/>
                  </a:ext>
                </a:extLst>
              </p:cNvPr>
              <p:cNvSpPr txBox="1"/>
              <p:nvPr/>
            </p:nvSpPr>
            <p:spPr>
              <a:xfrm>
                <a:off x="3437724" y="14511586"/>
                <a:ext cx="6045796" cy="646271"/>
              </a:xfrm>
              <a:prstGeom prst="rect">
                <a:avLst/>
              </a:prstGeom>
              <a:noFill/>
            </p:spPr>
            <p:txBody>
              <a:bodyPr wrap="none" rtlCol="0">
                <a:spAutoFit/>
              </a:bodyPr>
              <a:lstStyle/>
              <a:p>
                <a:r>
                  <a:rPr lang="en-US" sz="2000" dirty="0">
                    <a:cs typeface="Times New Roman" panose="02020603050405020304" pitchFamily="18" charset="0"/>
                  </a:rPr>
                  <a:t>Depth of the Binary Hull (eV/atom)</a:t>
                </a:r>
              </a:p>
            </p:txBody>
          </p:sp>
          <p:grpSp>
            <p:nvGrpSpPr>
              <p:cNvPr id="37" name="Group 36">
                <a:extLst>
                  <a:ext uri="{FF2B5EF4-FFF2-40B4-BE49-F238E27FC236}">
                    <a16:creationId xmlns:a16="http://schemas.microsoft.com/office/drawing/2014/main" id="{3A3BD0E9-B529-47BE-BD6D-CA841D4BF0AC}"/>
                  </a:ext>
                </a:extLst>
              </p:cNvPr>
              <p:cNvGrpSpPr/>
              <p:nvPr/>
            </p:nvGrpSpPr>
            <p:grpSpPr>
              <a:xfrm>
                <a:off x="263637" y="8478589"/>
                <a:ext cx="11343329" cy="5520658"/>
                <a:chOff x="338971" y="8179064"/>
                <a:chExt cx="11349737" cy="5242442"/>
              </a:xfrm>
            </p:grpSpPr>
            <p:sp>
              <p:nvSpPr>
                <p:cNvPr id="38" name="TextBox 37">
                  <a:extLst>
                    <a:ext uri="{FF2B5EF4-FFF2-40B4-BE49-F238E27FC236}">
                      <a16:creationId xmlns:a16="http://schemas.microsoft.com/office/drawing/2014/main" id="{60336DEE-643F-47F0-A383-BA304E648069}"/>
                    </a:ext>
                  </a:extLst>
                </p:cNvPr>
                <p:cNvSpPr txBox="1"/>
                <p:nvPr/>
              </p:nvSpPr>
              <p:spPr>
                <a:xfrm rot="16200000">
                  <a:off x="-1220486" y="10486026"/>
                  <a:ext cx="3754100" cy="635185"/>
                </a:xfrm>
                <a:prstGeom prst="rect">
                  <a:avLst/>
                </a:prstGeom>
                <a:noFill/>
              </p:spPr>
              <p:txBody>
                <a:bodyPr wrap="none" rtlCol="0">
                  <a:spAutoFit/>
                </a:bodyPr>
                <a:lstStyle/>
                <a:p>
                  <a:r>
                    <a:rPr lang="en-US" sz="2000" dirty="0">
                      <a:cs typeface="Times New Roman" panose="02020603050405020304" pitchFamily="18" charset="0"/>
                    </a:rPr>
                    <a:t>Stable Ternary Spaces</a:t>
                  </a:r>
                </a:p>
              </p:txBody>
            </p:sp>
            <p:sp>
              <p:nvSpPr>
                <p:cNvPr id="39" name="TextBox 38">
                  <a:extLst>
                    <a:ext uri="{FF2B5EF4-FFF2-40B4-BE49-F238E27FC236}">
                      <a16:creationId xmlns:a16="http://schemas.microsoft.com/office/drawing/2014/main" id="{2303CBFD-6346-4C2C-AC2D-36AA9D44D4F8}"/>
                    </a:ext>
                  </a:extLst>
                </p:cNvPr>
                <p:cNvSpPr txBox="1"/>
                <p:nvPr/>
              </p:nvSpPr>
              <p:spPr>
                <a:xfrm>
                  <a:off x="1771266" y="11890594"/>
                  <a:ext cx="580726" cy="519285"/>
                </a:xfrm>
                <a:prstGeom prst="rect">
                  <a:avLst/>
                </a:prstGeom>
                <a:noFill/>
              </p:spPr>
              <p:txBody>
                <a:bodyPr wrap="none" rtlCol="0">
                  <a:spAutoFit/>
                </a:bodyPr>
                <a:lstStyle/>
                <a:p>
                  <a:r>
                    <a:rPr lang="en-US" sz="1600" dirty="0"/>
                    <a:t>Sc</a:t>
                  </a:r>
                </a:p>
              </p:txBody>
            </p:sp>
            <p:sp>
              <p:nvSpPr>
                <p:cNvPr id="40" name="TextBox 39">
                  <a:extLst>
                    <a:ext uri="{FF2B5EF4-FFF2-40B4-BE49-F238E27FC236}">
                      <a16:creationId xmlns:a16="http://schemas.microsoft.com/office/drawing/2014/main" id="{64BF6CEC-29D5-4D66-95FE-3B25D74DA9C5}"/>
                    </a:ext>
                  </a:extLst>
                </p:cNvPr>
                <p:cNvSpPr txBox="1"/>
                <p:nvPr/>
              </p:nvSpPr>
              <p:spPr>
                <a:xfrm>
                  <a:off x="2228886" y="11554009"/>
                  <a:ext cx="524740" cy="519285"/>
                </a:xfrm>
                <a:prstGeom prst="rect">
                  <a:avLst/>
                </a:prstGeom>
                <a:noFill/>
              </p:spPr>
              <p:txBody>
                <a:bodyPr wrap="none" rtlCol="0">
                  <a:spAutoFit/>
                </a:bodyPr>
                <a:lstStyle/>
                <a:p>
                  <a:r>
                    <a:rPr lang="en-US" sz="1600" dirty="0"/>
                    <a:t>Ti</a:t>
                  </a:r>
                </a:p>
              </p:txBody>
            </p:sp>
            <p:sp>
              <p:nvSpPr>
                <p:cNvPr id="41" name="TextBox 40">
                  <a:extLst>
                    <a:ext uri="{FF2B5EF4-FFF2-40B4-BE49-F238E27FC236}">
                      <a16:creationId xmlns:a16="http://schemas.microsoft.com/office/drawing/2014/main" id="{EC7DFD95-24EE-4804-AE4C-AE8503F919C0}"/>
                    </a:ext>
                  </a:extLst>
                </p:cNvPr>
                <p:cNvSpPr txBox="1"/>
                <p:nvPr/>
              </p:nvSpPr>
              <p:spPr>
                <a:xfrm>
                  <a:off x="2298804" y="10492758"/>
                  <a:ext cx="560368" cy="519285"/>
                </a:xfrm>
                <a:prstGeom prst="rect">
                  <a:avLst/>
                </a:prstGeom>
                <a:noFill/>
              </p:spPr>
              <p:txBody>
                <a:bodyPr wrap="none" rtlCol="0">
                  <a:spAutoFit/>
                </a:bodyPr>
                <a:lstStyle/>
                <a:p>
                  <a:r>
                    <a:rPr lang="en-US" sz="1600" dirty="0"/>
                    <a:t>Zr</a:t>
                  </a:r>
                </a:p>
              </p:txBody>
            </p:sp>
            <p:sp>
              <p:nvSpPr>
                <p:cNvPr id="42" name="TextBox 41">
                  <a:extLst>
                    <a:ext uri="{FF2B5EF4-FFF2-40B4-BE49-F238E27FC236}">
                      <a16:creationId xmlns:a16="http://schemas.microsoft.com/office/drawing/2014/main" id="{B7DBABD9-E3D6-457D-9165-19016BF774EE}"/>
                    </a:ext>
                  </a:extLst>
                </p:cNvPr>
                <p:cNvSpPr txBox="1"/>
                <p:nvPr/>
              </p:nvSpPr>
              <p:spPr>
                <a:xfrm>
                  <a:off x="2740901" y="11922164"/>
                  <a:ext cx="450940" cy="519285"/>
                </a:xfrm>
                <a:prstGeom prst="rect">
                  <a:avLst/>
                </a:prstGeom>
                <a:noFill/>
              </p:spPr>
              <p:txBody>
                <a:bodyPr wrap="none" rtlCol="0">
                  <a:spAutoFit/>
                </a:bodyPr>
                <a:lstStyle/>
                <a:p>
                  <a:r>
                    <a:rPr lang="en-US" sz="1600" dirty="0"/>
                    <a:t>Y</a:t>
                  </a:r>
                </a:p>
              </p:txBody>
            </p:sp>
            <p:sp>
              <p:nvSpPr>
                <p:cNvPr id="43" name="TextBox 42">
                  <a:extLst>
                    <a:ext uri="{FF2B5EF4-FFF2-40B4-BE49-F238E27FC236}">
                      <a16:creationId xmlns:a16="http://schemas.microsoft.com/office/drawing/2014/main" id="{D54B3026-CB6C-4364-9CF7-A467BB92AFED}"/>
                    </a:ext>
                  </a:extLst>
                </p:cNvPr>
                <p:cNvSpPr txBox="1"/>
                <p:nvPr/>
              </p:nvSpPr>
              <p:spPr>
                <a:xfrm>
                  <a:off x="2534672" y="11043358"/>
                  <a:ext cx="595995" cy="519285"/>
                </a:xfrm>
                <a:prstGeom prst="rect">
                  <a:avLst/>
                </a:prstGeom>
                <a:noFill/>
              </p:spPr>
              <p:txBody>
                <a:bodyPr wrap="none" rtlCol="0">
                  <a:spAutoFit/>
                </a:bodyPr>
                <a:lstStyle/>
                <a:p>
                  <a:r>
                    <a:rPr lang="en-US" sz="1600" dirty="0"/>
                    <a:t>Hf</a:t>
                  </a:r>
                </a:p>
              </p:txBody>
            </p:sp>
            <p:sp>
              <p:nvSpPr>
                <p:cNvPr id="44" name="TextBox 43">
                  <a:extLst>
                    <a:ext uri="{FF2B5EF4-FFF2-40B4-BE49-F238E27FC236}">
                      <a16:creationId xmlns:a16="http://schemas.microsoft.com/office/drawing/2014/main" id="{2B9FB2DE-9937-4A60-93EE-01D874506243}"/>
                    </a:ext>
                  </a:extLst>
                </p:cNvPr>
                <p:cNvSpPr txBox="1"/>
                <p:nvPr/>
              </p:nvSpPr>
              <p:spPr>
                <a:xfrm>
                  <a:off x="3166983" y="11599833"/>
                  <a:ext cx="555278" cy="519285"/>
                </a:xfrm>
                <a:prstGeom prst="rect">
                  <a:avLst/>
                </a:prstGeom>
                <a:noFill/>
              </p:spPr>
              <p:txBody>
                <a:bodyPr wrap="none" rtlCol="0">
                  <a:spAutoFit/>
                </a:bodyPr>
                <a:lstStyle/>
                <a:p>
                  <a:r>
                    <a:rPr lang="en-US" sz="1600" dirty="0"/>
                    <a:t>Al</a:t>
                  </a:r>
                </a:p>
              </p:txBody>
            </p:sp>
            <p:sp>
              <p:nvSpPr>
                <p:cNvPr id="45" name="TextBox 44">
                  <a:extLst>
                    <a:ext uri="{FF2B5EF4-FFF2-40B4-BE49-F238E27FC236}">
                      <a16:creationId xmlns:a16="http://schemas.microsoft.com/office/drawing/2014/main" id="{92F7F6A0-1825-4702-8FDC-9B7D9388C891}"/>
                    </a:ext>
                  </a:extLst>
                </p:cNvPr>
                <p:cNvSpPr txBox="1"/>
                <p:nvPr/>
              </p:nvSpPr>
              <p:spPr>
                <a:xfrm>
                  <a:off x="3952486" y="11958239"/>
                  <a:ext cx="471298" cy="519285"/>
                </a:xfrm>
                <a:prstGeom prst="rect">
                  <a:avLst/>
                </a:prstGeom>
                <a:noFill/>
              </p:spPr>
              <p:txBody>
                <a:bodyPr wrap="none" rtlCol="0">
                  <a:spAutoFit/>
                </a:bodyPr>
                <a:lstStyle/>
                <a:p>
                  <a:r>
                    <a:rPr lang="en-US" sz="1600" dirty="0"/>
                    <a:t>B</a:t>
                  </a:r>
                </a:p>
              </p:txBody>
            </p:sp>
            <p:sp>
              <p:nvSpPr>
                <p:cNvPr id="46" name="TextBox 45">
                  <a:extLst>
                    <a:ext uri="{FF2B5EF4-FFF2-40B4-BE49-F238E27FC236}">
                      <a16:creationId xmlns:a16="http://schemas.microsoft.com/office/drawing/2014/main" id="{8714902F-5C4D-4D73-B61D-C6D60D017292}"/>
                    </a:ext>
                  </a:extLst>
                </p:cNvPr>
                <p:cNvSpPr txBox="1"/>
                <p:nvPr/>
              </p:nvSpPr>
              <p:spPr>
                <a:xfrm>
                  <a:off x="3904752" y="10924179"/>
                  <a:ext cx="580726" cy="519285"/>
                </a:xfrm>
                <a:prstGeom prst="rect">
                  <a:avLst/>
                </a:prstGeom>
                <a:noFill/>
              </p:spPr>
              <p:txBody>
                <a:bodyPr wrap="none" rtlCol="0">
                  <a:spAutoFit/>
                </a:bodyPr>
                <a:lstStyle/>
                <a:p>
                  <a:r>
                    <a:rPr lang="en-US" sz="1600" dirty="0"/>
                    <a:t>Ta</a:t>
                  </a:r>
                </a:p>
              </p:txBody>
            </p:sp>
            <p:sp>
              <p:nvSpPr>
                <p:cNvPr id="47" name="TextBox 46">
                  <a:extLst>
                    <a:ext uri="{FF2B5EF4-FFF2-40B4-BE49-F238E27FC236}">
                      <a16:creationId xmlns:a16="http://schemas.microsoft.com/office/drawing/2014/main" id="{B7A59E08-3938-4EB3-948E-39F517A61348}"/>
                    </a:ext>
                  </a:extLst>
                </p:cNvPr>
                <p:cNvSpPr txBox="1"/>
                <p:nvPr/>
              </p:nvSpPr>
              <p:spPr>
                <a:xfrm>
                  <a:off x="4463188" y="11747601"/>
                  <a:ext cx="517105" cy="519285"/>
                </a:xfrm>
                <a:prstGeom prst="rect">
                  <a:avLst/>
                </a:prstGeom>
                <a:noFill/>
              </p:spPr>
              <p:txBody>
                <a:bodyPr wrap="none" rtlCol="0">
                  <a:spAutoFit/>
                </a:bodyPr>
                <a:lstStyle/>
                <a:p>
                  <a:r>
                    <a:rPr lang="en-US" sz="1600" dirty="0"/>
                    <a:t>Si</a:t>
                  </a:r>
                </a:p>
              </p:txBody>
            </p:sp>
            <p:sp>
              <p:nvSpPr>
                <p:cNvPr id="48" name="TextBox 47">
                  <a:extLst>
                    <a:ext uri="{FF2B5EF4-FFF2-40B4-BE49-F238E27FC236}">
                      <a16:creationId xmlns:a16="http://schemas.microsoft.com/office/drawing/2014/main" id="{3E356AB6-02C2-4C3B-8804-BA7DD7353D75}"/>
                    </a:ext>
                  </a:extLst>
                </p:cNvPr>
                <p:cNvSpPr txBox="1"/>
                <p:nvPr/>
              </p:nvSpPr>
              <p:spPr>
                <a:xfrm>
                  <a:off x="5052236" y="11546905"/>
                  <a:ext cx="478934" cy="519285"/>
                </a:xfrm>
                <a:prstGeom prst="rect">
                  <a:avLst/>
                </a:prstGeom>
                <a:noFill/>
              </p:spPr>
              <p:txBody>
                <a:bodyPr wrap="none" rtlCol="0">
                  <a:spAutoFit/>
                </a:bodyPr>
                <a:lstStyle/>
                <a:p>
                  <a:r>
                    <a:rPr lang="en-US" sz="1600" dirty="0"/>
                    <a:t>V</a:t>
                  </a:r>
                </a:p>
              </p:txBody>
            </p:sp>
            <p:sp>
              <p:nvSpPr>
                <p:cNvPr id="49" name="TextBox 48">
                  <a:extLst>
                    <a:ext uri="{FF2B5EF4-FFF2-40B4-BE49-F238E27FC236}">
                      <a16:creationId xmlns:a16="http://schemas.microsoft.com/office/drawing/2014/main" id="{D123E6EB-F102-4EC9-9F5C-F47BBD919B20}"/>
                    </a:ext>
                  </a:extLst>
                </p:cNvPr>
                <p:cNvSpPr txBox="1"/>
                <p:nvPr/>
              </p:nvSpPr>
              <p:spPr>
                <a:xfrm>
                  <a:off x="4687937" y="10912146"/>
                  <a:ext cx="674882" cy="519285"/>
                </a:xfrm>
                <a:prstGeom prst="rect">
                  <a:avLst/>
                </a:prstGeom>
                <a:noFill/>
              </p:spPr>
              <p:txBody>
                <a:bodyPr wrap="none" rtlCol="0">
                  <a:spAutoFit/>
                </a:bodyPr>
                <a:lstStyle/>
                <a:p>
                  <a:r>
                    <a:rPr lang="en-US" sz="1600" dirty="0"/>
                    <a:t>Nb</a:t>
                  </a:r>
                </a:p>
              </p:txBody>
            </p:sp>
            <p:sp>
              <p:nvSpPr>
                <p:cNvPr id="50" name="TextBox 49">
                  <a:extLst>
                    <a:ext uri="{FF2B5EF4-FFF2-40B4-BE49-F238E27FC236}">
                      <a16:creationId xmlns:a16="http://schemas.microsoft.com/office/drawing/2014/main" id="{68B08BBC-D739-42A5-8682-03B89D173C37}"/>
                    </a:ext>
                  </a:extLst>
                </p:cNvPr>
                <p:cNvSpPr txBox="1"/>
                <p:nvPr/>
              </p:nvSpPr>
              <p:spPr>
                <a:xfrm>
                  <a:off x="5552097" y="9823058"/>
                  <a:ext cx="723235" cy="519285"/>
                </a:xfrm>
                <a:prstGeom prst="rect">
                  <a:avLst/>
                </a:prstGeom>
                <a:noFill/>
              </p:spPr>
              <p:txBody>
                <a:bodyPr wrap="none" rtlCol="0">
                  <a:spAutoFit/>
                </a:bodyPr>
                <a:lstStyle/>
                <a:p>
                  <a:r>
                    <a:rPr lang="en-US" sz="1600" dirty="0"/>
                    <a:t>Mg</a:t>
                  </a:r>
                </a:p>
              </p:txBody>
            </p:sp>
            <p:sp>
              <p:nvSpPr>
                <p:cNvPr id="51" name="TextBox 50">
                  <a:extLst>
                    <a:ext uri="{FF2B5EF4-FFF2-40B4-BE49-F238E27FC236}">
                      <a16:creationId xmlns:a16="http://schemas.microsoft.com/office/drawing/2014/main" id="{A24F4B23-4A08-4564-AE48-ABE0C89CD88C}"/>
                    </a:ext>
                  </a:extLst>
                </p:cNvPr>
                <p:cNvSpPr txBox="1"/>
                <p:nvPr/>
              </p:nvSpPr>
              <p:spPr>
                <a:xfrm>
                  <a:off x="5830312" y="9277557"/>
                  <a:ext cx="626533" cy="519285"/>
                </a:xfrm>
                <a:prstGeom prst="rect">
                  <a:avLst/>
                </a:prstGeom>
                <a:noFill/>
              </p:spPr>
              <p:txBody>
                <a:bodyPr wrap="none" rtlCol="0">
                  <a:spAutoFit/>
                </a:bodyPr>
                <a:lstStyle/>
                <a:p>
                  <a:r>
                    <a:rPr lang="en-US" sz="1600" dirty="0"/>
                    <a:t>Ba</a:t>
                  </a:r>
                </a:p>
              </p:txBody>
            </p:sp>
            <p:sp>
              <p:nvSpPr>
                <p:cNvPr id="52" name="TextBox 51">
                  <a:extLst>
                    <a:ext uri="{FF2B5EF4-FFF2-40B4-BE49-F238E27FC236}">
                      <a16:creationId xmlns:a16="http://schemas.microsoft.com/office/drawing/2014/main" id="{D7E4EA9C-3064-4EA2-8840-B6CBBB96C91E}"/>
                    </a:ext>
                  </a:extLst>
                </p:cNvPr>
                <p:cNvSpPr txBox="1"/>
                <p:nvPr/>
              </p:nvSpPr>
              <p:spPr>
                <a:xfrm>
                  <a:off x="5181602" y="8533700"/>
                  <a:ext cx="621443" cy="519285"/>
                </a:xfrm>
                <a:prstGeom prst="rect">
                  <a:avLst/>
                </a:prstGeom>
                <a:noFill/>
              </p:spPr>
              <p:txBody>
                <a:bodyPr wrap="none" rtlCol="0">
                  <a:spAutoFit/>
                </a:bodyPr>
                <a:lstStyle/>
                <a:p>
                  <a:r>
                    <a:rPr lang="en-US" sz="1600" dirty="0"/>
                    <a:t>Ca</a:t>
                  </a:r>
                </a:p>
              </p:txBody>
            </p:sp>
            <p:sp>
              <p:nvSpPr>
                <p:cNvPr id="53" name="TextBox 52">
                  <a:extLst>
                    <a:ext uri="{FF2B5EF4-FFF2-40B4-BE49-F238E27FC236}">
                      <a16:creationId xmlns:a16="http://schemas.microsoft.com/office/drawing/2014/main" id="{6F52206B-C8E2-441C-86C1-CE1DFF69F6DA}"/>
                    </a:ext>
                  </a:extLst>
                </p:cNvPr>
                <p:cNvSpPr txBox="1"/>
                <p:nvPr/>
              </p:nvSpPr>
              <p:spPr>
                <a:xfrm>
                  <a:off x="7260350" y="8179064"/>
                  <a:ext cx="481352" cy="896947"/>
                </a:xfrm>
                <a:prstGeom prst="rect">
                  <a:avLst/>
                </a:prstGeom>
                <a:noFill/>
              </p:spPr>
              <p:txBody>
                <a:bodyPr wrap="square" rtlCol="0">
                  <a:spAutoFit/>
                </a:bodyPr>
                <a:lstStyle/>
                <a:p>
                  <a:r>
                    <a:rPr lang="en-US" sz="1600" dirty="0"/>
                    <a:t>Li</a:t>
                  </a:r>
                </a:p>
              </p:txBody>
            </p:sp>
            <p:sp>
              <p:nvSpPr>
                <p:cNvPr id="54" name="TextBox 53">
                  <a:extLst>
                    <a:ext uri="{FF2B5EF4-FFF2-40B4-BE49-F238E27FC236}">
                      <a16:creationId xmlns:a16="http://schemas.microsoft.com/office/drawing/2014/main" id="{74A1D3EB-AC77-44EB-98BD-0BBAA625EC56}"/>
                    </a:ext>
                  </a:extLst>
                </p:cNvPr>
                <p:cNvSpPr txBox="1"/>
                <p:nvPr/>
              </p:nvSpPr>
              <p:spPr>
                <a:xfrm>
                  <a:off x="6843777" y="10333433"/>
                  <a:ext cx="743594" cy="519285"/>
                </a:xfrm>
                <a:prstGeom prst="rect">
                  <a:avLst/>
                </a:prstGeom>
                <a:noFill/>
              </p:spPr>
              <p:txBody>
                <a:bodyPr wrap="none" rtlCol="0">
                  <a:spAutoFit/>
                </a:bodyPr>
                <a:lstStyle/>
                <a:p>
                  <a:r>
                    <a:rPr lang="en-US" sz="1600" dirty="0"/>
                    <a:t>Mo</a:t>
                  </a:r>
                </a:p>
              </p:txBody>
            </p:sp>
            <p:sp>
              <p:nvSpPr>
                <p:cNvPr id="55" name="TextBox 54">
                  <a:extLst>
                    <a:ext uri="{FF2B5EF4-FFF2-40B4-BE49-F238E27FC236}">
                      <a16:creationId xmlns:a16="http://schemas.microsoft.com/office/drawing/2014/main" id="{C8DB9BDD-B224-485F-8FF0-87B366969F07}"/>
                    </a:ext>
                  </a:extLst>
                </p:cNvPr>
                <p:cNvSpPr txBox="1"/>
                <p:nvPr/>
              </p:nvSpPr>
              <p:spPr>
                <a:xfrm>
                  <a:off x="9954576" y="10443200"/>
                  <a:ext cx="463665" cy="519285"/>
                </a:xfrm>
                <a:prstGeom prst="rect">
                  <a:avLst/>
                </a:prstGeom>
                <a:noFill/>
              </p:spPr>
              <p:txBody>
                <a:bodyPr wrap="none" rtlCol="0">
                  <a:spAutoFit/>
                </a:bodyPr>
                <a:lstStyle/>
                <a:p>
                  <a:r>
                    <a:rPr lang="en-US" sz="1600" dirty="0"/>
                    <a:t>K</a:t>
                  </a:r>
                </a:p>
              </p:txBody>
            </p:sp>
            <p:sp>
              <p:nvSpPr>
                <p:cNvPr id="56" name="TextBox 55">
                  <a:extLst>
                    <a:ext uri="{FF2B5EF4-FFF2-40B4-BE49-F238E27FC236}">
                      <a16:creationId xmlns:a16="http://schemas.microsoft.com/office/drawing/2014/main" id="{399090B3-E6FE-413E-88A2-4E81EA46E968}"/>
                    </a:ext>
                  </a:extLst>
                </p:cNvPr>
                <p:cNvSpPr txBox="1"/>
                <p:nvPr/>
              </p:nvSpPr>
              <p:spPr>
                <a:xfrm>
                  <a:off x="9276055" y="11230737"/>
                  <a:ext cx="641801" cy="519285"/>
                </a:xfrm>
                <a:prstGeom prst="rect">
                  <a:avLst/>
                </a:prstGeom>
                <a:noFill/>
              </p:spPr>
              <p:txBody>
                <a:bodyPr wrap="none" rtlCol="0">
                  <a:spAutoFit/>
                </a:bodyPr>
                <a:lstStyle/>
                <a:p>
                  <a:r>
                    <a:rPr lang="en-US" sz="1600" dirty="0"/>
                    <a:t>Rb</a:t>
                  </a:r>
                </a:p>
              </p:txBody>
            </p:sp>
            <p:sp>
              <p:nvSpPr>
                <p:cNvPr id="57" name="TextBox 56">
                  <a:extLst>
                    <a:ext uri="{FF2B5EF4-FFF2-40B4-BE49-F238E27FC236}">
                      <a16:creationId xmlns:a16="http://schemas.microsoft.com/office/drawing/2014/main" id="{128F2DA8-07BD-4CDD-9163-26B254D57ABD}"/>
                    </a:ext>
                  </a:extLst>
                </p:cNvPr>
                <p:cNvSpPr txBox="1"/>
                <p:nvPr/>
              </p:nvSpPr>
              <p:spPr>
                <a:xfrm>
                  <a:off x="6874090" y="11026751"/>
                  <a:ext cx="583269" cy="519285"/>
                </a:xfrm>
                <a:prstGeom prst="rect">
                  <a:avLst/>
                </a:prstGeom>
                <a:noFill/>
              </p:spPr>
              <p:txBody>
                <a:bodyPr wrap="none" rtlCol="0">
                  <a:spAutoFit/>
                </a:bodyPr>
                <a:lstStyle/>
                <a:p>
                  <a:r>
                    <a:rPr lang="en-US" sz="1600" dirty="0"/>
                    <a:t>W</a:t>
                  </a:r>
                </a:p>
              </p:txBody>
            </p:sp>
            <p:sp>
              <p:nvSpPr>
                <p:cNvPr id="58" name="TextBox 57">
                  <a:extLst>
                    <a:ext uri="{FF2B5EF4-FFF2-40B4-BE49-F238E27FC236}">
                      <a16:creationId xmlns:a16="http://schemas.microsoft.com/office/drawing/2014/main" id="{43B6215C-2701-4142-8D36-71E9FCA626E9}"/>
                    </a:ext>
                  </a:extLst>
                </p:cNvPr>
                <p:cNvSpPr txBox="1"/>
                <p:nvPr/>
              </p:nvSpPr>
              <p:spPr>
                <a:xfrm>
                  <a:off x="6544677" y="11477740"/>
                  <a:ext cx="580726" cy="519285"/>
                </a:xfrm>
                <a:prstGeom prst="rect">
                  <a:avLst/>
                </a:prstGeom>
                <a:noFill/>
              </p:spPr>
              <p:txBody>
                <a:bodyPr wrap="none" rtlCol="0">
                  <a:spAutoFit/>
                </a:bodyPr>
                <a:lstStyle/>
                <a:p>
                  <a:r>
                    <a:rPr lang="en-US" sz="1600" dirty="0"/>
                    <a:t>Cr</a:t>
                  </a:r>
                </a:p>
              </p:txBody>
            </p:sp>
            <p:sp>
              <p:nvSpPr>
                <p:cNvPr id="59" name="TextBox 58">
                  <a:extLst>
                    <a:ext uri="{FF2B5EF4-FFF2-40B4-BE49-F238E27FC236}">
                      <a16:creationId xmlns:a16="http://schemas.microsoft.com/office/drawing/2014/main" id="{6419E694-2730-41D4-8A69-BFB4128EA817}"/>
                    </a:ext>
                  </a:extLst>
                </p:cNvPr>
                <p:cNvSpPr txBox="1"/>
                <p:nvPr/>
              </p:nvSpPr>
              <p:spPr>
                <a:xfrm>
                  <a:off x="6101106" y="12062630"/>
                  <a:ext cx="654524" cy="519285"/>
                </a:xfrm>
                <a:prstGeom prst="rect">
                  <a:avLst/>
                </a:prstGeom>
                <a:noFill/>
              </p:spPr>
              <p:txBody>
                <a:bodyPr wrap="none" rtlCol="0">
                  <a:spAutoFit/>
                </a:bodyPr>
                <a:lstStyle/>
                <a:p>
                  <a:r>
                    <a:rPr lang="en-US" sz="1600" dirty="0"/>
                    <a:t>Ga</a:t>
                  </a:r>
                </a:p>
              </p:txBody>
            </p:sp>
            <p:sp>
              <p:nvSpPr>
                <p:cNvPr id="60" name="TextBox 59">
                  <a:extLst>
                    <a:ext uri="{FF2B5EF4-FFF2-40B4-BE49-F238E27FC236}">
                      <a16:creationId xmlns:a16="http://schemas.microsoft.com/office/drawing/2014/main" id="{E55F0617-0778-4590-BEB1-A304D6959540}"/>
                    </a:ext>
                  </a:extLst>
                </p:cNvPr>
                <p:cNvSpPr txBox="1"/>
                <p:nvPr/>
              </p:nvSpPr>
              <p:spPr>
                <a:xfrm>
                  <a:off x="7248650" y="11496577"/>
                  <a:ext cx="601389" cy="519285"/>
                </a:xfrm>
                <a:prstGeom prst="rect">
                  <a:avLst/>
                </a:prstGeom>
                <a:noFill/>
              </p:spPr>
              <p:txBody>
                <a:bodyPr wrap="none" rtlCol="0">
                  <a:spAutoFit/>
                </a:bodyPr>
                <a:lstStyle/>
                <a:p>
                  <a:r>
                    <a:rPr lang="en-US" sz="1600" dirty="0"/>
                    <a:t>Fe</a:t>
                  </a:r>
                </a:p>
              </p:txBody>
            </p:sp>
            <p:sp>
              <p:nvSpPr>
                <p:cNvPr id="61" name="TextBox 60">
                  <a:extLst>
                    <a:ext uri="{FF2B5EF4-FFF2-40B4-BE49-F238E27FC236}">
                      <a16:creationId xmlns:a16="http://schemas.microsoft.com/office/drawing/2014/main" id="{D4083B37-9B2A-49CD-AA3D-D680D9A2D659}"/>
                    </a:ext>
                  </a:extLst>
                </p:cNvPr>
                <p:cNvSpPr txBox="1"/>
                <p:nvPr/>
              </p:nvSpPr>
              <p:spPr>
                <a:xfrm>
                  <a:off x="7533921" y="11772801"/>
                  <a:ext cx="662160" cy="519285"/>
                </a:xfrm>
                <a:prstGeom prst="rect">
                  <a:avLst/>
                </a:prstGeom>
                <a:noFill/>
              </p:spPr>
              <p:txBody>
                <a:bodyPr wrap="none" rtlCol="0">
                  <a:spAutoFit/>
                </a:bodyPr>
                <a:lstStyle/>
                <a:p>
                  <a:r>
                    <a:rPr lang="en-US" sz="1600" dirty="0"/>
                    <a:t>Ge</a:t>
                  </a:r>
                </a:p>
              </p:txBody>
            </p:sp>
            <p:sp>
              <p:nvSpPr>
                <p:cNvPr id="62" name="TextBox 61">
                  <a:extLst>
                    <a:ext uri="{FF2B5EF4-FFF2-40B4-BE49-F238E27FC236}">
                      <a16:creationId xmlns:a16="http://schemas.microsoft.com/office/drawing/2014/main" id="{0618FE12-6115-422E-852D-F04A2A152484}"/>
                    </a:ext>
                  </a:extLst>
                </p:cNvPr>
                <p:cNvSpPr txBox="1"/>
                <p:nvPr/>
              </p:nvSpPr>
              <p:spPr>
                <a:xfrm>
                  <a:off x="7811422" y="11352465"/>
                  <a:ext cx="628466" cy="519285"/>
                </a:xfrm>
                <a:prstGeom prst="rect">
                  <a:avLst/>
                </a:prstGeom>
                <a:noFill/>
              </p:spPr>
              <p:txBody>
                <a:bodyPr wrap="none" rtlCol="0">
                  <a:spAutoFit/>
                </a:bodyPr>
                <a:lstStyle/>
                <a:p>
                  <a:r>
                    <a:rPr lang="en-US" sz="1600" dirty="0"/>
                    <a:t>Re</a:t>
                  </a:r>
                </a:p>
              </p:txBody>
            </p:sp>
            <p:sp>
              <p:nvSpPr>
                <p:cNvPr id="63" name="TextBox 62">
                  <a:extLst>
                    <a:ext uri="{FF2B5EF4-FFF2-40B4-BE49-F238E27FC236}">
                      <a16:creationId xmlns:a16="http://schemas.microsoft.com/office/drawing/2014/main" id="{3AD13F4B-D583-4969-B6A3-BA8A6681D770}"/>
                    </a:ext>
                  </a:extLst>
                </p:cNvPr>
                <p:cNvSpPr txBox="1"/>
                <p:nvPr/>
              </p:nvSpPr>
              <p:spPr>
                <a:xfrm>
                  <a:off x="7319937" y="10863559"/>
                  <a:ext cx="741047" cy="519285"/>
                </a:xfrm>
                <a:prstGeom prst="rect">
                  <a:avLst/>
                </a:prstGeom>
                <a:noFill/>
              </p:spPr>
              <p:txBody>
                <a:bodyPr wrap="none" rtlCol="0">
                  <a:spAutoFit/>
                </a:bodyPr>
                <a:lstStyle/>
                <a:p>
                  <a:r>
                    <a:rPr lang="en-US" sz="1600" dirty="0"/>
                    <a:t>Mn</a:t>
                  </a:r>
                </a:p>
              </p:txBody>
            </p:sp>
            <p:sp>
              <p:nvSpPr>
                <p:cNvPr id="64" name="TextBox 63">
                  <a:extLst>
                    <a:ext uri="{FF2B5EF4-FFF2-40B4-BE49-F238E27FC236}">
                      <a16:creationId xmlns:a16="http://schemas.microsoft.com/office/drawing/2014/main" id="{DE8F59A0-5A43-4D70-9DEE-08EEB48583B1}"/>
                    </a:ext>
                  </a:extLst>
                </p:cNvPr>
                <p:cNvSpPr txBox="1"/>
                <p:nvPr/>
              </p:nvSpPr>
              <p:spPr>
                <a:xfrm>
                  <a:off x="8320989" y="10681315"/>
                  <a:ext cx="639255" cy="519285"/>
                </a:xfrm>
                <a:prstGeom prst="rect">
                  <a:avLst/>
                </a:prstGeom>
                <a:noFill/>
              </p:spPr>
              <p:txBody>
                <a:bodyPr wrap="none" rtlCol="0">
                  <a:spAutoFit/>
                </a:bodyPr>
                <a:lstStyle/>
                <a:p>
                  <a:r>
                    <a:rPr lang="en-US" sz="1600" dirty="0"/>
                    <a:t>Co</a:t>
                  </a:r>
                </a:p>
              </p:txBody>
            </p:sp>
            <p:sp>
              <p:nvSpPr>
                <p:cNvPr id="65" name="TextBox 64">
                  <a:extLst>
                    <a:ext uri="{FF2B5EF4-FFF2-40B4-BE49-F238E27FC236}">
                      <a16:creationId xmlns:a16="http://schemas.microsoft.com/office/drawing/2014/main" id="{7014F060-2272-4BD1-A9C1-9521ACCDF37E}"/>
                    </a:ext>
                  </a:extLst>
                </p:cNvPr>
                <p:cNvSpPr txBox="1"/>
                <p:nvPr/>
              </p:nvSpPr>
              <p:spPr>
                <a:xfrm>
                  <a:off x="8262622" y="9623974"/>
                  <a:ext cx="616353" cy="519285"/>
                </a:xfrm>
                <a:prstGeom prst="rect">
                  <a:avLst/>
                </a:prstGeom>
                <a:noFill/>
              </p:spPr>
              <p:txBody>
                <a:bodyPr wrap="none" rtlCol="0">
                  <a:spAutoFit/>
                </a:bodyPr>
                <a:lstStyle/>
                <a:p>
                  <a:r>
                    <a:rPr lang="en-US" sz="1600" dirty="0"/>
                    <a:t>Zn</a:t>
                  </a:r>
                </a:p>
              </p:txBody>
            </p:sp>
            <p:sp>
              <p:nvSpPr>
                <p:cNvPr id="66" name="TextBox 65">
                  <a:extLst>
                    <a:ext uri="{FF2B5EF4-FFF2-40B4-BE49-F238E27FC236}">
                      <a16:creationId xmlns:a16="http://schemas.microsoft.com/office/drawing/2014/main" id="{F41E5761-73F8-4AF3-BD49-2C809D445BB0}"/>
                    </a:ext>
                  </a:extLst>
                </p:cNvPr>
                <p:cNvSpPr txBox="1"/>
                <p:nvPr/>
              </p:nvSpPr>
              <p:spPr>
                <a:xfrm>
                  <a:off x="9449705" y="9740461"/>
                  <a:ext cx="659613" cy="519285"/>
                </a:xfrm>
                <a:prstGeom prst="rect">
                  <a:avLst/>
                </a:prstGeom>
                <a:noFill/>
              </p:spPr>
              <p:txBody>
                <a:bodyPr wrap="none" rtlCol="0">
                  <a:spAutoFit/>
                </a:bodyPr>
                <a:lstStyle/>
                <a:p>
                  <a:r>
                    <a:rPr lang="en-US" sz="1600" dirty="0"/>
                    <a:t>Na</a:t>
                  </a:r>
                </a:p>
              </p:txBody>
            </p:sp>
            <p:sp>
              <p:nvSpPr>
                <p:cNvPr id="67" name="TextBox 66">
                  <a:extLst>
                    <a:ext uri="{FF2B5EF4-FFF2-40B4-BE49-F238E27FC236}">
                      <a16:creationId xmlns:a16="http://schemas.microsoft.com/office/drawing/2014/main" id="{BC1B7872-3FD4-490A-BDB2-41D9CB6E8A17}"/>
                    </a:ext>
                  </a:extLst>
                </p:cNvPr>
                <p:cNvSpPr txBox="1"/>
                <p:nvPr/>
              </p:nvSpPr>
              <p:spPr>
                <a:xfrm>
                  <a:off x="9279811" y="10379497"/>
                  <a:ext cx="466208" cy="519285"/>
                </a:xfrm>
                <a:prstGeom prst="rect">
                  <a:avLst/>
                </a:prstGeom>
                <a:noFill/>
              </p:spPr>
              <p:txBody>
                <a:bodyPr wrap="none" rtlCol="0">
                  <a:spAutoFit/>
                </a:bodyPr>
                <a:lstStyle/>
                <a:p>
                  <a:r>
                    <a:rPr lang="en-US" sz="1600" dirty="0"/>
                    <a:t>C</a:t>
                  </a:r>
                </a:p>
              </p:txBody>
            </p:sp>
            <p:sp>
              <p:nvSpPr>
                <p:cNvPr id="68" name="TextBox 67">
                  <a:extLst>
                    <a:ext uri="{FF2B5EF4-FFF2-40B4-BE49-F238E27FC236}">
                      <a16:creationId xmlns:a16="http://schemas.microsoft.com/office/drawing/2014/main" id="{9CD334E6-1E9E-4D33-87E8-23652AA87F91}"/>
                    </a:ext>
                  </a:extLst>
                </p:cNvPr>
                <p:cNvSpPr txBox="1"/>
                <p:nvPr/>
              </p:nvSpPr>
              <p:spPr>
                <a:xfrm>
                  <a:off x="8526475" y="11226848"/>
                  <a:ext cx="578180" cy="519285"/>
                </a:xfrm>
                <a:prstGeom prst="rect">
                  <a:avLst/>
                </a:prstGeom>
                <a:noFill/>
              </p:spPr>
              <p:txBody>
                <a:bodyPr wrap="none" rtlCol="0">
                  <a:spAutoFit/>
                </a:bodyPr>
                <a:lstStyle/>
                <a:p>
                  <a:r>
                    <a:rPr lang="en-US" sz="1600" dirty="0"/>
                    <a:t>Ni</a:t>
                  </a:r>
                </a:p>
              </p:txBody>
            </p:sp>
            <p:sp>
              <p:nvSpPr>
                <p:cNvPr id="69" name="TextBox 68">
                  <a:extLst>
                    <a:ext uri="{FF2B5EF4-FFF2-40B4-BE49-F238E27FC236}">
                      <a16:creationId xmlns:a16="http://schemas.microsoft.com/office/drawing/2014/main" id="{85B8D5C4-4C02-407E-9419-3FC8CF3DBF51}"/>
                    </a:ext>
                  </a:extLst>
                </p:cNvPr>
                <p:cNvSpPr txBox="1"/>
                <p:nvPr/>
              </p:nvSpPr>
              <p:spPr>
                <a:xfrm>
                  <a:off x="7949716" y="11972628"/>
                  <a:ext cx="545099" cy="519285"/>
                </a:xfrm>
                <a:prstGeom prst="rect">
                  <a:avLst/>
                </a:prstGeom>
                <a:noFill/>
              </p:spPr>
              <p:txBody>
                <a:bodyPr wrap="none" rtlCol="0">
                  <a:spAutoFit/>
                </a:bodyPr>
                <a:lstStyle/>
                <a:p>
                  <a:r>
                    <a:rPr lang="en-US" sz="1600" dirty="0"/>
                    <a:t>In</a:t>
                  </a:r>
                </a:p>
              </p:txBody>
            </p:sp>
            <p:sp>
              <p:nvSpPr>
                <p:cNvPr id="70" name="TextBox 69">
                  <a:extLst>
                    <a:ext uri="{FF2B5EF4-FFF2-40B4-BE49-F238E27FC236}">
                      <a16:creationId xmlns:a16="http://schemas.microsoft.com/office/drawing/2014/main" id="{4A45D381-9DEE-40CC-B6B1-96784D1988F0}"/>
                    </a:ext>
                  </a:extLst>
                </p:cNvPr>
                <p:cNvSpPr txBox="1"/>
                <p:nvPr/>
              </p:nvSpPr>
              <p:spPr>
                <a:xfrm>
                  <a:off x="8367594" y="11656318"/>
                  <a:ext cx="636712" cy="519285"/>
                </a:xfrm>
                <a:prstGeom prst="rect">
                  <a:avLst/>
                </a:prstGeom>
                <a:noFill/>
              </p:spPr>
              <p:txBody>
                <a:bodyPr wrap="none" rtlCol="0">
                  <a:spAutoFit/>
                </a:bodyPr>
                <a:lstStyle/>
                <a:p>
                  <a:r>
                    <a:rPr lang="en-US" sz="1600" dirty="0"/>
                    <a:t>Os</a:t>
                  </a:r>
                </a:p>
              </p:txBody>
            </p:sp>
            <p:sp>
              <p:nvSpPr>
                <p:cNvPr id="71" name="TextBox 70">
                  <a:extLst>
                    <a:ext uri="{FF2B5EF4-FFF2-40B4-BE49-F238E27FC236}">
                      <a16:creationId xmlns:a16="http://schemas.microsoft.com/office/drawing/2014/main" id="{E6877098-E516-4F1E-A312-0A93F7AA27CB}"/>
                    </a:ext>
                  </a:extLst>
                </p:cNvPr>
                <p:cNvSpPr txBox="1"/>
                <p:nvPr/>
              </p:nvSpPr>
              <p:spPr>
                <a:xfrm>
                  <a:off x="8254208" y="12281166"/>
                  <a:ext cx="613807" cy="519285"/>
                </a:xfrm>
                <a:prstGeom prst="rect">
                  <a:avLst/>
                </a:prstGeom>
                <a:noFill/>
              </p:spPr>
              <p:txBody>
                <a:bodyPr wrap="none" rtlCol="0">
                  <a:spAutoFit/>
                </a:bodyPr>
                <a:lstStyle/>
                <a:p>
                  <a:r>
                    <a:rPr lang="en-US" sz="1600" dirty="0"/>
                    <a:t>Sn</a:t>
                  </a:r>
                </a:p>
              </p:txBody>
            </p:sp>
            <p:sp>
              <p:nvSpPr>
                <p:cNvPr id="72" name="TextBox 71">
                  <a:extLst>
                    <a:ext uri="{FF2B5EF4-FFF2-40B4-BE49-F238E27FC236}">
                      <a16:creationId xmlns:a16="http://schemas.microsoft.com/office/drawing/2014/main" id="{8DF9EB4D-61D1-4563-ACFE-C52B5DE819CA}"/>
                    </a:ext>
                  </a:extLst>
                </p:cNvPr>
                <p:cNvSpPr txBox="1"/>
                <p:nvPr/>
              </p:nvSpPr>
              <p:spPr>
                <a:xfrm>
                  <a:off x="8844658" y="11485985"/>
                  <a:ext cx="641801" cy="519285"/>
                </a:xfrm>
                <a:prstGeom prst="rect">
                  <a:avLst/>
                </a:prstGeom>
                <a:noFill/>
              </p:spPr>
              <p:txBody>
                <a:bodyPr wrap="none" rtlCol="0">
                  <a:spAutoFit/>
                </a:bodyPr>
                <a:lstStyle/>
                <a:p>
                  <a:r>
                    <a:rPr lang="en-US" sz="1600" dirty="0"/>
                    <a:t>Ru</a:t>
                  </a:r>
                </a:p>
              </p:txBody>
            </p:sp>
            <p:sp>
              <p:nvSpPr>
                <p:cNvPr id="73" name="TextBox 72">
                  <a:extLst>
                    <a:ext uri="{FF2B5EF4-FFF2-40B4-BE49-F238E27FC236}">
                      <a16:creationId xmlns:a16="http://schemas.microsoft.com/office/drawing/2014/main" id="{FFFBC36E-9F41-4A39-813E-0E70B4ABF66E}"/>
                    </a:ext>
                  </a:extLst>
                </p:cNvPr>
                <p:cNvSpPr txBox="1"/>
                <p:nvPr/>
              </p:nvSpPr>
              <p:spPr>
                <a:xfrm>
                  <a:off x="9198049" y="11795573"/>
                  <a:ext cx="613807" cy="519285"/>
                </a:xfrm>
                <a:prstGeom prst="rect">
                  <a:avLst/>
                </a:prstGeom>
                <a:noFill/>
              </p:spPr>
              <p:txBody>
                <a:bodyPr wrap="none" rtlCol="0">
                  <a:spAutoFit/>
                </a:bodyPr>
                <a:lstStyle/>
                <a:p>
                  <a:r>
                    <a:rPr lang="en-US" sz="1600" dirty="0"/>
                    <a:t>Sb</a:t>
                  </a:r>
                </a:p>
              </p:txBody>
            </p:sp>
            <p:sp>
              <p:nvSpPr>
                <p:cNvPr id="74" name="TextBox 73">
                  <a:extLst>
                    <a:ext uri="{FF2B5EF4-FFF2-40B4-BE49-F238E27FC236}">
                      <a16:creationId xmlns:a16="http://schemas.microsoft.com/office/drawing/2014/main" id="{9C1FEAC5-3A21-42B0-ACAE-B021D2F006A0}"/>
                    </a:ext>
                  </a:extLst>
                </p:cNvPr>
                <p:cNvSpPr txBox="1"/>
                <p:nvPr/>
              </p:nvSpPr>
              <p:spPr>
                <a:xfrm>
                  <a:off x="9180791" y="12552952"/>
                  <a:ext cx="626226" cy="519285"/>
                </a:xfrm>
                <a:prstGeom prst="rect">
                  <a:avLst/>
                </a:prstGeom>
                <a:noFill/>
              </p:spPr>
              <p:txBody>
                <a:bodyPr wrap="none" rtlCol="0">
                  <a:spAutoFit/>
                </a:bodyPr>
                <a:lstStyle/>
                <a:p>
                  <a:r>
                    <a:rPr lang="en-US" sz="1600" dirty="0"/>
                    <a:t>Pd</a:t>
                  </a:r>
                </a:p>
              </p:txBody>
            </p:sp>
            <p:sp>
              <p:nvSpPr>
                <p:cNvPr id="75" name="TextBox 74">
                  <a:extLst>
                    <a:ext uri="{FF2B5EF4-FFF2-40B4-BE49-F238E27FC236}">
                      <a16:creationId xmlns:a16="http://schemas.microsoft.com/office/drawing/2014/main" id="{A0504E46-1405-4E62-975F-1335B1AE5CE6}"/>
                    </a:ext>
                  </a:extLst>
                </p:cNvPr>
                <p:cNvSpPr txBox="1"/>
                <p:nvPr/>
              </p:nvSpPr>
              <p:spPr>
                <a:xfrm>
                  <a:off x="8920791" y="11941702"/>
                  <a:ext cx="489113" cy="519285"/>
                </a:xfrm>
                <a:prstGeom prst="rect">
                  <a:avLst/>
                </a:prstGeom>
                <a:noFill/>
              </p:spPr>
              <p:txBody>
                <a:bodyPr wrap="none" rtlCol="0">
                  <a:spAutoFit/>
                </a:bodyPr>
                <a:lstStyle/>
                <a:p>
                  <a:r>
                    <a:rPr lang="en-US" sz="1600" dirty="0"/>
                    <a:t>Ir</a:t>
                  </a:r>
                </a:p>
              </p:txBody>
            </p:sp>
            <p:sp>
              <p:nvSpPr>
                <p:cNvPr id="76" name="TextBox 75">
                  <a:extLst>
                    <a:ext uri="{FF2B5EF4-FFF2-40B4-BE49-F238E27FC236}">
                      <a16:creationId xmlns:a16="http://schemas.microsoft.com/office/drawing/2014/main" id="{C61545C8-A6BB-4C9C-BAC1-238B3CC36588}"/>
                    </a:ext>
                  </a:extLst>
                </p:cNvPr>
                <p:cNvSpPr txBox="1"/>
                <p:nvPr/>
              </p:nvSpPr>
              <p:spPr>
                <a:xfrm>
                  <a:off x="9648490" y="11791338"/>
                  <a:ext cx="572481" cy="519285"/>
                </a:xfrm>
                <a:prstGeom prst="rect">
                  <a:avLst/>
                </a:prstGeom>
                <a:noFill/>
              </p:spPr>
              <p:txBody>
                <a:bodyPr wrap="none" rtlCol="0">
                  <a:spAutoFit/>
                </a:bodyPr>
                <a:lstStyle/>
                <a:p>
                  <a:r>
                    <a:rPr lang="en-US" sz="1600" dirty="0"/>
                    <a:t>Pt</a:t>
                  </a:r>
                </a:p>
              </p:txBody>
            </p:sp>
            <p:sp>
              <p:nvSpPr>
                <p:cNvPr id="77" name="TextBox 76">
                  <a:extLst>
                    <a:ext uri="{FF2B5EF4-FFF2-40B4-BE49-F238E27FC236}">
                      <a16:creationId xmlns:a16="http://schemas.microsoft.com/office/drawing/2014/main" id="{1F35CD74-20CB-49C9-A7D6-D72DBA371300}"/>
                    </a:ext>
                  </a:extLst>
                </p:cNvPr>
                <p:cNvSpPr txBox="1"/>
                <p:nvPr/>
              </p:nvSpPr>
              <p:spPr>
                <a:xfrm>
                  <a:off x="9507248" y="12164231"/>
                  <a:ext cx="545099" cy="519285"/>
                </a:xfrm>
                <a:prstGeom prst="rect">
                  <a:avLst/>
                </a:prstGeom>
                <a:noFill/>
              </p:spPr>
              <p:txBody>
                <a:bodyPr wrap="none" rtlCol="0">
                  <a:spAutoFit/>
                </a:bodyPr>
                <a:lstStyle/>
                <a:p>
                  <a:r>
                    <a:rPr lang="en-US" sz="1600" dirty="0"/>
                    <a:t>Bi</a:t>
                  </a:r>
                </a:p>
              </p:txBody>
            </p:sp>
            <p:sp>
              <p:nvSpPr>
                <p:cNvPr id="78" name="TextBox 77">
                  <a:extLst>
                    <a:ext uri="{FF2B5EF4-FFF2-40B4-BE49-F238E27FC236}">
                      <a16:creationId xmlns:a16="http://schemas.microsoft.com/office/drawing/2014/main" id="{1A9B8EF9-C227-41FC-B260-0BDC9AE48A3B}"/>
                    </a:ext>
                  </a:extLst>
                </p:cNvPr>
                <p:cNvSpPr txBox="1"/>
                <p:nvPr/>
              </p:nvSpPr>
              <p:spPr>
                <a:xfrm>
                  <a:off x="9890921" y="12573683"/>
                  <a:ext cx="443307" cy="519285"/>
                </a:xfrm>
                <a:prstGeom prst="rect">
                  <a:avLst/>
                </a:prstGeom>
                <a:noFill/>
              </p:spPr>
              <p:txBody>
                <a:bodyPr wrap="none" rtlCol="0">
                  <a:spAutoFit/>
                </a:bodyPr>
                <a:lstStyle/>
                <a:p>
                  <a:r>
                    <a:rPr lang="en-US" sz="1600" dirty="0"/>
                    <a:t>S</a:t>
                  </a:r>
                </a:p>
              </p:txBody>
            </p:sp>
            <p:sp>
              <p:nvSpPr>
                <p:cNvPr id="79" name="TextBox 78">
                  <a:extLst>
                    <a:ext uri="{FF2B5EF4-FFF2-40B4-BE49-F238E27FC236}">
                      <a16:creationId xmlns:a16="http://schemas.microsoft.com/office/drawing/2014/main" id="{929D67E2-554F-45DD-B03B-62058E4DC6E0}"/>
                    </a:ext>
                  </a:extLst>
                </p:cNvPr>
                <p:cNvSpPr txBox="1"/>
                <p:nvPr/>
              </p:nvSpPr>
              <p:spPr>
                <a:xfrm>
                  <a:off x="10213014" y="10896340"/>
                  <a:ext cx="593449" cy="519285"/>
                </a:xfrm>
                <a:prstGeom prst="rect">
                  <a:avLst/>
                </a:prstGeom>
                <a:noFill/>
              </p:spPr>
              <p:txBody>
                <a:bodyPr wrap="none" rtlCol="0">
                  <a:spAutoFit/>
                </a:bodyPr>
                <a:lstStyle/>
                <a:p>
                  <a:r>
                    <a:rPr lang="en-US" sz="1600" dirty="0"/>
                    <a:t>Cs</a:t>
                  </a:r>
                </a:p>
              </p:txBody>
            </p:sp>
            <p:sp>
              <p:nvSpPr>
                <p:cNvPr id="80" name="TextBox 79">
                  <a:extLst>
                    <a:ext uri="{FF2B5EF4-FFF2-40B4-BE49-F238E27FC236}">
                      <a16:creationId xmlns:a16="http://schemas.microsoft.com/office/drawing/2014/main" id="{3E7AE564-D0A4-4169-A75C-A3B8ECCF887E}"/>
                    </a:ext>
                  </a:extLst>
                </p:cNvPr>
                <p:cNvSpPr txBox="1"/>
                <p:nvPr/>
              </p:nvSpPr>
              <p:spPr>
                <a:xfrm>
                  <a:off x="8646341" y="12638492"/>
                  <a:ext cx="641801" cy="519285"/>
                </a:xfrm>
                <a:prstGeom prst="rect">
                  <a:avLst/>
                </a:prstGeom>
                <a:noFill/>
              </p:spPr>
              <p:txBody>
                <a:bodyPr wrap="none" rtlCol="0">
                  <a:spAutoFit/>
                </a:bodyPr>
                <a:lstStyle/>
                <a:p>
                  <a:r>
                    <a:rPr lang="en-US" sz="1600" dirty="0"/>
                    <a:t>Rh</a:t>
                  </a:r>
                </a:p>
              </p:txBody>
            </p:sp>
            <p:sp>
              <p:nvSpPr>
                <p:cNvPr id="81" name="TextBox 80">
                  <a:extLst>
                    <a:ext uri="{FF2B5EF4-FFF2-40B4-BE49-F238E27FC236}">
                      <a16:creationId xmlns:a16="http://schemas.microsoft.com/office/drawing/2014/main" id="{08642EA6-716E-4D27-8219-A879DF1989D6}"/>
                    </a:ext>
                  </a:extLst>
                </p:cNvPr>
                <p:cNvSpPr txBox="1"/>
                <p:nvPr/>
              </p:nvSpPr>
              <p:spPr>
                <a:xfrm>
                  <a:off x="9441864" y="12902221"/>
                  <a:ext cx="631622" cy="519285"/>
                </a:xfrm>
                <a:prstGeom prst="rect">
                  <a:avLst/>
                </a:prstGeom>
                <a:noFill/>
              </p:spPr>
              <p:txBody>
                <a:bodyPr wrap="none" rtlCol="0">
                  <a:spAutoFit/>
                </a:bodyPr>
                <a:lstStyle/>
                <a:p>
                  <a:r>
                    <a:rPr lang="en-US" sz="1600" dirty="0"/>
                    <a:t>Pb</a:t>
                  </a:r>
                </a:p>
              </p:txBody>
            </p:sp>
            <p:sp>
              <p:nvSpPr>
                <p:cNvPr id="82" name="TextBox 81">
                  <a:extLst>
                    <a:ext uri="{FF2B5EF4-FFF2-40B4-BE49-F238E27FC236}">
                      <a16:creationId xmlns:a16="http://schemas.microsoft.com/office/drawing/2014/main" id="{61137CE0-E6DD-4C4A-BEE0-81CBB2021AF4}"/>
                    </a:ext>
                  </a:extLst>
                </p:cNvPr>
                <p:cNvSpPr txBox="1"/>
                <p:nvPr/>
              </p:nvSpPr>
              <p:spPr>
                <a:xfrm>
                  <a:off x="10901292" y="12141430"/>
                  <a:ext cx="584898" cy="519285"/>
                </a:xfrm>
                <a:prstGeom prst="rect">
                  <a:avLst/>
                </a:prstGeom>
                <a:noFill/>
              </p:spPr>
              <p:txBody>
                <a:bodyPr wrap="none" rtlCol="0">
                  <a:spAutoFit/>
                </a:bodyPr>
                <a:lstStyle/>
                <a:p>
                  <a:r>
                    <a:rPr lang="en-US" sz="1600" dirty="0"/>
                    <a:t>Te</a:t>
                  </a:r>
                </a:p>
              </p:txBody>
            </p:sp>
            <p:sp>
              <p:nvSpPr>
                <p:cNvPr id="83" name="TextBox 82">
                  <a:extLst>
                    <a:ext uri="{FF2B5EF4-FFF2-40B4-BE49-F238E27FC236}">
                      <a16:creationId xmlns:a16="http://schemas.microsoft.com/office/drawing/2014/main" id="{68C9FCEC-C8FB-4038-8944-9D33EAE6B582}"/>
                    </a:ext>
                  </a:extLst>
                </p:cNvPr>
                <p:cNvSpPr txBox="1"/>
                <p:nvPr/>
              </p:nvSpPr>
              <p:spPr>
                <a:xfrm>
                  <a:off x="10439808" y="12067954"/>
                  <a:ext cx="606174" cy="519285"/>
                </a:xfrm>
                <a:prstGeom prst="rect">
                  <a:avLst/>
                </a:prstGeom>
                <a:noFill/>
              </p:spPr>
              <p:txBody>
                <a:bodyPr wrap="none" rtlCol="0">
                  <a:spAutoFit/>
                </a:bodyPr>
                <a:lstStyle/>
                <a:p>
                  <a:r>
                    <a:rPr lang="en-US" sz="1600" dirty="0"/>
                    <a:t>Se</a:t>
                  </a:r>
                </a:p>
              </p:txBody>
            </p:sp>
            <p:sp>
              <p:nvSpPr>
                <p:cNvPr id="84" name="TextBox 83">
                  <a:extLst>
                    <a:ext uri="{FF2B5EF4-FFF2-40B4-BE49-F238E27FC236}">
                      <a16:creationId xmlns:a16="http://schemas.microsoft.com/office/drawing/2014/main" id="{1CC498E4-F09F-44A2-997B-23B2016B84F2}"/>
                    </a:ext>
                  </a:extLst>
                </p:cNvPr>
                <p:cNvSpPr txBox="1"/>
                <p:nvPr/>
              </p:nvSpPr>
              <p:spPr>
                <a:xfrm>
                  <a:off x="10364799" y="12895869"/>
                  <a:ext cx="634165" cy="519285"/>
                </a:xfrm>
                <a:prstGeom prst="rect">
                  <a:avLst/>
                </a:prstGeom>
                <a:noFill/>
              </p:spPr>
              <p:txBody>
                <a:bodyPr wrap="none" rtlCol="0">
                  <a:spAutoFit/>
                </a:bodyPr>
                <a:lstStyle/>
                <a:p>
                  <a:r>
                    <a:rPr lang="en-US" sz="1600" dirty="0"/>
                    <a:t>Ag</a:t>
                  </a:r>
                </a:p>
              </p:txBody>
            </p:sp>
            <p:sp>
              <p:nvSpPr>
                <p:cNvPr id="85" name="TextBox 84">
                  <a:extLst>
                    <a:ext uri="{FF2B5EF4-FFF2-40B4-BE49-F238E27FC236}">
                      <a16:creationId xmlns:a16="http://schemas.microsoft.com/office/drawing/2014/main" id="{BB1CDEB4-8341-4F12-80AB-1489C28F90C8}"/>
                    </a:ext>
                  </a:extLst>
                </p:cNvPr>
                <p:cNvSpPr txBox="1"/>
                <p:nvPr/>
              </p:nvSpPr>
              <p:spPr>
                <a:xfrm>
                  <a:off x="6410647" y="8825064"/>
                  <a:ext cx="557821" cy="519285"/>
                </a:xfrm>
                <a:prstGeom prst="rect">
                  <a:avLst/>
                </a:prstGeom>
                <a:noFill/>
              </p:spPr>
              <p:txBody>
                <a:bodyPr wrap="none" rtlCol="0">
                  <a:spAutoFit/>
                </a:bodyPr>
                <a:lstStyle/>
                <a:p>
                  <a:r>
                    <a:rPr lang="en-US" sz="1600" dirty="0"/>
                    <a:t>Sr</a:t>
                  </a:r>
                </a:p>
              </p:txBody>
            </p:sp>
            <p:sp>
              <p:nvSpPr>
                <p:cNvPr id="86" name="TextBox 85">
                  <a:extLst>
                    <a:ext uri="{FF2B5EF4-FFF2-40B4-BE49-F238E27FC236}">
                      <a16:creationId xmlns:a16="http://schemas.microsoft.com/office/drawing/2014/main" id="{CC624F41-6671-43E9-A3B2-B8F0DF236485}"/>
                    </a:ext>
                  </a:extLst>
                </p:cNvPr>
                <p:cNvSpPr txBox="1"/>
                <p:nvPr/>
              </p:nvSpPr>
              <p:spPr>
                <a:xfrm>
                  <a:off x="11036727" y="12902221"/>
                  <a:ext cx="651981" cy="519285"/>
                </a:xfrm>
                <a:prstGeom prst="rect">
                  <a:avLst/>
                </a:prstGeom>
                <a:noFill/>
              </p:spPr>
              <p:txBody>
                <a:bodyPr wrap="none" rtlCol="0">
                  <a:spAutoFit/>
                </a:bodyPr>
                <a:lstStyle/>
                <a:p>
                  <a:r>
                    <a:rPr lang="en-US" sz="1600" dirty="0"/>
                    <a:t>Au</a:t>
                  </a:r>
                </a:p>
              </p:txBody>
            </p:sp>
            <p:sp>
              <p:nvSpPr>
                <p:cNvPr id="87" name="TextBox 86">
                  <a:extLst>
                    <a:ext uri="{FF2B5EF4-FFF2-40B4-BE49-F238E27FC236}">
                      <a16:creationId xmlns:a16="http://schemas.microsoft.com/office/drawing/2014/main" id="{771C9A5A-3F03-4BAB-BF0F-E4184FBBDD50}"/>
                    </a:ext>
                  </a:extLst>
                </p:cNvPr>
                <p:cNvSpPr txBox="1"/>
                <p:nvPr/>
              </p:nvSpPr>
              <p:spPr>
                <a:xfrm>
                  <a:off x="9939006" y="12192538"/>
                  <a:ext cx="636712" cy="519285"/>
                </a:xfrm>
                <a:prstGeom prst="rect">
                  <a:avLst/>
                </a:prstGeom>
                <a:noFill/>
              </p:spPr>
              <p:txBody>
                <a:bodyPr wrap="none" rtlCol="0">
                  <a:spAutoFit/>
                </a:bodyPr>
                <a:lstStyle/>
                <a:p>
                  <a:r>
                    <a:rPr lang="en-US" sz="1600" dirty="0"/>
                    <a:t>Cd</a:t>
                  </a:r>
                </a:p>
              </p:txBody>
            </p:sp>
            <p:cxnSp>
              <p:nvCxnSpPr>
                <p:cNvPr id="88" name="Straight Connector 87">
                  <a:extLst>
                    <a:ext uri="{FF2B5EF4-FFF2-40B4-BE49-F238E27FC236}">
                      <a16:creationId xmlns:a16="http://schemas.microsoft.com/office/drawing/2014/main" id="{6C6A1768-778C-4451-9BC9-4B6FBB7F6E9B}"/>
                    </a:ext>
                  </a:extLst>
                </p:cNvPr>
                <p:cNvCxnSpPr/>
                <p:nvPr/>
              </p:nvCxnSpPr>
              <p:spPr>
                <a:xfrm flipH="1">
                  <a:off x="9400536" y="12099784"/>
                  <a:ext cx="320527" cy="186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5204660-F28C-48BC-B321-A95EB84E034E}"/>
                    </a:ext>
                  </a:extLst>
                </p:cNvPr>
                <p:cNvSpPr txBox="1"/>
                <p:nvPr/>
              </p:nvSpPr>
              <p:spPr>
                <a:xfrm>
                  <a:off x="8840785" y="12215501"/>
                  <a:ext cx="636712" cy="519285"/>
                </a:xfrm>
                <a:prstGeom prst="rect">
                  <a:avLst/>
                </a:prstGeom>
                <a:noFill/>
              </p:spPr>
              <p:txBody>
                <a:bodyPr wrap="none" rtlCol="0">
                  <a:spAutoFit/>
                </a:bodyPr>
                <a:lstStyle/>
                <a:p>
                  <a:r>
                    <a:rPr lang="en-US" sz="1600" dirty="0"/>
                    <a:t>Cu</a:t>
                  </a:r>
                </a:p>
              </p:txBody>
            </p:sp>
          </p:grpSp>
        </p:grpSp>
      </p:grpSp>
      <p:sp>
        <p:nvSpPr>
          <p:cNvPr id="91" name="TextBox 90">
            <a:extLst>
              <a:ext uri="{FF2B5EF4-FFF2-40B4-BE49-F238E27FC236}">
                <a16:creationId xmlns:a16="http://schemas.microsoft.com/office/drawing/2014/main" id="{166AC229-1B09-4115-BDE4-5D4DB55DD72F}"/>
              </a:ext>
            </a:extLst>
          </p:cNvPr>
          <p:cNvSpPr txBox="1"/>
          <p:nvPr/>
        </p:nvSpPr>
        <p:spPr>
          <a:xfrm>
            <a:off x="5988940" y="5417203"/>
            <a:ext cx="2171235" cy="369332"/>
          </a:xfrm>
          <a:prstGeom prst="rect">
            <a:avLst/>
          </a:prstGeom>
          <a:noFill/>
        </p:spPr>
        <p:txBody>
          <a:bodyPr wrap="none" rtlCol="0">
            <a:spAutoFit/>
          </a:bodyPr>
          <a:lstStyle/>
          <a:p>
            <a:r>
              <a:rPr lang="en-US" b="1" dirty="0"/>
              <a:t>M-N bonds are weak</a:t>
            </a:r>
          </a:p>
        </p:txBody>
      </p:sp>
      <p:sp>
        <p:nvSpPr>
          <p:cNvPr id="92" name="TextBox 91">
            <a:extLst>
              <a:ext uri="{FF2B5EF4-FFF2-40B4-BE49-F238E27FC236}">
                <a16:creationId xmlns:a16="http://schemas.microsoft.com/office/drawing/2014/main" id="{419823BC-7FE1-4B9E-A097-128DA0A59BB0}"/>
              </a:ext>
            </a:extLst>
          </p:cNvPr>
          <p:cNvSpPr txBox="1"/>
          <p:nvPr/>
        </p:nvSpPr>
        <p:spPr>
          <a:xfrm>
            <a:off x="815556" y="5417203"/>
            <a:ext cx="2732415" cy="369332"/>
          </a:xfrm>
          <a:prstGeom prst="rect">
            <a:avLst/>
          </a:prstGeom>
          <a:noFill/>
        </p:spPr>
        <p:txBody>
          <a:bodyPr wrap="none" rtlCol="0">
            <a:spAutoFit/>
          </a:bodyPr>
          <a:lstStyle/>
          <a:p>
            <a:r>
              <a:rPr lang="en-US" b="1" dirty="0"/>
              <a:t>M-N bonds are very strong</a:t>
            </a:r>
          </a:p>
        </p:txBody>
      </p:sp>
      <p:sp>
        <p:nvSpPr>
          <p:cNvPr id="93" name="TextBox 92">
            <a:extLst>
              <a:ext uri="{FF2B5EF4-FFF2-40B4-BE49-F238E27FC236}">
                <a16:creationId xmlns:a16="http://schemas.microsoft.com/office/drawing/2014/main" id="{2BA128F3-606B-4E3E-98DA-6E3B8E53A21A}"/>
              </a:ext>
            </a:extLst>
          </p:cNvPr>
          <p:cNvSpPr txBox="1"/>
          <p:nvPr/>
        </p:nvSpPr>
        <p:spPr>
          <a:xfrm>
            <a:off x="5988940" y="5740754"/>
            <a:ext cx="2003305" cy="584775"/>
          </a:xfrm>
          <a:prstGeom prst="rect">
            <a:avLst/>
          </a:prstGeom>
          <a:noFill/>
        </p:spPr>
        <p:txBody>
          <a:bodyPr wrap="none" rtlCol="0">
            <a:spAutoFit/>
          </a:bodyPr>
          <a:lstStyle/>
          <a:p>
            <a:r>
              <a:rPr lang="en-US" sz="1600" dirty="0">
                <a:solidFill>
                  <a:srgbClr val="FF0000"/>
                </a:solidFill>
              </a:rPr>
              <a:t>Nitrides unlikely to </a:t>
            </a:r>
            <a:br>
              <a:rPr lang="en-US" sz="1600" dirty="0">
                <a:solidFill>
                  <a:srgbClr val="FF0000"/>
                </a:solidFill>
              </a:rPr>
            </a:br>
            <a:r>
              <a:rPr lang="en-US" sz="1600" dirty="0">
                <a:solidFill>
                  <a:srgbClr val="FF0000"/>
                </a:solidFill>
              </a:rPr>
              <a:t>form in this chemistry</a:t>
            </a:r>
          </a:p>
        </p:txBody>
      </p:sp>
      <p:sp>
        <p:nvSpPr>
          <p:cNvPr id="94" name="TextBox 93">
            <a:extLst>
              <a:ext uri="{FF2B5EF4-FFF2-40B4-BE49-F238E27FC236}">
                <a16:creationId xmlns:a16="http://schemas.microsoft.com/office/drawing/2014/main" id="{28656C30-1A90-405B-BC54-A7190AD9CF48}"/>
              </a:ext>
            </a:extLst>
          </p:cNvPr>
          <p:cNvSpPr txBox="1"/>
          <p:nvPr/>
        </p:nvSpPr>
        <p:spPr>
          <a:xfrm>
            <a:off x="787414" y="5740754"/>
            <a:ext cx="2772297" cy="584775"/>
          </a:xfrm>
          <a:prstGeom prst="rect">
            <a:avLst/>
          </a:prstGeom>
          <a:noFill/>
        </p:spPr>
        <p:txBody>
          <a:bodyPr wrap="none" rtlCol="0">
            <a:spAutoFit/>
          </a:bodyPr>
          <a:lstStyle/>
          <a:p>
            <a:pPr algn="r"/>
            <a:r>
              <a:rPr lang="en-US" sz="1600" dirty="0">
                <a:solidFill>
                  <a:srgbClr val="FF0000"/>
                </a:solidFill>
              </a:rPr>
              <a:t>May bond too strongly </a:t>
            </a:r>
            <a:br>
              <a:rPr lang="en-US" sz="1600" dirty="0">
                <a:solidFill>
                  <a:srgbClr val="FF0000"/>
                </a:solidFill>
              </a:rPr>
            </a:br>
            <a:r>
              <a:rPr lang="en-US" sz="1600" dirty="0">
                <a:solidFill>
                  <a:srgbClr val="FF0000"/>
                </a:solidFill>
              </a:rPr>
              <a:t>to the metal to form ternaries. </a:t>
            </a:r>
          </a:p>
        </p:txBody>
      </p:sp>
      <p:sp>
        <p:nvSpPr>
          <p:cNvPr id="95" name="TextBox 94">
            <a:extLst>
              <a:ext uri="{FF2B5EF4-FFF2-40B4-BE49-F238E27FC236}">
                <a16:creationId xmlns:a16="http://schemas.microsoft.com/office/drawing/2014/main" id="{00471DBD-C79F-4808-AD02-E21A3EA51981}"/>
              </a:ext>
            </a:extLst>
          </p:cNvPr>
          <p:cNvSpPr txBox="1"/>
          <p:nvPr/>
        </p:nvSpPr>
        <p:spPr>
          <a:xfrm>
            <a:off x="4030599" y="5417203"/>
            <a:ext cx="1428340" cy="369332"/>
          </a:xfrm>
          <a:prstGeom prst="rect">
            <a:avLst/>
          </a:prstGeom>
          <a:noFill/>
        </p:spPr>
        <p:txBody>
          <a:bodyPr wrap="none" rtlCol="0">
            <a:spAutoFit/>
          </a:bodyPr>
          <a:lstStyle/>
          <a:p>
            <a:r>
              <a:rPr lang="en-US" b="1" dirty="0"/>
              <a:t>Intermediate</a:t>
            </a:r>
          </a:p>
        </p:txBody>
      </p:sp>
      <p:sp>
        <p:nvSpPr>
          <p:cNvPr id="96" name="TextBox 95">
            <a:extLst>
              <a:ext uri="{FF2B5EF4-FFF2-40B4-BE49-F238E27FC236}">
                <a16:creationId xmlns:a16="http://schemas.microsoft.com/office/drawing/2014/main" id="{DDF48936-FE59-4572-B741-E4DE108E3D43}"/>
              </a:ext>
            </a:extLst>
          </p:cNvPr>
          <p:cNvSpPr txBox="1"/>
          <p:nvPr/>
        </p:nvSpPr>
        <p:spPr>
          <a:xfrm>
            <a:off x="3707915" y="5740754"/>
            <a:ext cx="2073709" cy="584775"/>
          </a:xfrm>
          <a:prstGeom prst="rect">
            <a:avLst/>
          </a:prstGeom>
          <a:noFill/>
        </p:spPr>
        <p:txBody>
          <a:bodyPr wrap="none" rtlCol="0">
            <a:spAutoFit/>
          </a:bodyPr>
          <a:lstStyle/>
          <a:p>
            <a:pPr algn="ctr"/>
            <a:r>
              <a:rPr lang="en-US" sz="1600" b="1" dirty="0">
                <a:solidFill>
                  <a:srgbClr val="01B70E"/>
                </a:solidFill>
              </a:rPr>
              <a:t>Good to form </a:t>
            </a:r>
            <a:br>
              <a:rPr lang="en-US" sz="1600" b="1" dirty="0">
                <a:solidFill>
                  <a:srgbClr val="01B70E"/>
                </a:solidFill>
              </a:rPr>
            </a:br>
            <a:r>
              <a:rPr lang="en-US" sz="1600" b="1" dirty="0">
                <a:solidFill>
                  <a:srgbClr val="01B70E"/>
                </a:solidFill>
              </a:rPr>
              <a:t>ternaries nitrides with</a:t>
            </a:r>
          </a:p>
        </p:txBody>
      </p:sp>
      <p:sp>
        <p:nvSpPr>
          <p:cNvPr id="3" name="Oval 2">
            <a:extLst>
              <a:ext uri="{FF2B5EF4-FFF2-40B4-BE49-F238E27FC236}">
                <a16:creationId xmlns:a16="http://schemas.microsoft.com/office/drawing/2014/main" id="{4C608874-EA25-40C4-9B25-7C5CE3F6D6F9}"/>
              </a:ext>
            </a:extLst>
          </p:cNvPr>
          <p:cNvSpPr/>
          <p:nvPr/>
        </p:nvSpPr>
        <p:spPr>
          <a:xfrm>
            <a:off x="3586077" y="1273183"/>
            <a:ext cx="1386965" cy="166736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006262CE-E8EC-4172-9D9D-A64B9FEF6390}"/>
              </a:ext>
            </a:extLst>
          </p:cNvPr>
          <p:cNvSpPr/>
          <p:nvPr/>
        </p:nvSpPr>
        <p:spPr>
          <a:xfrm rot="18787960">
            <a:off x="5703237" y="757582"/>
            <a:ext cx="1108893" cy="3642199"/>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B68FDD0-DEA5-4495-A283-48C049D35DAA}"/>
              </a:ext>
            </a:extLst>
          </p:cNvPr>
          <p:cNvSpPr txBox="1"/>
          <p:nvPr/>
        </p:nvSpPr>
        <p:spPr>
          <a:xfrm>
            <a:off x="6078711" y="6574926"/>
            <a:ext cx="2887201" cy="307777"/>
          </a:xfrm>
          <a:prstGeom prst="rect">
            <a:avLst/>
          </a:prstGeom>
          <a:noFill/>
          <a:ln>
            <a:solidFill>
              <a:schemeClr val="bg2">
                <a:lumMod val="50000"/>
              </a:schemeClr>
            </a:solidFill>
          </a:ln>
        </p:spPr>
        <p:txBody>
          <a:bodyPr wrap="none" rtlCol="0">
            <a:spAutoFit/>
          </a:bodyPr>
          <a:lstStyle/>
          <a:p>
            <a:r>
              <a:rPr lang="en-US" sz="1400" dirty="0"/>
              <a:t>W. Sun et al, </a:t>
            </a:r>
            <a:r>
              <a:rPr lang="en-US" sz="1400" i="1" dirty="0"/>
              <a:t>Nature Materials </a:t>
            </a:r>
            <a:r>
              <a:rPr lang="en-US" sz="1400" dirty="0"/>
              <a:t>(2019)</a:t>
            </a:r>
          </a:p>
        </p:txBody>
      </p:sp>
      <p:sp>
        <p:nvSpPr>
          <p:cNvPr id="2" name="TextBox 1"/>
          <p:cNvSpPr txBox="1"/>
          <p:nvPr/>
        </p:nvSpPr>
        <p:spPr>
          <a:xfrm>
            <a:off x="6940576" y="530904"/>
            <a:ext cx="2203424" cy="584775"/>
          </a:xfrm>
          <a:prstGeom prst="rect">
            <a:avLst/>
          </a:prstGeom>
          <a:noFill/>
          <a:ln>
            <a:solidFill>
              <a:schemeClr val="tx1"/>
            </a:solidFill>
          </a:ln>
        </p:spPr>
        <p:txBody>
          <a:bodyPr wrap="none" rtlCol="0">
            <a:spAutoFit/>
          </a:bodyPr>
          <a:lstStyle/>
          <a:p>
            <a:r>
              <a:rPr lang="en-US" sz="3200" b="1" dirty="0"/>
              <a:t>March 2016</a:t>
            </a:r>
          </a:p>
        </p:txBody>
      </p:sp>
    </p:spTree>
    <p:extLst>
      <p:ext uri="{BB962C8B-B14F-4D97-AF65-F5344CB8AC3E}">
        <p14:creationId xmlns:p14="http://schemas.microsoft.com/office/powerpoint/2010/main" val="15711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3" grpId="0" animBg="1"/>
      <p:bldP spid="9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4245196" y="5165062"/>
            <a:ext cx="250" cy="564720"/>
          </a:xfrm>
          <a:prstGeom prst="straightConnector1">
            <a:avLst/>
          </a:prstGeom>
          <a:ln w="76200">
            <a:solidFill>
              <a:srgbClr val="2424FF"/>
            </a:solidFill>
            <a:headEnd type="triangle"/>
            <a:tailEnd type="none"/>
          </a:ln>
          <a:effectLst>
            <a:glow rad="127000">
              <a:schemeClr val="bg1">
                <a:lumMod val="85000"/>
              </a:scheme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767044" y="4994412"/>
            <a:ext cx="5887193" cy="4817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748253" y="4265783"/>
            <a:ext cx="1985" cy="31963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9" idx="0"/>
          </p:cNvCxnSpPr>
          <p:nvPr/>
        </p:nvCxnSpPr>
        <p:spPr>
          <a:xfrm flipV="1">
            <a:off x="6090916" y="4199425"/>
            <a:ext cx="0" cy="4882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760365" y="2390438"/>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1875" t="23927" r="26876" b="38066"/>
          <a:stretch/>
        </p:blipFill>
        <p:spPr>
          <a:xfrm>
            <a:off x="1642230" y="2996322"/>
            <a:ext cx="6070004" cy="2630825"/>
          </a:xfrm>
          <a:prstGeom prst="rect">
            <a:avLst/>
          </a:prstGeom>
        </p:spPr>
      </p:pic>
      <p:cxnSp>
        <p:nvCxnSpPr>
          <p:cNvPr id="9" name="Straight Connector 8"/>
          <p:cNvCxnSpPr/>
          <p:nvPr/>
        </p:nvCxnSpPr>
        <p:spPr>
          <a:xfrm flipV="1">
            <a:off x="2758917" y="3037835"/>
            <a:ext cx="992939" cy="14802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70481" y="4747202"/>
            <a:ext cx="1555599" cy="2296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4040" y="4113851"/>
            <a:ext cx="985006" cy="603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3991" y="3049189"/>
            <a:ext cx="1308206" cy="10860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43692" y="4531576"/>
            <a:ext cx="308326" cy="3255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60587" y="4911532"/>
            <a:ext cx="627527" cy="531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50707" y="3041678"/>
            <a:ext cx="3906809" cy="1944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49420" y="3035379"/>
            <a:ext cx="2005196" cy="24149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55170" y="4987023"/>
            <a:ext cx="5905625" cy="468914"/>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011356" y="407794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19" name="Oval 18"/>
          <p:cNvSpPr/>
          <p:nvPr/>
        </p:nvSpPr>
        <p:spPr>
          <a:xfrm>
            <a:off x="6042324" y="4687683"/>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0" name="Oval 19"/>
          <p:cNvSpPr/>
          <p:nvPr/>
        </p:nvSpPr>
        <p:spPr>
          <a:xfrm>
            <a:off x="2707397" y="448462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1" name="Oval 20"/>
          <p:cNvSpPr/>
          <p:nvPr/>
        </p:nvSpPr>
        <p:spPr>
          <a:xfrm>
            <a:off x="2373881" y="4824408"/>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2" name="TextBox 21"/>
          <p:cNvSpPr txBox="1"/>
          <p:nvPr/>
        </p:nvSpPr>
        <p:spPr>
          <a:xfrm>
            <a:off x="7724684" y="4188491"/>
            <a:ext cx="452368" cy="646331"/>
          </a:xfrm>
          <a:prstGeom prst="rect">
            <a:avLst/>
          </a:prstGeom>
          <a:noFill/>
        </p:spPr>
        <p:txBody>
          <a:bodyPr wrap="none" rtlCol="0">
            <a:spAutoFit/>
          </a:bodyPr>
          <a:lstStyle/>
          <a:p>
            <a:r>
              <a:rPr lang="en-US" sz="3600" i="1" dirty="0"/>
              <a:t>A</a:t>
            </a:r>
          </a:p>
        </p:txBody>
      </p:sp>
      <p:sp>
        <p:nvSpPr>
          <p:cNvPr id="24" name="TextBox 23"/>
          <p:cNvSpPr txBox="1"/>
          <p:nvPr/>
        </p:nvSpPr>
        <p:spPr>
          <a:xfrm>
            <a:off x="3957069" y="2277176"/>
            <a:ext cx="638316" cy="646331"/>
          </a:xfrm>
          <a:prstGeom prst="rect">
            <a:avLst/>
          </a:prstGeom>
          <a:noFill/>
        </p:spPr>
        <p:txBody>
          <a:bodyPr wrap="none" rtlCol="0">
            <a:spAutoFit/>
          </a:bodyPr>
          <a:lstStyle/>
          <a:p>
            <a:r>
              <a:rPr lang="en-US" sz="3600" dirty="0"/>
              <a:t>N</a:t>
            </a:r>
            <a:r>
              <a:rPr lang="en-US" sz="3600" baseline="-25000" dirty="0"/>
              <a:t>2</a:t>
            </a:r>
          </a:p>
        </p:txBody>
      </p:sp>
      <p:sp>
        <p:nvSpPr>
          <p:cNvPr id="25" name="TextBox 24"/>
          <p:cNvSpPr txBox="1"/>
          <p:nvPr/>
        </p:nvSpPr>
        <p:spPr>
          <a:xfrm>
            <a:off x="5637421" y="3217398"/>
            <a:ext cx="2546018" cy="954107"/>
          </a:xfrm>
          <a:prstGeom prst="rect">
            <a:avLst/>
          </a:prstGeom>
          <a:noFill/>
        </p:spPr>
        <p:txBody>
          <a:bodyPr wrap="none" rtlCol="0">
            <a:spAutoFit/>
          </a:bodyPr>
          <a:lstStyle/>
          <a:p>
            <a:r>
              <a:rPr lang="en-US" sz="2800" dirty="0"/>
              <a:t>Depth of </a:t>
            </a:r>
            <a:r>
              <a:rPr lang="en-US" sz="2800" i="1" dirty="0"/>
              <a:t>A</a:t>
            </a:r>
            <a:r>
              <a:rPr lang="en-US" sz="2800" dirty="0"/>
              <a:t>-N </a:t>
            </a:r>
          </a:p>
          <a:p>
            <a:r>
              <a:rPr lang="en-US" sz="2800" dirty="0"/>
              <a:t>          binary hull</a:t>
            </a:r>
          </a:p>
        </p:txBody>
      </p:sp>
      <p:sp>
        <p:nvSpPr>
          <p:cNvPr id="26" name="TextBox 25"/>
          <p:cNvSpPr txBox="1"/>
          <p:nvPr/>
        </p:nvSpPr>
        <p:spPr>
          <a:xfrm>
            <a:off x="653510" y="2859312"/>
            <a:ext cx="2700035" cy="1384995"/>
          </a:xfrm>
          <a:prstGeom prst="rect">
            <a:avLst/>
          </a:prstGeom>
          <a:noFill/>
        </p:spPr>
        <p:txBody>
          <a:bodyPr wrap="none" rtlCol="0">
            <a:spAutoFit/>
          </a:bodyPr>
          <a:lstStyle/>
          <a:p>
            <a:r>
              <a:rPr lang="en-US" sz="2800" dirty="0">
                <a:solidFill>
                  <a:srgbClr val="FF0000"/>
                </a:solidFill>
              </a:rPr>
              <a:t>Thermochemical </a:t>
            </a:r>
          </a:p>
          <a:p>
            <a:r>
              <a:rPr lang="en-US" sz="2800" dirty="0">
                <a:solidFill>
                  <a:srgbClr val="FF0000"/>
                </a:solidFill>
              </a:rPr>
              <a:t>competition</a:t>
            </a:r>
          </a:p>
          <a:p>
            <a:r>
              <a:rPr lang="en-US" sz="2800" dirty="0">
                <a:solidFill>
                  <a:srgbClr val="FF0000"/>
                </a:solidFill>
              </a:rPr>
              <a:t>w/ binaries</a:t>
            </a:r>
          </a:p>
        </p:txBody>
      </p:sp>
      <p:sp>
        <p:nvSpPr>
          <p:cNvPr id="27" name="TextBox 26"/>
          <p:cNvSpPr txBox="1"/>
          <p:nvPr/>
        </p:nvSpPr>
        <p:spPr>
          <a:xfrm>
            <a:off x="4595768" y="5366728"/>
            <a:ext cx="2472087" cy="707886"/>
          </a:xfrm>
          <a:prstGeom prst="rect">
            <a:avLst/>
          </a:prstGeom>
          <a:noFill/>
          <a:ln>
            <a:noFill/>
          </a:ln>
        </p:spPr>
        <p:txBody>
          <a:bodyPr wrap="none" rtlCol="0">
            <a:spAutoFit/>
          </a:bodyPr>
          <a:lstStyle/>
          <a:p>
            <a:r>
              <a:rPr lang="en-US" sz="2000" dirty="0">
                <a:solidFill>
                  <a:srgbClr val="2424FF"/>
                </a:solidFill>
              </a:rPr>
              <a:t>Electronic Interaction </a:t>
            </a:r>
            <a:br>
              <a:rPr lang="en-US" sz="2000" dirty="0">
                <a:solidFill>
                  <a:srgbClr val="2424FF"/>
                </a:solidFill>
              </a:rPr>
            </a:br>
            <a:r>
              <a:rPr lang="en-US" sz="2000" dirty="0">
                <a:solidFill>
                  <a:srgbClr val="2424FF"/>
                </a:solidFill>
              </a:rPr>
              <a:t>of </a:t>
            </a:r>
            <a:r>
              <a:rPr lang="en-US" sz="2000" i="1" dirty="0">
                <a:solidFill>
                  <a:srgbClr val="2424FF"/>
                </a:solidFill>
              </a:rPr>
              <a:t>A</a:t>
            </a:r>
            <a:r>
              <a:rPr lang="en-US" sz="2000" dirty="0">
                <a:solidFill>
                  <a:srgbClr val="2424FF"/>
                </a:solidFill>
              </a:rPr>
              <a:t> and </a:t>
            </a:r>
            <a:r>
              <a:rPr lang="en-US" sz="2000" i="1" dirty="0">
                <a:solidFill>
                  <a:srgbClr val="2424FF"/>
                </a:solidFill>
              </a:rPr>
              <a:t>B</a:t>
            </a:r>
            <a:r>
              <a:rPr lang="en-US" sz="2000" dirty="0">
                <a:solidFill>
                  <a:srgbClr val="2424FF"/>
                </a:solidFill>
              </a:rPr>
              <a:t> in ternary </a:t>
            </a:r>
          </a:p>
        </p:txBody>
      </p:sp>
      <p:cxnSp>
        <p:nvCxnSpPr>
          <p:cNvPr id="28" name="Straight Arrow Connector 27"/>
          <p:cNvCxnSpPr/>
          <p:nvPr/>
        </p:nvCxnSpPr>
        <p:spPr>
          <a:xfrm>
            <a:off x="4245196" y="4115474"/>
            <a:ext cx="0" cy="612675"/>
          </a:xfrm>
          <a:prstGeom prst="straightConnector1">
            <a:avLst/>
          </a:prstGeom>
          <a:ln w="57150">
            <a:solidFill>
              <a:srgbClr val="2424FF"/>
            </a:solidFill>
            <a:headEnd type="triangle"/>
            <a:tailEnd type="none"/>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180636" y="4652555"/>
            <a:ext cx="129367" cy="141737"/>
          </a:xfrm>
          <a:prstGeom prst="ellipse">
            <a:avLst/>
          </a:prstGeom>
          <a:solidFill>
            <a:schemeClr val="bg1"/>
          </a:solidFill>
          <a:ln w="38100">
            <a:solidFill>
              <a:srgbClr val="2424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solidFill>
                <a:srgbClr val="2424FF"/>
              </a:solidFill>
            </a:endParaRPr>
          </a:p>
        </p:txBody>
      </p:sp>
      <p:cxnSp>
        <p:nvCxnSpPr>
          <p:cNvPr id="30" name="Straight Arrow Connector 29"/>
          <p:cNvCxnSpPr/>
          <p:nvPr/>
        </p:nvCxnSpPr>
        <p:spPr>
          <a:xfrm flipV="1">
            <a:off x="1755170" y="4796189"/>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57516" y="4194036"/>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279" y="132813"/>
            <a:ext cx="8722452" cy="584775"/>
          </a:xfrm>
          <a:prstGeom prst="rect">
            <a:avLst/>
          </a:prstGeom>
          <a:noFill/>
        </p:spPr>
        <p:txBody>
          <a:bodyPr wrap="none" rtlCol="0">
            <a:spAutoFit/>
          </a:bodyPr>
          <a:lstStyle/>
          <a:p>
            <a:r>
              <a:rPr lang="en-US" sz="3200" dirty="0"/>
              <a:t>What drives the stability of a </a:t>
            </a:r>
            <a:r>
              <a:rPr lang="en-US" sz="3200" dirty="0">
                <a:solidFill>
                  <a:srgbClr val="0000FF"/>
                </a:solidFill>
              </a:rPr>
              <a:t>ternary metal nitride?</a:t>
            </a:r>
          </a:p>
        </p:txBody>
      </p:sp>
      <p:sp>
        <p:nvSpPr>
          <p:cNvPr id="34" name="TextBox 33"/>
          <p:cNvSpPr txBox="1"/>
          <p:nvPr/>
        </p:nvSpPr>
        <p:spPr>
          <a:xfrm>
            <a:off x="1300732" y="1107859"/>
            <a:ext cx="5950988" cy="707886"/>
          </a:xfrm>
          <a:prstGeom prst="rect">
            <a:avLst/>
          </a:prstGeom>
          <a:noFill/>
        </p:spPr>
        <p:txBody>
          <a:bodyPr wrap="none" rtlCol="0">
            <a:spAutoFit/>
          </a:bodyPr>
          <a:lstStyle/>
          <a:p>
            <a:r>
              <a:rPr lang="en-US" sz="4000" dirty="0">
                <a:latin typeface="Symbol" panose="05050102010706020507" pitchFamily="18" charset="2"/>
              </a:rPr>
              <a:t>D</a:t>
            </a:r>
            <a:r>
              <a:rPr lang="en-US" sz="4000" dirty="0"/>
              <a:t>E</a:t>
            </a:r>
            <a:r>
              <a:rPr lang="en-US" sz="4000" baseline="-25000" dirty="0"/>
              <a:t>Ternary</a:t>
            </a:r>
            <a:r>
              <a:rPr lang="en-US" sz="4000" dirty="0"/>
              <a:t> = </a:t>
            </a:r>
            <a:r>
              <a:rPr lang="en-US" sz="4000" dirty="0">
                <a:solidFill>
                  <a:srgbClr val="0000FF"/>
                </a:solidFill>
              </a:rPr>
              <a:t>E</a:t>
            </a:r>
            <a:r>
              <a:rPr lang="en-US" sz="4000" i="1" baseline="-25000" dirty="0">
                <a:solidFill>
                  <a:srgbClr val="0000FF"/>
                </a:solidFill>
              </a:rPr>
              <a:t>A</a:t>
            </a:r>
            <a:r>
              <a:rPr lang="en-US" sz="4000" baseline="-25000" dirty="0">
                <a:solidFill>
                  <a:srgbClr val="0000FF"/>
                </a:solidFill>
              </a:rPr>
              <a:t>-</a:t>
            </a:r>
            <a:r>
              <a:rPr lang="en-US" sz="4000" i="1" baseline="-25000" dirty="0">
                <a:solidFill>
                  <a:srgbClr val="0000FF"/>
                </a:solidFill>
              </a:rPr>
              <a:t>B</a:t>
            </a:r>
            <a:r>
              <a:rPr lang="en-US" sz="4000" baseline="-25000" dirty="0">
                <a:solidFill>
                  <a:srgbClr val="0000FF"/>
                </a:solidFill>
              </a:rPr>
              <a:t>-N</a:t>
            </a:r>
            <a:r>
              <a:rPr lang="en-US" sz="4000" dirty="0"/>
              <a:t> </a:t>
            </a:r>
            <a:r>
              <a:rPr lang="en-US" sz="4000" dirty="0">
                <a:solidFill>
                  <a:srgbClr val="FF0000"/>
                </a:solidFill>
              </a:rPr>
              <a:t> – E</a:t>
            </a:r>
            <a:r>
              <a:rPr lang="en-US" sz="4000" i="1" baseline="-25000" dirty="0">
                <a:solidFill>
                  <a:srgbClr val="FF0000"/>
                </a:solidFill>
              </a:rPr>
              <a:t>A</a:t>
            </a:r>
            <a:r>
              <a:rPr lang="en-US" sz="4000" baseline="-25000" dirty="0">
                <a:solidFill>
                  <a:srgbClr val="FF0000"/>
                </a:solidFill>
              </a:rPr>
              <a:t>-N</a:t>
            </a:r>
            <a:r>
              <a:rPr lang="en-US" sz="4000" dirty="0">
                <a:solidFill>
                  <a:srgbClr val="FF0000"/>
                </a:solidFill>
              </a:rPr>
              <a:t> – E</a:t>
            </a:r>
            <a:r>
              <a:rPr lang="en-US" sz="4000" i="1" baseline="-25000" dirty="0">
                <a:solidFill>
                  <a:srgbClr val="FF0000"/>
                </a:solidFill>
              </a:rPr>
              <a:t>B</a:t>
            </a:r>
            <a:r>
              <a:rPr lang="en-US" sz="4000" baseline="-25000" dirty="0">
                <a:solidFill>
                  <a:srgbClr val="FF0000"/>
                </a:solidFill>
              </a:rPr>
              <a:t>-N</a:t>
            </a:r>
            <a:endParaRPr lang="en-US" sz="4000" dirty="0"/>
          </a:p>
        </p:txBody>
      </p:sp>
      <p:sp>
        <p:nvSpPr>
          <p:cNvPr id="33" name="TextBox 32">
            <a:extLst>
              <a:ext uri="{FF2B5EF4-FFF2-40B4-BE49-F238E27FC236}">
                <a16:creationId xmlns:a16="http://schemas.microsoft.com/office/drawing/2014/main" id="{74D80559-1C9B-4A24-8A5F-3734321CF848}"/>
              </a:ext>
            </a:extLst>
          </p:cNvPr>
          <p:cNvSpPr txBox="1"/>
          <p:nvPr/>
        </p:nvSpPr>
        <p:spPr>
          <a:xfrm>
            <a:off x="1211071" y="4632365"/>
            <a:ext cx="463588" cy="707886"/>
          </a:xfrm>
          <a:prstGeom prst="rect">
            <a:avLst/>
          </a:prstGeom>
          <a:noFill/>
        </p:spPr>
        <p:txBody>
          <a:bodyPr wrap="none" rtlCol="0">
            <a:spAutoFit/>
          </a:bodyPr>
          <a:lstStyle/>
          <a:p>
            <a:r>
              <a:rPr lang="en-US" sz="4000" i="1" dirty="0"/>
              <a:t>B</a:t>
            </a:r>
          </a:p>
        </p:txBody>
      </p:sp>
      <p:sp>
        <p:nvSpPr>
          <p:cNvPr id="35" name="TextBox 34">
            <a:extLst>
              <a:ext uri="{FF2B5EF4-FFF2-40B4-BE49-F238E27FC236}">
                <a16:creationId xmlns:a16="http://schemas.microsoft.com/office/drawing/2014/main" id="{2E7EC459-80C6-4A67-B548-AA12C67A2A0E}"/>
              </a:ext>
            </a:extLst>
          </p:cNvPr>
          <p:cNvSpPr txBox="1"/>
          <p:nvPr/>
        </p:nvSpPr>
        <p:spPr>
          <a:xfrm>
            <a:off x="539066" y="5303981"/>
            <a:ext cx="1155637" cy="646331"/>
          </a:xfrm>
          <a:prstGeom prst="rect">
            <a:avLst/>
          </a:prstGeom>
          <a:noFill/>
        </p:spPr>
        <p:txBody>
          <a:bodyPr wrap="none" rtlCol="0">
            <a:spAutoFit/>
          </a:bodyPr>
          <a:lstStyle/>
          <a:p>
            <a:pPr algn="r"/>
            <a:r>
              <a:rPr lang="en-US" dirty="0"/>
              <a:t>Formation</a:t>
            </a:r>
          </a:p>
          <a:p>
            <a:pPr algn="r"/>
            <a:r>
              <a:rPr lang="en-US" dirty="0"/>
              <a:t>Energy</a:t>
            </a:r>
          </a:p>
        </p:txBody>
      </p:sp>
    </p:spTree>
    <p:extLst>
      <p:ext uri="{BB962C8B-B14F-4D97-AF65-F5344CB8AC3E}">
        <p14:creationId xmlns:p14="http://schemas.microsoft.com/office/powerpoint/2010/main" val="232735691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17"/>
          <a:stretch/>
        </p:blipFill>
        <p:spPr>
          <a:xfrm>
            <a:off x="107772" y="0"/>
            <a:ext cx="5118833" cy="6858000"/>
          </a:xfrm>
          <a:prstGeom prst="rect">
            <a:avLst/>
          </a:prstGeom>
        </p:spPr>
      </p:pic>
      <p:sp>
        <p:nvSpPr>
          <p:cNvPr id="4" name="TextBox 3"/>
          <p:cNvSpPr txBox="1"/>
          <p:nvPr/>
        </p:nvSpPr>
        <p:spPr>
          <a:xfrm>
            <a:off x="5532384" y="578735"/>
            <a:ext cx="3414846" cy="646331"/>
          </a:xfrm>
          <a:prstGeom prst="rect">
            <a:avLst/>
          </a:prstGeom>
          <a:noFill/>
        </p:spPr>
        <p:txBody>
          <a:bodyPr wrap="none" rtlCol="0">
            <a:spAutoFit/>
          </a:bodyPr>
          <a:lstStyle/>
          <a:p>
            <a:r>
              <a:rPr lang="en-US" dirty="0"/>
              <a:t>Scatterplot + Histogram in ternary </a:t>
            </a:r>
          </a:p>
          <a:p>
            <a:r>
              <a:rPr lang="en-US" dirty="0"/>
              <a:t>metallicity/ionicity/covalency plot</a:t>
            </a:r>
          </a:p>
        </p:txBody>
      </p:sp>
      <p:sp>
        <p:nvSpPr>
          <p:cNvPr id="5" name="TextBox 4"/>
          <p:cNvSpPr txBox="1"/>
          <p:nvPr/>
        </p:nvSpPr>
        <p:spPr>
          <a:xfrm>
            <a:off x="5532384" y="5312780"/>
            <a:ext cx="3026791" cy="923330"/>
          </a:xfrm>
          <a:prstGeom prst="rect">
            <a:avLst/>
          </a:prstGeom>
          <a:noFill/>
        </p:spPr>
        <p:txBody>
          <a:bodyPr wrap="none" rtlCol="0">
            <a:spAutoFit/>
          </a:bodyPr>
          <a:lstStyle/>
          <a:p>
            <a:r>
              <a:rPr lang="en-US" dirty="0"/>
              <a:t>Cartoon showing electron </a:t>
            </a:r>
          </a:p>
          <a:p>
            <a:r>
              <a:rPr lang="en-US" dirty="0"/>
              <a:t>redistribution in two different </a:t>
            </a:r>
          </a:p>
          <a:p>
            <a:r>
              <a:rPr lang="en-US" dirty="0"/>
              <a:t>types of nitride bonding</a:t>
            </a:r>
          </a:p>
        </p:txBody>
      </p:sp>
      <p:sp>
        <p:nvSpPr>
          <p:cNvPr id="6" name="TextBox 5"/>
          <p:cNvSpPr txBox="1"/>
          <p:nvPr/>
        </p:nvSpPr>
        <p:spPr>
          <a:xfrm>
            <a:off x="5532384" y="3105834"/>
            <a:ext cx="3312382" cy="646331"/>
          </a:xfrm>
          <a:prstGeom prst="rect">
            <a:avLst/>
          </a:prstGeom>
          <a:noFill/>
        </p:spPr>
        <p:txBody>
          <a:bodyPr wrap="none" rtlCol="0">
            <a:spAutoFit/>
          </a:bodyPr>
          <a:lstStyle/>
          <a:p>
            <a:r>
              <a:rPr lang="en-US" dirty="0"/>
              <a:t>Change in ionicity of the B </a:t>
            </a:r>
            <a:br>
              <a:rPr lang="en-US" dirty="0"/>
            </a:br>
            <a:r>
              <a:rPr lang="en-US" dirty="0"/>
              <a:t>and the N ion in an A-B-N ternary</a:t>
            </a:r>
          </a:p>
        </p:txBody>
      </p:sp>
      <p:sp>
        <p:nvSpPr>
          <p:cNvPr id="7" name="TextBox 6"/>
          <p:cNvSpPr txBox="1"/>
          <p:nvPr/>
        </p:nvSpPr>
        <p:spPr>
          <a:xfrm>
            <a:off x="5431737" y="-23150"/>
            <a:ext cx="3746988" cy="461665"/>
          </a:xfrm>
          <a:prstGeom prst="rect">
            <a:avLst/>
          </a:prstGeom>
          <a:noFill/>
          <a:ln>
            <a:solidFill>
              <a:schemeClr val="tx1"/>
            </a:solidFill>
          </a:ln>
        </p:spPr>
        <p:txBody>
          <a:bodyPr wrap="none" rtlCol="0">
            <a:spAutoFit/>
          </a:bodyPr>
          <a:lstStyle/>
          <a:p>
            <a:r>
              <a:rPr lang="en-US" sz="2400" b="1" dirty="0"/>
              <a:t>Submitted September 2018 </a:t>
            </a:r>
          </a:p>
        </p:txBody>
      </p:sp>
    </p:spTree>
    <p:extLst>
      <p:ext uri="{BB962C8B-B14F-4D97-AF65-F5344CB8AC3E}">
        <p14:creationId xmlns:p14="http://schemas.microsoft.com/office/powerpoint/2010/main" val="2467890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h.ic.ac.uk/vchemlib/course/mo_theory/c2h6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48" y="759684"/>
            <a:ext cx="2935564" cy="3794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43" y="35833"/>
            <a:ext cx="6836039" cy="646331"/>
          </a:xfrm>
          <a:prstGeom prst="rect">
            <a:avLst/>
          </a:prstGeom>
          <a:noFill/>
        </p:spPr>
        <p:txBody>
          <a:bodyPr wrap="none" rtlCol="0">
            <a:spAutoFit/>
          </a:bodyPr>
          <a:lstStyle/>
          <a:p>
            <a:r>
              <a:rPr lang="en-US" sz="3600" dirty="0"/>
              <a:t>Chemical Bonding in the Solid-State</a:t>
            </a:r>
          </a:p>
        </p:txBody>
      </p:sp>
      <p:pic>
        <p:nvPicPr>
          <p:cNvPr id="17412" name="Picture 4" descr="https://files.mtstatic.com/site_4334/71121/0?Expires=1517570639&amp;Signature=kmuvf~iPDBQBvyET7BbCuLI35XPNWgaHNYH9te2iHsyFP5NDrE0yai1h51YYD5M4qi8Ikn3ym8FLqnt0ZD0R50-vrUDiM8If~yZXdi2IsFXVttCf9XnWFeK8tU-ra7jboEhvPE4SUlrWV5gV86bJzftidTAJHngXULwGE6uzMiY_&amp;Key-Pair-Id=APKAJ5Y6AV4GI7A555NA"/>
          <p:cNvPicPr>
            <a:picLocks noChangeAspect="1" noChangeArrowheads="1"/>
          </p:cNvPicPr>
          <p:nvPr/>
        </p:nvPicPr>
        <p:blipFill rotWithShape="1">
          <a:blip r:embed="rId3">
            <a:extLst>
              <a:ext uri="{28A0092B-C50C-407E-A947-70E740481C1C}">
                <a14:useLocalDpi xmlns:a14="http://schemas.microsoft.com/office/drawing/2010/main" val="0"/>
              </a:ext>
            </a:extLst>
          </a:blip>
          <a:srcRect r="13265" b="15377"/>
          <a:stretch/>
        </p:blipFill>
        <p:spPr bwMode="auto">
          <a:xfrm>
            <a:off x="2630717" y="995424"/>
            <a:ext cx="3353393" cy="3558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105" y="4706556"/>
            <a:ext cx="1990546" cy="830997"/>
          </a:xfrm>
          <a:prstGeom prst="rect">
            <a:avLst/>
          </a:prstGeom>
          <a:noFill/>
        </p:spPr>
        <p:txBody>
          <a:bodyPr wrap="none" rtlCol="0">
            <a:spAutoFit/>
          </a:bodyPr>
          <a:lstStyle/>
          <a:p>
            <a:pPr algn="ctr"/>
            <a:r>
              <a:rPr lang="en-US" sz="2400" dirty="0"/>
              <a:t>Molecular </a:t>
            </a:r>
          </a:p>
          <a:p>
            <a:pPr algn="ctr"/>
            <a:r>
              <a:rPr lang="en-US" sz="2400" dirty="0"/>
              <a:t>Orbital Theory</a:t>
            </a:r>
          </a:p>
        </p:txBody>
      </p:sp>
      <p:cxnSp>
        <p:nvCxnSpPr>
          <p:cNvPr id="7" name="Straight Arrow Connector 6"/>
          <p:cNvCxnSpPr/>
          <p:nvPr/>
        </p:nvCxnSpPr>
        <p:spPr>
          <a:xfrm>
            <a:off x="2866706" y="5391005"/>
            <a:ext cx="3229335" cy="63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8" name="Picture 10" descr="Lobster available NO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5" r="14095" b="-1"/>
          <a:stretch/>
        </p:blipFill>
        <p:spPr bwMode="auto">
          <a:xfrm>
            <a:off x="2969910" y="5455855"/>
            <a:ext cx="2484064" cy="12032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sp>
        <p:nvSpPr>
          <p:cNvPr id="23" name="TextBox 22"/>
          <p:cNvSpPr txBox="1"/>
          <p:nvPr/>
        </p:nvSpPr>
        <p:spPr>
          <a:xfrm>
            <a:off x="3085922" y="4840849"/>
            <a:ext cx="2781608" cy="830997"/>
          </a:xfrm>
          <a:prstGeom prst="rect">
            <a:avLst/>
          </a:prstGeom>
          <a:noFill/>
        </p:spPr>
        <p:txBody>
          <a:bodyPr wrap="square" rtlCol="0">
            <a:spAutoFit/>
          </a:bodyPr>
          <a:lstStyle/>
          <a:p>
            <a:pPr algn="ctr"/>
            <a:r>
              <a:rPr lang="en-US" sz="2400" i="1" dirty="0"/>
              <a:t>Solid-State Bonding </a:t>
            </a:r>
            <a:br>
              <a:rPr lang="en-US" sz="2400" i="1" dirty="0"/>
            </a:br>
            <a:endParaRPr lang="en-US" sz="2400" i="1" dirty="0"/>
          </a:p>
        </p:txBody>
      </p:sp>
      <p:sp>
        <p:nvSpPr>
          <p:cNvPr id="14" name="TextBox 13">
            <a:extLst>
              <a:ext uri="{FF2B5EF4-FFF2-40B4-BE49-F238E27FC236}">
                <a16:creationId xmlns:a16="http://schemas.microsoft.com/office/drawing/2014/main" id="{6C726E43-5319-4B1F-AAB6-1FC54C6B6D5A}"/>
              </a:ext>
            </a:extLst>
          </p:cNvPr>
          <p:cNvSpPr txBox="1"/>
          <p:nvPr/>
        </p:nvSpPr>
        <p:spPr>
          <a:xfrm>
            <a:off x="7144264" y="6123628"/>
            <a:ext cx="1979196" cy="646331"/>
          </a:xfrm>
          <a:prstGeom prst="rect">
            <a:avLst/>
          </a:prstGeom>
          <a:noFill/>
        </p:spPr>
        <p:txBody>
          <a:bodyPr wrap="none" rtlCol="0">
            <a:spAutoFit/>
          </a:bodyPr>
          <a:lstStyle/>
          <a:p>
            <a:r>
              <a:rPr lang="en-US" b="1" i="1" dirty="0"/>
              <a:t>Christopher Bartel </a:t>
            </a:r>
            <a:br>
              <a:rPr lang="en-US" b="1" i="1" dirty="0"/>
            </a:br>
            <a:r>
              <a:rPr lang="en-US" b="1" i="1" dirty="0"/>
              <a:t>+ Aaron Holder</a:t>
            </a:r>
          </a:p>
        </p:txBody>
      </p:sp>
      <p:pic>
        <p:nvPicPr>
          <p:cNvPr id="15" name="Picture 2" descr="Image result for CU boulder">
            <a:extLst>
              <a:ext uri="{FF2B5EF4-FFF2-40B4-BE49-F238E27FC236}">
                <a16:creationId xmlns:a16="http://schemas.microsoft.com/office/drawing/2014/main" id="{439A687A-8681-4615-BA92-555C8BB8EA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8080" y="6106845"/>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07587" y="535462"/>
            <a:ext cx="1350063" cy="523220"/>
          </a:xfrm>
          <a:prstGeom prst="rect">
            <a:avLst/>
          </a:prstGeom>
          <a:solidFill>
            <a:schemeClr val="bg1"/>
          </a:solidFill>
        </p:spPr>
        <p:txBody>
          <a:bodyPr wrap="square" rtlCol="0">
            <a:spAutoFit/>
          </a:bodyPr>
          <a:lstStyle/>
          <a:p>
            <a:pPr algn="ctr"/>
            <a:r>
              <a:rPr lang="en-US" sz="2800" dirty="0"/>
              <a:t>ZnTiN</a:t>
            </a:r>
            <a:r>
              <a:rPr lang="en-US" sz="2800" baseline="-25000" dirty="0"/>
              <a:t>2</a:t>
            </a:r>
            <a:endParaRPr lang="en-US" sz="2400" baseline="-25000" dirty="0"/>
          </a:p>
        </p:txBody>
      </p:sp>
      <p:sp>
        <p:nvSpPr>
          <p:cNvPr id="2" name="Rectangle 1"/>
          <p:cNvSpPr/>
          <p:nvPr/>
        </p:nvSpPr>
        <p:spPr>
          <a:xfrm>
            <a:off x="5103779" y="5609618"/>
            <a:ext cx="402076" cy="23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28921" y="-36857"/>
            <a:ext cx="3242362" cy="646331"/>
          </a:xfrm>
          <a:prstGeom prst="rect">
            <a:avLst/>
          </a:prstGeom>
          <a:solidFill>
            <a:schemeClr val="bg1"/>
          </a:solidFill>
          <a:ln>
            <a:solidFill>
              <a:schemeClr val="tx1"/>
            </a:solidFill>
          </a:ln>
        </p:spPr>
        <p:txBody>
          <a:bodyPr wrap="none" rtlCol="0">
            <a:spAutoFit/>
          </a:bodyPr>
          <a:lstStyle/>
          <a:p>
            <a:r>
              <a:rPr lang="en-US" sz="3600" b="1" dirty="0"/>
              <a:t>November 2016</a:t>
            </a:r>
          </a:p>
        </p:txBody>
      </p:sp>
    </p:spTree>
    <p:extLst>
      <p:ext uri="{BB962C8B-B14F-4D97-AF65-F5344CB8AC3E}">
        <p14:creationId xmlns:p14="http://schemas.microsoft.com/office/powerpoint/2010/main" val="1023911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7581"/>
            <a:ext cx="9144000" cy="4638261"/>
          </a:xfrm>
          <a:prstGeom prst="rect">
            <a:avLst/>
          </a:prstGeom>
        </p:spPr>
      </p:pic>
      <p:sp>
        <p:nvSpPr>
          <p:cNvPr id="4" name="TextBox 3"/>
          <p:cNvSpPr txBox="1"/>
          <p:nvPr/>
        </p:nvSpPr>
        <p:spPr>
          <a:xfrm>
            <a:off x="0" y="0"/>
            <a:ext cx="2106667" cy="646331"/>
          </a:xfrm>
          <a:prstGeom prst="rect">
            <a:avLst/>
          </a:prstGeom>
          <a:noFill/>
          <a:ln>
            <a:solidFill>
              <a:schemeClr val="tx1"/>
            </a:solidFill>
          </a:ln>
        </p:spPr>
        <p:txBody>
          <a:bodyPr wrap="none" rtlCol="0">
            <a:spAutoFit/>
          </a:bodyPr>
          <a:lstStyle/>
          <a:p>
            <a:r>
              <a:rPr lang="en-US" sz="3600" b="1" dirty="0"/>
              <a:t>June 2017</a:t>
            </a:r>
          </a:p>
        </p:txBody>
      </p:sp>
      <p:sp>
        <p:nvSpPr>
          <p:cNvPr id="5" name="TextBox 4"/>
          <p:cNvSpPr txBox="1"/>
          <p:nvPr/>
        </p:nvSpPr>
        <p:spPr>
          <a:xfrm>
            <a:off x="3020994" y="123111"/>
            <a:ext cx="5557355" cy="523220"/>
          </a:xfrm>
          <a:prstGeom prst="rect">
            <a:avLst/>
          </a:prstGeom>
          <a:noFill/>
        </p:spPr>
        <p:txBody>
          <a:bodyPr wrap="none" rtlCol="0">
            <a:spAutoFit/>
          </a:bodyPr>
          <a:lstStyle/>
          <a:p>
            <a:r>
              <a:rPr lang="en-US" sz="2800" b="1" dirty="0">
                <a:solidFill>
                  <a:srgbClr val="FF0000"/>
                </a:solidFill>
              </a:rPr>
              <a:t>I stared at hundreds of these figures</a:t>
            </a:r>
          </a:p>
        </p:txBody>
      </p:sp>
      <p:sp>
        <p:nvSpPr>
          <p:cNvPr id="6" name="TextBox 5"/>
          <p:cNvSpPr txBox="1"/>
          <p:nvPr/>
        </p:nvSpPr>
        <p:spPr>
          <a:xfrm>
            <a:off x="3048694" y="738928"/>
            <a:ext cx="5603585" cy="461665"/>
          </a:xfrm>
          <a:prstGeom prst="rect">
            <a:avLst/>
          </a:prstGeom>
          <a:noFill/>
        </p:spPr>
        <p:txBody>
          <a:bodyPr wrap="none" rtlCol="0">
            <a:spAutoFit/>
          </a:bodyPr>
          <a:lstStyle/>
          <a:p>
            <a:r>
              <a:rPr lang="en-US" sz="2400" dirty="0"/>
              <a:t>Sorted by stability, sorted by chemistry, etc.</a:t>
            </a:r>
          </a:p>
        </p:txBody>
      </p:sp>
    </p:spTree>
    <p:extLst>
      <p:ext uri="{BB962C8B-B14F-4D97-AF65-F5344CB8AC3E}">
        <p14:creationId xmlns:p14="http://schemas.microsoft.com/office/powerpoint/2010/main" val="330591013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61" y="626919"/>
            <a:ext cx="7412837" cy="6231081"/>
          </a:xfrm>
          <a:prstGeom prst="rect">
            <a:avLst/>
          </a:prstGeom>
        </p:spPr>
      </p:pic>
      <p:sp>
        <p:nvSpPr>
          <p:cNvPr id="4" name="TextBox 3"/>
          <p:cNvSpPr txBox="1"/>
          <p:nvPr/>
        </p:nvSpPr>
        <p:spPr>
          <a:xfrm>
            <a:off x="0" y="0"/>
            <a:ext cx="3328732" cy="646331"/>
          </a:xfrm>
          <a:prstGeom prst="rect">
            <a:avLst/>
          </a:prstGeom>
          <a:noFill/>
        </p:spPr>
        <p:txBody>
          <a:bodyPr wrap="none" rtlCol="0">
            <a:spAutoFit/>
          </a:bodyPr>
          <a:lstStyle/>
          <a:p>
            <a:r>
              <a:rPr lang="en-US" sz="3600" b="1" dirty="0"/>
              <a:t>September 2017</a:t>
            </a:r>
          </a:p>
        </p:txBody>
      </p:sp>
      <p:sp>
        <p:nvSpPr>
          <p:cNvPr id="5" name="TextBox 4"/>
          <p:cNvSpPr txBox="1"/>
          <p:nvPr/>
        </p:nvSpPr>
        <p:spPr>
          <a:xfrm>
            <a:off x="3692325" y="123111"/>
            <a:ext cx="5141729" cy="523220"/>
          </a:xfrm>
          <a:prstGeom prst="rect">
            <a:avLst/>
          </a:prstGeom>
          <a:noFill/>
        </p:spPr>
        <p:txBody>
          <a:bodyPr wrap="none" rtlCol="0">
            <a:spAutoFit/>
          </a:bodyPr>
          <a:lstStyle/>
          <a:p>
            <a:r>
              <a:rPr lang="en-US" sz="2800" dirty="0">
                <a:solidFill>
                  <a:srgbClr val="FF0000"/>
                </a:solidFill>
              </a:rPr>
              <a:t>Maybe I should include structure?</a:t>
            </a:r>
          </a:p>
        </p:txBody>
      </p:sp>
    </p:spTree>
    <p:extLst>
      <p:ext uri="{BB962C8B-B14F-4D97-AF65-F5344CB8AC3E}">
        <p14:creationId xmlns:p14="http://schemas.microsoft.com/office/powerpoint/2010/main" val="34055879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154" y="4041940"/>
            <a:ext cx="8808990" cy="1849574"/>
          </a:xfrm>
          <a:prstGeom prst="rect">
            <a:avLst/>
          </a:prstGeom>
        </p:spPr>
      </p:pic>
      <p:pic>
        <p:nvPicPr>
          <p:cNvPr id="4" name="Picture 3"/>
          <p:cNvPicPr>
            <a:picLocks noChangeAspect="1"/>
          </p:cNvPicPr>
          <p:nvPr/>
        </p:nvPicPr>
        <p:blipFill rotWithShape="1">
          <a:blip r:embed="rId3"/>
          <a:srcRect r="35782"/>
          <a:stretch/>
        </p:blipFill>
        <p:spPr>
          <a:xfrm>
            <a:off x="272247" y="1304983"/>
            <a:ext cx="8304030" cy="2213721"/>
          </a:xfrm>
          <a:prstGeom prst="rect">
            <a:avLst/>
          </a:prstGeom>
        </p:spPr>
      </p:pic>
      <p:sp>
        <p:nvSpPr>
          <p:cNvPr id="5" name="TextBox 4"/>
          <p:cNvSpPr txBox="1"/>
          <p:nvPr/>
        </p:nvSpPr>
        <p:spPr>
          <a:xfrm>
            <a:off x="0" y="0"/>
            <a:ext cx="3328732" cy="646331"/>
          </a:xfrm>
          <a:prstGeom prst="rect">
            <a:avLst/>
          </a:prstGeom>
          <a:noFill/>
        </p:spPr>
        <p:txBody>
          <a:bodyPr wrap="none" rtlCol="0">
            <a:spAutoFit/>
          </a:bodyPr>
          <a:lstStyle/>
          <a:p>
            <a:r>
              <a:rPr lang="en-US" sz="3600" b="1" dirty="0"/>
              <a:t>September 2017</a:t>
            </a:r>
          </a:p>
        </p:txBody>
      </p:sp>
    </p:spTree>
    <p:extLst>
      <p:ext uri="{BB962C8B-B14F-4D97-AF65-F5344CB8AC3E}">
        <p14:creationId xmlns:p14="http://schemas.microsoft.com/office/powerpoint/2010/main" val="374196446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86" y="105747"/>
            <a:ext cx="6417719" cy="523220"/>
          </a:xfrm>
          <a:prstGeom prst="rect">
            <a:avLst/>
          </a:prstGeom>
          <a:noFill/>
        </p:spPr>
        <p:txBody>
          <a:bodyPr wrap="none" rtlCol="0">
            <a:spAutoFit/>
          </a:bodyPr>
          <a:lstStyle/>
          <a:p>
            <a:r>
              <a:rPr lang="en-US" sz="2800" b="1" dirty="0"/>
              <a:t>Hypothesis Discovery in the Large Dataset</a:t>
            </a:r>
          </a:p>
        </p:txBody>
      </p:sp>
      <p:pic>
        <p:nvPicPr>
          <p:cNvPr id="6" name="Picture 5"/>
          <p:cNvPicPr>
            <a:picLocks noChangeAspect="1"/>
          </p:cNvPicPr>
          <p:nvPr/>
        </p:nvPicPr>
        <p:blipFill>
          <a:blip r:embed="rId2"/>
          <a:stretch>
            <a:fillRect/>
          </a:stretch>
        </p:blipFill>
        <p:spPr>
          <a:xfrm>
            <a:off x="2608404" y="1275294"/>
            <a:ext cx="5048172" cy="2665456"/>
          </a:xfrm>
          <a:prstGeom prst="rect">
            <a:avLst/>
          </a:prstGeom>
        </p:spPr>
      </p:pic>
      <p:sp>
        <p:nvSpPr>
          <p:cNvPr id="8" name="Rectangle 7"/>
          <p:cNvSpPr/>
          <p:nvPr/>
        </p:nvSpPr>
        <p:spPr>
          <a:xfrm>
            <a:off x="3345468" y="837753"/>
            <a:ext cx="3262596" cy="400110"/>
          </a:xfrm>
          <a:prstGeom prst="rect">
            <a:avLst/>
          </a:prstGeom>
        </p:spPr>
        <p:txBody>
          <a:bodyPr wrap="square">
            <a:spAutoFit/>
          </a:bodyPr>
          <a:lstStyle/>
          <a:p>
            <a:r>
              <a:rPr lang="en-US" sz="2000" dirty="0"/>
              <a:t>223 Data Category Columns</a:t>
            </a:r>
          </a:p>
        </p:txBody>
      </p:sp>
      <p:sp>
        <p:nvSpPr>
          <p:cNvPr id="11" name="Rectangle 10"/>
          <p:cNvSpPr/>
          <p:nvPr/>
        </p:nvSpPr>
        <p:spPr>
          <a:xfrm>
            <a:off x="3611625" y="3940750"/>
            <a:ext cx="3041730" cy="461665"/>
          </a:xfrm>
          <a:prstGeom prst="rect">
            <a:avLst/>
          </a:prstGeom>
        </p:spPr>
        <p:txBody>
          <a:bodyPr wrap="none">
            <a:spAutoFit/>
          </a:bodyPr>
          <a:lstStyle/>
          <a:p>
            <a:r>
              <a:rPr lang="en-US" sz="2400" b="1" dirty="0"/>
              <a:t>140,000 pieces of data</a:t>
            </a:r>
          </a:p>
        </p:txBody>
      </p:sp>
      <p:sp>
        <p:nvSpPr>
          <p:cNvPr id="12" name="Rectangle 11"/>
          <p:cNvSpPr/>
          <p:nvPr/>
        </p:nvSpPr>
        <p:spPr>
          <a:xfrm>
            <a:off x="324830" y="2082545"/>
            <a:ext cx="2283574" cy="646331"/>
          </a:xfrm>
          <a:prstGeom prst="rect">
            <a:avLst/>
          </a:prstGeom>
        </p:spPr>
        <p:txBody>
          <a:bodyPr wrap="none">
            <a:spAutoFit/>
          </a:bodyPr>
          <a:lstStyle/>
          <a:p>
            <a:pPr algn="r"/>
            <a:r>
              <a:rPr lang="en-US" dirty="0"/>
              <a:t>650 entries </a:t>
            </a:r>
            <a:br>
              <a:rPr lang="en-US" dirty="0"/>
            </a:br>
            <a:r>
              <a:rPr lang="en-US" dirty="0"/>
              <a:t>Stable and Metastable</a:t>
            </a:r>
          </a:p>
        </p:txBody>
      </p:sp>
      <p:sp>
        <p:nvSpPr>
          <p:cNvPr id="14" name="TextBox 13"/>
          <p:cNvSpPr txBox="1"/>
          <p:nvPr/>
        </p:nvSpPr>
        <p:spPr>
          <a:xfrm>
            <a:off x="690590" y="4587077"/>
            <a:ext cx="7159973" cy="1938992"/>
          </a:xfrm>
          <a:prstGeom prst="rect">
            <a:avLst/>
          </a:prstGeom>
          <a:noFill/>
        </p:spPr>
        <p:txBody>
          <a:bodyPr wrap="none" rtlCol="0">
            <a:spAutoFit/>
          </a:bodyPr>
          <a:lstStyle/>
          <a:p>
            <a:r>
              <a:rPr lang="en-US" sz="2400" dirty="0"/>
              <a:t>We can do: </a:t>
            </a:r>
          </a:p>
          <a:p>
            <a:pPr marL="457200" indent="-457200">
              <a:buFontTx/>
              <a:buChar char="-"/>
            </a:pPr>
            <a:r>
              <a:rPr lang="en-US" sz="2400" dirty="0"/>
              <a:t>Scatterplots</a:t>
            </a:r>
          </a:p>
          <a:p>
            <a:pPr marL="457200" indent="-457200">
              <a:buFontTx/>
              <a:buChar char="-"/>
            </a:pPr>
            <a:r>
              <a:rPr lang="en-US" sz="2400" dirty="0"/>
              <a:t>Machine-Learned Hypothesis Discovery</a:t>
            </a:r>
            <a:br>
              <a:rPr lang="en-US" sz="2400" dirty="0"/>
            </a:br>
            <a:endParaRPr lang="en-US" sz="2400" dirty="0"/>
          </a:p>
          <a:p>
            <a:r>
              <a:rPr lang="en-US" sz="2400" dirty="0"/>
              <a:t>But both need chemical intuition to drive it / interpret it</a:t>
            </a:r>
          </a:p>
        </p:txBody>
      </p:sp>
      <p:sp>
        <p:nvSpPr>
          <p:cNvPr id="9" name="TextBox 8"/>
          <p:cNvSpPr txBox="1"/>
          <p:nvPr/>
        </p:nvSpPr>
        <p:spPr>
          <a:xfrm>
            <a:off x="6677461" y="0"/>
            <a:ext cx="2492157" cy="584775"/>
          </a:xfrm>
          <a:prstGeom prst="rect">
            <a:avLst/>
          </a:prstGeom>
          <a:solidFill>
            <a:schemeClr val="bg1"/>
          </a:solidFill>
          <a:ln>
            <a:solidFill>
              <a:schemeClr val="tx1"/>
            </a:solidFill>
          </a:ln>
        </p:spPr>
        <p:txBody>
          <a:bodyPr wrap="none" rtlCol="0">
            <a:spAutoFit/>
          </a:bodyPr>
          <a:lstStyle/>
          <a:p>
            <a:r>
              <a:rPr lang="en-US" sz="3200" b="1" dirty="0"/>
              <a:t>October 2017</a:t>
            </a:r>
          </a:p>
        </p:txBody>
      </p:sp>
    </p:spTree>
    <p:extLst>
      <p:ext uri="{BB962C8B-B14F-4D97-AF65-F5344CB8AC3E}">
        <p14:creationId xmlns:p14="http://schemas.microsoft.com/office/powerpoint/2010/main" val="1114053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50943"/>
          </a:xfrm>
        </p:spPr>
        <p:txBody>
          <a:bodyPr>
            <a:normAutofit/>
          </a:bodyPr>
          <a:lstStyle/>
          <a:p>
            <a:r>
              <a:rPr lang="en-US" sz="2800" dirty="0" err="1"/>
              <a:t>Eureqa</a:t>
            </a:r>
            <a:r>
              <a:rPr lang="en-US" sz="2800" dirty="0"/>
              <a:t> uses genetic algorithms to find trends in large datasets</a:t>
            </a:r>
          </a:p>
        </p:txBody>
      </p:sp>
      <p:pic>
        <p:nvPicPr>
          <p:cNvPr id="6" name="Picture 5"/>
          <p:cNvPicPr>
            <a:picLocks noChangeAspect="1"/>
          </p:cNvPicPr>
          <p:nvPr/>
        </p:nvPicPr>
        <p:blipFill>
          <a:blip r:embed="rId2"/>
          <a:stretch>
            <a:fillRect/>
          </a:stretch>
        </p:blipFill>
        <p:spPr>
          <a:xfrm>
            <a:off x="4492495" y="650944"/>
            <a:ext cx="3645663" cy="2660217"/>
          </a:xfrm>
          <a:prstGeom prst="rect">
            <a:avLst/>
          </a:prstGeom>
        </p:spPr>
      </p:pic>
      <p:pic>
        <p:nvPicPr>
          <p:cNvPr id="7" name="Picture 6"/>
          <p:cNvPicPr>
            <a:picLocks noChangeAspect="1"/>
          </p:cNvPicPr>
          <p:nvPr/>
        </p:nvPicPr>
        <p:blipFill>
          <a:blip r:embed="rId3"/>
          <a:stretch>
            <a:fillRect/>
          </a:stretch>
        </p:blipFill>
        <p:spPr>
          <a:xfrm>
            <a:off x="947417" y="3355735"/>
            <a:ext cx="6895086" cy="3502265"/>
          </a:xfrm>
          <a:prstGeom prst="rect">
            <a:avLst/>
          </a:prstGeom>
        </p:spPr>
      </p:pic>
      <p:pic>
        <p:nvPicPr>
          <p:cNvPr id="8" name="Picture 7"/>
          <p:cNvPicPr>
            <a:picLocks noChangeAspect="1"/>
          </p:cNvPicPr>
          <p:nvPr/>
        </p:nvPicPr>
        <p:blipFill>
          <a:blip r:embed="rId4"/>
          <a:stretch>
            <a:fillRect/>
          </a:stretch>
        </p:blipFill>
        <p:spPr>
          <a:xfrm>
            <a:off x="479983" y="650944"/>
            <a:ext cx="3914977" cy="2536316"/>
          </a:xfrm>
          <a:prstGeom prst="rect">
            <a:avLst/>
          </a:prstGeom>
        </p:spPr>
      </p:pic>
      <p:sp>
        <p:nvSpPr>
          <p:cNvPr id="9" name="TextBox 8"/>
          <p:cNvSpPr txBox="1"/>
          <p:nvPr/>
        </p:nvSpPr>
        <p:spPr>
          <a:xfrm>
            <a:off x="6677461" y="0"/>
            <a:ext cx="2492157" cy="584775"/>
          </a:xfrm>
          <a:prstGeom prst="rect">
            <a:avLst/>
          </a:prstGeom>
          <a:solidFill>
            <a:schemeClr val="bg1"/>
          </a:solidFill>
          <a:ln>
            <a:solidFill>
              <a:schemeClr val="tx1"/>
            </a:solidFill>
          </a:ln>
        </p:spPr>
        <p:txBody>
          <a:bodyPr wrap="none" rtlCol="0">
            <a:spAutoFit/>
          </a:bodyPr>
          <a:lstStyle/>
          <a:p>
            <a:r>
              <a:rPr lang="en-US" sz="3200" b="1" dirty="0"/>
              <a:t>October 2017</a:t>
            </a:r>
          </a:p>
        </p:txBody>
      </p:sp>
    </p:spTree>
    <p:extLst>
      <p:ext uri="{BB962C8B-B14F-4D97-AF65-F5344CB8AC3E}">
        <p14:creationId xmlns:p14="http://schemas.microsoft.com/office/powerpoint/2010/main" val="373462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330" r="50482"/>
          <a:stretch/>
        </p:blipFill>
        <p:spPr>
          <a:xfrm rot="5400000">
            <a:off x="-917601" y="3779616"/>
            <a:ext cx="3874064" cy="2038863"/>
          </a:xfrm>
          <a:prstGeom prst="rect">
            <a:avLst/>
          </a:prstGeom>
        </p:spPr>
      </p:pic>
      <p:sp>
        <p:nvSpPr>
          <p:cNvPr id="6" name="TextBox 5"/>
          <p:cNvSpPr txBox="1"/>
          <p:nvPr/>
        </p:nvSpPr>
        <p:spPr>
          <a:xfrm>
            <a:off x="354302" y="2233377"/>
            <a:ext cx="1853184" cy="584775"/>
          </a:xfrm>
          <a:prstGeom prst="rect">
            <a:avLst/>
          </a:prstGeom>
          <a:noFill/>
        </p:spPr>
        <p:txBody>
          <a:bodyPr wrap="square" rtlCol="0">
            <a:spAutoFit/>
          </a:bodyPr>
          <a:lstStyle/>
          <a:p>
            <a:r>
              <a:rPr lang="en-US" sz="1600" dirty="0"/>
              <a:t>When Fit </a:t>
            </a:r>
            <a:br>
              <a:rPr lang="en-US" sz="1600" dirty="0"/>
            </a:br>
            <a:r>
              <a:rPr lang="en-US" sz="1600" dirty="0"/>
              <a:t>without Deltas</a:t>
            </a:r>
          </a:p>
        </p:txBody>
      </p:sp>
      <p:sp>
        <p:nvSpPr>
          <p:cNvPr id="8" name="Rectangle 1"/>
          <p:cNvSpPr>
            <a:spLocks noChangeArrowheads="1"/>
          </p:cNvSpPr>
          <p:nvPr/>
        </p:nvSpPr>
        <p:spPr bwMode="auto">
          <a:xfrm>
            <a:off x="4242816" y="2599787"/>
            <a:ext cx="4882896" cy="27161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rgbClr val="222222"/>
                </a:solidFill>
                <a:effectLst/>
                <a:cs typeface="Arial" panose="020B0604020202020204" pitchFamily="34" charset="0"/>
              </a:rPr>
              <a:t>Reaction energy is strongly dependent on : </a:t>
            </a:r>
            <a:br>
              <a:rPr kumimoji="0" lang="en-US" altLang="en-US" sz="1600" b="1" i="0" u="none" strike="noStrike" cap="none" normalizeH="0" baseline="0" dirty="0">
                <a:ln>
                  <a:noFill/>
                </a:ln>
                <a:solidFill>
                  <a:srgbClr val="222222"/>
                </a:solidFill>
                <a:effectLst/>
                <a:cs typeface="Arial" panose="020B0604020202020204" pitchFamily="34" charset="0"/>
              </a:rPr>
            </a:br>
            <a:endParaRPr kumimoji="0" lang="en-US" altLang="en-US" sz="1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cs typeface="Arial" panose="020B0604020202020204" pitchFamily="34" charset="0"/>
              </a:rPr>
              <a:t>1.) </a:t>
            </a:r>
            <a:r>
              <a:rPr kumimoji="0" lang="en-US" altLang="en-US" sz="1200" b="0" i="0" u="none" strike="noStrike" cap="none" normalizeH="0" baseline="0" dirty="0" err="1">
                <a:ln>
                  <a:noFill/>
                </a:ln>
                <a:solidFill>
                  <a:srgbClr val="222222"/>
                </a:solidFill>
                <a:effectLst/>
                <a:cs typeface="Arial" panose="020B0604020202020204" pitchFamily="34" charset="0"/>
              </a:rPr>
              <a:t>AN_ddec_polX</a:t>
            </a:r>
            <a:r>
              <a:rPr kumimoji="0" lang="en-US" altLang="en-US" sz="1200" b="0" i="0" u="none" strike="noStrike" cap="none" normalizeH="0" baseline="0" dirty="0">
                <a:ln>
                  <a:noFill/>
                </a:ln>
                <a:solidFill>
                  <a:srgbClr val="222222"/>
                </a:solidFill>
                <a:effectLst/>
                <a:cs typeface="Arial" panose="020B0604020202020204" pitchFamily="34" charset="0"/>
              </a:rPr>
              <a:t>*</a:t>
            </a:r>
            <a:r>
              <a:rPr kumimoji="0" lang="en-US" altLang="en-US" sz="1200" b="0" i="0" u="none" strike="noStrike" cap="none" normalizeH="0" baseline="0" dirty="0" err="1">
                <a:ln>
                  <a:noFill/>
                </a:ln>
                <a:solidFill>
                  <a:srgbClr val="222222"/>
                </a:solidFill>
                <a:effectLst/>
                <a:cs typeface="Arial" panose="020B0604020202020204" pitchFamily="34" charset="0"/>
              </a:rPr>
              <a:t>AN_ion_covN</a:t>
            </a:r>
            <a:r>
              <a:rPr kumimoji="0" lang="en-US" altLang="en-US" sz="1200" b="0" i="0" u="none" strike="noStrike" cap="none" normalizeH="0" baseline="0" dirty="0">
                <a:ln>
                  <a:noFill/>
                </a:ln>
                <a:solidFill>
                  <a:srgbClr val="222222"/>
                </a:solidFill>
                <a:effectLst/>
                <a:cs typeface="Arial" panose="020B0604020202020204" pitchFamily="34" charset="0"/>
              </a:rPr>
              <a:t>. </a:t>
            </a:r>
            <a:br>
              <a:rPr kumimoji="0" lang="en-US" altLang="en-US" sz="1200" b="0" i="0" u="none" strike="noStrike" cap="none" normalizeH="0" baseline="0" dirty="0">
                <a:ln>
                  <a:noFill/>
                </a:ln>
                <a:solidFill>
                  <a:srgbClr val="222222"/>
                </a:solidFill>
                <a:effectLst/>
                <a:cs typeface="Arial" panose="020B0604020202020204" pitchFamily="34" charset="0"/>
              </a:rPr>
            </a:br>
            <a:r>
              <a:rPr kumimoji="0" lang="en-US" altLang="en-US" sz="1200" b="1" i="0" u="none" strike="noStrike" cap="none" normalizeH="0" baseline="0" dirty="0">
                <a:ln>
                  <a:noFill/>
                </a:ln>
                <a:solidFill>
                  <a:srgbClr val="222222"/>
                </a:solidFill>
                <a:effectLst/>
                <a:cs typeface="Arial" panose="020B0604020202020204" pitchFamily="34" charset="0"/>
              </a:rPr>
              <a:t>Polarizability of Metal in A-N * Ionicity of A-N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222222"/>
              </a:solidFill>
              <a:effectLst/>
              <a:cs typeface="Arial" panose="020B0604020202020204" pitchFamily="34" charset="0"/>
            </a:endParaRPr>
          </a:p>
          <a:p>
            <a:pPr lvl="0"/>
            <a:r>
              <a:rPr kumimoji="0" lang="en-US" altLang="en-US" sz="1200" b="0" i="0" u="none" strike="noStrike" cap="none" normalizeH="0" baseline="0" dirty="0">
                <a:ln>
                  <a:noFill/>
                </a:ln>
                <a:solidFill>
                  <a:srgbClr val="222222"/>
                </a:solidFill>
                <a:effectLst/>
                <a:cs typeface="Arial" panose="020B0604020202020204" pitchFamily="34" charset="0"/>
              </a:rPr>
              <a:t>2.) </a:t>
            </a:r>
            <a:r>
              <a:rPr kumimoji="0" lang="en-US" altLang="en-US" sz="1200" b="0" i="0" u="none" strike="noStrike" cap="none" normalizeH="0" baseline="0" dirty="0" err="1">
                <a:ln>
                  <a:noFill/>
                </a:ln>
                <a:solidFill>
                  <a:srgbClr val="222222"/>
                </a:solidFill>
                <a:effectLst/>
                <a:cs typeface="Arial" panose="020B0604020202020204" pitchFamily="34" charset="0"/>
              </a:rPr>
              <a:t>ABN_pdos_center_ufN</a:t>
            </a:r>
            <a:r>
              <a:rPr kumimoji="0" lang="en-US" altLang="en-US" sz="1200" b="0" i="0" u="none" strike="noStrike" cap="none" normalizeH="0" baseline="0" dirty="0">
                <a:ln>
                  <a:noFill/>
                </a:ln>
                <a:solidFill>
                  <a:srgbClr val="222222"/>
                </a:solidFill>
                <a:effectLst/>
                <a:cs typeface="Arial" panose="020B0604020202020204" pitchFamily="34" charset="0"/>
              </a:rPr>
              <a:t>*</a:t>
            </a:r>
            <a:r>
              <a:rPr kumimoji="0" lang="en-US" altLang="en-US" sz="1200" b="0" i="0" u="none" strike="noStrike" cap="none" normalizeH="0" baseline="0" dirty="0" err="1">
                <a:ln>
                  <a:noFill/>
                </a:ln>
                <a:solidFill>
                  <a:srgbClr val="222222"/>
                </a:solidFill>
                <a:effectLst/>
                <a:cs typeface="Arial" panose="020B0604020202020204" pitchFamily="34" charset="0"/>
              </a:rPr>
              <a:t>BN_ddec_polN</a:t>
            </a:r>
            <a:endParaRPr kumimoji="0" lang="en-US" altLang="en-US" sz="1200" b="0" i="0" u="none" strike="noStrike" cap="none" normalizeH="0" baseline="0" dirty="0">
              <a:ln>
                <a:noFill/>
              </a:ln>
              <a:solidFill>
                <a:srgbClr val="222222"/>
              </a:solidFill>
              <a:effectLst/>
              <a:cs typeface="Arial" panose="020B0604020202020204" pitchFamily="34" charset="0"/>
            </a:endParaRPr>
          </a:p>
          <a:p>
            <a:r>
              <a:rPr kumimoji="0" lang="en-US" altLang="en-US" sz="1200" b="1" i="0" u="none" strike="noStrike" cap="none" normalizeH="0" baseline="0" dirty="0">
                <a:ln>
                  <a:noFill/>
                </a:ln>
                <a:solidFill>
                  <a:srgbClr val="222222"/>
                </a:solidFill>
                <a:effectLst/>
                <a:cs typeface="Arial" panose="020B0604020202020204" pitchFamily="34" charset="0"/>
              </a:rPr>
              <a:t>Nitrogen</a:t>
            </a:r>
            <a:r>
              <a:rPr kumimoji="0" lang="en-US" altLang="en-US" sz="1200" b="1" i="0" u="none" strike="noStrike" cap="none" normalizeH="0" dirty="0">
                <a:ln>
                  <a:noFill/>
                </a:ln>
                <a:solidFill>
                  <a:srgbClr val="222222"/>
                </a:solidFill>
                <a:effectLst/>
                <a:cs typeface="Arial" panose="020B0604020202020204" pitchFamily="34" charset="0"/>
              </a:rPr>
              <a:t> PDOS center in Ternary </a:t>
            </a:r>
            <a:r>
              <a:rPr kumimoji="0" lang="en-US" altLang="en-US" sz="1200" b="1" i="0" u="none" strike="noStrike" cap="none" normalizeH="0" baseline="0" dirty="0">
                <a:ln>
                  <a:noFill/>
                </a:ln>
                <a:solidFill>
                  <a:srgbClr val="222222"/>
                </a:solidFill>
                <a:effectLst/>
                <a:cs typeface="Arial" panose="020B0604020202020204" pitchFamily="34" charset="0"/>
              </a:rPr>
              <a:t>* Polarizability</a:t>
            </a:r>
            <a:r>
              <a:rPr kumimoji="0" lang="en-US" altLang="en-US" sz="1200" b="1" i="0" u="none" strike="noStrike" cap="none" normalizeH="0" dirty="0">
                <a:ln>
                  <a:noFill/>
                </a:ln>
                <a:solidFill>
                  <a:srgbClr val="222222"/>
                </a:solidFill>
                <a:effectLst/>
                <a:cs typeface="Arial" panose="020B0604020202020204" pitchFamily="34" charset="0"/>
              </a:rPr>
              <a:t> of N in B-N</a:t>
            </a:r>
            <a:endParaRPr kumimoji="0" lang="en-US" altLang="en-US" sz="1200" b="1" i="0" u="none" strike="noStrike" cap="none" normalizeH="0" baseline="0" dirty="0">
              <a:ln>
                <a:noFill/>
              </a:ln>
              <a:solidFill>
                <a:srgbClr val="222222"/>
              </a:solidFill>
              <a:effectLst/>
              <a:cs typeface="Arial" panose="020B0604020202020204" pitchFamily="34" charset="0"/>
            </a:endParaRPr>
          </a:p>
          <a:p>
            <a:endParaRPr kumimoji="0" lang="en-US" altLang="en-US" sz="1200" b="1" i="0" u="none" strike="noStrike" cap="none" normalizeH="0" baseline="0" dirty="0">
              <a:ln>
                <a:noFill/>
              </a:ln>
              <a:solidFill>
                <a:srgbClr val="222222"/>
              </a:solidFill>
              <a:effectLst/>
              <a:cs typeface="Arial" panose="020B0604020202020204" pitchFamily="34" charset="0"/>
            </a:endParaRPr>
          </a:p>
          <a:p>
            <a:r>
              <a:rPr kumimoji="0" lang="en-US" altLang="en-US" sz="1200" b="0" i="0" u="none" strike="noStrike" cap="none" normalizeH="0" baseline="0" dirty="0">
                <a:ln>
                  <a:noFill/>
                </a:ln>
                <a:solidFill>
                  <a:srgbClr val="222222"/>
                </a:solidFill>
                <a:effectLst/>
                <a:cs typeface="Arial" panose="020B0604020202020204" pitchFamily="34" charset="0"/>
              </a:rPr>
              <a:t>3.) </a:t>
            </a:r>
            <a:r>
              <a:rPr kumimoji="0" lang="en-US" altLang="en-US" sz="1200" b="0" i="0" u="none" strike="noStrike" cap="none" normalizeH="0" baseline="0" dirty="0" err="1">
                <a:ln>
                  <a:noFill/>
                </a:ln>
                <a:solidFill>
                  <a:srgbClr val="222222"/>
                </a:solidFill>
                <a:effectLst/>
                <a:cs typeface="Arial" panose="020B0604020202020204" pitchFamily="34" charset="0"/>
              </a:rPr>
              <a:t>BN_tdos_center_uf</a:t>
            </a:r>
            <a:r>
              <a:rPr kumimoji="0" lang="en-US" altLang="en-US" sz="1200" b="0" i="0" u="none" strike="noStrike" cap="none" normalizeH="0" baseline="0" dirty="0">
                <a:ln>
                  <a:noFill/>
                </a:ln>
                <a:solidFill>
                  <a:srgbClr val="222222"/>
                </a:solidFill>
                <a:effectLst/>
                <a:cs typeface="Arial" panose="020B0604020202020204" pitchFamily="34" charset="0"/>
              </a:rPr>
              <a:t>*</a:t>
            </a:r>
            <a:r>
              <a:rPr kumimoji="0" lang="en-US" altLang="en-US" sz="1200" b="0" i="0" u="none" strike="noStrike" cap="none" normalizeH="0" baseline="0" dirty="0" err="1">
                <a:ln>
                  <a:noFill/>
                </a:ln>
                <a:solidFill>
                  <a:srgbClr val="222222"/>
                </a:solidFill>
                <a:effectLst/>
                <a:cs typeface="Arial" panose="020B0604020202020204" pitchFamily="34" charset="0"/>
              </a:rPr>
              <a:t>BN_pdos_center_ufN</a:t>
            </a:r>
            <a:br>
              <a:rPr kumimoji="0" lang="en-US" altLang="en-US" sz="1200" b="0" i="0" u="none" strike="noStrike" cap="none" normalizeH="0" baseline="0" dirty="0">
                <a:ln>
                  <a:noFill/>
                </a:ln>
                <a:solidFill>
                  <a:srgbClr val="222222"/>
                </a:solidFill>
                <a:effectLst/>
                <a:cs typeface="Arial" panose="020B0604020202020204" pitchFamily="34" charset="0"/>
              </a:rPr>
            </a:br>
            <a:r>
              <a:rPr kumimoji="0" lang="en-US" altLang="en-US" sz="1200" b="1" i="0" u="none" strike="noStrike" cap="none" normalizeH="0" baseline="0" dirty="0">
                <a:ln>
                  <a:noFill/>
                </a:ln>
                <a:solidFill>
                  <a:srgbClr val="222222"/>
                </a:solidFill>
                <a:effectLst/>
                <a:cs typeface="Arial" panose="020B0604020202020204" pitchFamily="34" charset="0"/>
              </a:rPr>
              <a:t>Center of B-N total DOS</a:t>
            </a:r>
            <a:r>
              <a:rPr kumimoji="0" lang="en-US" altLang="en-US" sz="1200" b="1" i="0" u="none" strike="noStrike" cap="none" normalizeH="0" dirty="0">
                <a:ln>
                  <a:noFill/>
                </a:ln>
                <a:solidFill>
                  <a:srgbClr val="222222"/>
                </a:solidFill>
                <a:effectLst/>
                <a:cs typeface="Arial" panose="020B0604020202020204" pitchFamily="34" charset="0"/>
              </a:rPr>
              <a:t> </a:t>
            </a:r>
            <a:r>
              <a:rPr kumimoji="0" lang="en-US" altLang="en-US" sz="1200" b="1" i="0" u="none" strike="noStrike" cap="none" normalizeH="0" baseline="0" dirty="0">
                <a:ln>
                  <a:noFill/>
                </a:ln>
                <a:solidFill>
                  <a:srgbClr val="222222"/>
                </a:solidFill>
                <a:effectLst/>
                <a:cs typeface="Arial" panose="020B0604020202020204" pitchFamily="34" charset="0"/>
              </a:rPr>
              <a:t>* Center of Nitrogen PDOS in B-N</a:t>
            </a:r>
          </a:p>
          <a:p>
            <a:pPr lvl="0"/>
            <a:endParaRPr lang="en-US" altLang="en-US" sz="1200" dirty="0">
              <a:solidFill>
                <a:srgbClr val="222222"/>
              </a:solidFill>
              <a:cs typeface="Arial" panose="020B0604020202020204" pitchFamily="34" charset="0"/>
            </a:endParaRPr>
          </a:p>
          <a:p>
            <a:pPr lvl="0"/>
            <a:r>
              <a:rPr lang="en-US" altLang="en-US" sz="1200" dirty="0">
                <a:solidFill>
                  <a:srgbClr val="222222"/>
                </a:solidFill>
                <a:cs typeface="Arial" panose="020B0604020202020204" pitchFamily="34" charset="0"/>
              </a:rPr>
              <a:t>4.) </a:t>
            </a:r>
            <a:r>
              <a:rPr lang="en-US" altLang="en-US" sz="1200" dirty="0" err="1">
                <a:solidFill>
                  <a:srgbClr val="222222"/>
                </a:solidFill>
                <a:cs typeface="Arial" panose="020B0604020202020204" pitchFamily="34" charset="0"/>
              </a:rPr>
              <a:t>BN_ddec_polN</a:t>
            </a:r>
            <a:r>
              <a:rPr lang="en-US" altLang="en-US" sz="1200" dirty="0">
                <a:solidFill>
                  <a:srgbClr val="222222"/>
                </a:solidFill>
                <a:cs typeface="Arial" panose="020B0604020202020204" pitchFamily="34" charset="0"/>
              </a:rPr>
              <a:t>*</a:t>
            </a:r>
            <a:r>
              <a:rPr lang="en-US" altLang="en-US" sz="1200" dirty="0" err="1">
                <a:solidFill>
                  <a:srgbClr val="222222"/>
                </a:solidFill>
                <a:cs typeface="Arial" panose="020B0604020202020204" pitchFamily="34" charset="0"/>
              </a:rPr>
              <a:t>BN_pdos_center_ufN</a:t>
            </a:r>
            <a:r>
              <a:rPr lang="en-US" altLang="en-US" sz="1200" dirty="0">
                <a:solidFill>
                  <a:srgbClr val="222222"/>
                </a:solidFill>
                <a:cs typeface="Arial" panose="020B0604020202020204" pitchFamily="34" charset="0"/>
              </a:rPr>
              <a:t> </a:t>
            </a:r>
          </a:p>
          <a:p>
            <a:pPr lvl="0"/>
            <a:r>
              <a:rPr lang="en-US" altLang="en-US" sz="1200" b="1" dirty="0">
                <a:solidFill>
                  <a:srgbClr val="222222"/>
                </a:solidFill>
                <a:cs typeface="Arial" panose="020B0604020202020204" pitchFamily="34" charset="0"/>
              </a:rPr>
              <a:t>BN Polarizability of Nitrogen </a:t>
            </a:r>
            <a:r>
              <a:rPr lang="en-US" altLang="en-US" sz="1200" dirty="0">
                <a:solidFill>
                  <a:srgbClr val="222222"/>
                </a:solidFill>
                <a:cs typeface="Arial" panose="020B0604020202020204" pitchFamily="34" charset="0"/>
              </a:rPr>
              <a:t>* </a:t>
            </a:r>
            <a:r>
              <a:rPr kumimoji="0" lang="en-US" altLang="en-US" sz="1200" b="1" i="0" u="none" strike="noStrike" cap="none" normalizeH="0" baseline="0" dirty="0">
                <a:ln>
                  <a:noFill/>
                </a:ln>
                <a:solidFill>
                  <a:srgbClr val="222222"/>
                </a:solidFill>
                <a:effectLst/>
                <a:cs typeface="Arial" panose="020B0604020202020204" pitchFamily="34" charset="0"/>
              </a:rPr>
              <a:t>Center of Nitrogen PDOS in B-N</a:t>
            </a:r>
            <a:endParaRPr lang="en-US" altLang="en-US" sz="1200" dirty="0">
              <a:solidFill>
                <a:srgbClr val="222222"/>
              </a:solidFill>
              <a:cs typeface="Arial" panose="020B0604020202020204" pitchFamily="34" charset="0"/>
            </a:endParaRPr>
          </a:p>
          <a:p>
            <a:pPr lvl="0"/>
            <a:endParaRPr lang="en-US" altLang="en-US" sz="1200" dirty="0">
              <a:solidFill>
                <a:srgbClr val="222222"/>
              </a:solidFill>
              <a:cs typeface="Arial" panose="020B0604020202020204" pitchFamily="34" charset="0"/>
            </a:endParaRPr>
          </a:p>
        </p:txBody>
      </p:sp>
      <p:sp>
        <p:nvSpPr>
          <p:cNvPr id="9" name="Rectangle 2"/>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3"/>
          <a:stretch>
            <a:fillRect/>
          </a:stretch>
        </p:blipFill>
        <p:spPr>
          <a:xfrm>
            <a:off x="497777" y="526439"/>
            <a:ext cx="7697143" cy="167700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0347" y="3852462"/>
            <a:ext cx="3874065" cy="1937033"/>
          </a:xfrm>
          <a:prstGeom prst="rect">
            <a:avLst/>
          </a:prstGeom>
        </p:spPr>
      </p:pic>
      <p:sp>
        <p:nvSpPr>
          <p:cNvPr id="13" name="TextBox 12"/>
          <p:cNvSpPr txBox="1"/>
          <p:nvPr/>
        </p:nvSpPr>
        <p:spPr>
          <a:xfrm>
            <a:off x="2122712" y="2255308"/>
            <a:ext cx="1853184" cy="584775"/>
          </a:xfrm>
          <a:prstGeom prst="rect">
            <a:avLst/>
          </a:prstGeom>
          <a:noFill/>
        </p:spPr>
        <p:txBody>
          <a:bodyPr wrap="square" rtlCol="0">
            <a:spAutoFit/>
          </a:bodyPr>
          <a:lstStyle/>
          <a:p>
            <a:r>
              <a:rPr lang="en-US" sz="1600" dirty="0"/>
              <a:t>When Fit </a:t>
            </a:r>
            <a:br>
              <a:rPr lang="en-US" sz="1600" dirty="0"/>
            </a:br>
            <a:r>
              <a:rPr lang="en-US" sz="1600" dirty="0"/>
              <a:t>with Deltas</a:t>
            </a:r>
          </a:p>
        </p:txBody>
      </p:sp>
      <p:sp>
        <p:nvSpPr>
          <p:cNvPr id="14" name="TextBox 13"/>
          <p:cNvSpPr txBox="1"/>
          <p:nvPr/>
        </p:nvSpPr>
        <p:spPr>
          <a:xfrm>
            <a:off x="0" y="82466"/>
            <a:ext cx="3096768" cy="400110"/>
          </a:xfrm>
          <a:prstGeom prst="rect">
            <a:avLst/>
          </a:prstGeom>
          <a:noFill/>
        </p:spPr>
        <p:txBody>
          <a:bodyPr wrap="square" rtlCol="0">
            <a:spAutoFit/>
          </a:bodyPr>
          <a:lstStyle/>
          <a:p>
            <a:r>
              <a:rPr lang="en-US" sz="2000" dirty="0"/>
              <a:t>Example Fitted Equations</a:t>
            </a:r>
          </a:p>
        </p:txBody>
      </p:sp>
      <p:sp>
        <p:nvSpPr>
          <p:cNvPr id="15" name="TextBox 14"/>
          <p:cNvSpPr txBox="1"/>
          <p:nvPr/>
        </p:nvSpPr>
        <p:spPr>
          <a:xfrm>
            <a:off x="4242816" y="5389089"/>
            <a:ext cx="4340868" cy="646331"/>
          </a:xfrm>
          <a:prstGeom prst="rect">
            <a:avLst/>
          </a:prstGeom>
          <a:noFill/>
        </p:spPr>
        <p:txBody>
          <a:bodyPr wrap="none" rtlCol="0">
            <a:spAutoFit/>
          </a:bodyPr>
          <a:lstStyle/>
          <a:p>
            <a:r>
              <a:rPr lang="en-US" dirty="0"/>
              <a:t>In AN, </a:t>
            </a:r>
            <a:r>
              <a:rPr lang="en-US" b="1" dirty="0"/>
              <a:t>polarizability of metal </a:t>
            </a:r>
            <a:r>
              <a:rPr lang="en-US" dirty="0"/>
              <a:t>is important</a:t>
            </a:r>
          </a:p>
          <a:p>
            <a:r>
              <a:rPr lang="en-US" dirty="0"/>
              <a:t>In BN, </a:t>
            </a:r>
            <a:r>
              <a:rPr lang="en-US" b="1" dirty="0"/>
              <a:t>polarizability of nitrogen </a:t>
            </a:r>
            <a:r>
              <a:rPr lang="en-US" dirty="0"/>
              <a:t>is important</a:t>
            </a:r>
          </a:p>
        </p:txBody>
      </p:sp>
      <p:sp>
        <p:nvSpPr>
          <p:cNvPr id="16" name="TextBox 15"/>
          <p:cNvSpPr txBox="1"/>
          <p:nvPr/>
        </p:nvSpPr>
        <p:spPr>
          <a:xfrm>
            <a:off x="5275289" y="6136684"/>
            <a:ext cx="3459088" cy="461665"/>
          </a:xfrm>
          <a:prstGeom prst="rect">
            <a:avLst/>
          </a:prstGeom>
          <a:noFill/>
        </p:spPr>
        <p:txBody>
          <a:bodyPr wrap="none" rtlCol="0">
            <a:spAutoFit/>
          </a:bodyPr>
          <a:lstStyle/>
          <a:p>
            <a:r>
              <a:rPr lang="en-US" sz="2400" b="1" dirty="0">
                <a:solidFill>
                  <a:srgbClr val="FF0000"/>
                </a:solidFill>
              </a:rPr>
              <a:t>Why? Still don’t know yet</a:t>
            </a:r>
          </a:p>
        </p:txBody>
      </p:sp>
      <p:sp>
        <p:nvSpPr>
          <p:cNvPr id="12" name="TextBox 11"/>
          <p:cNvSpPr txBox="1"/>
          <p:nvPr/>
        </p:nvSpPr>
        <p:spPr>
          <a:xfrm>
            <a:off x="6677461" y="0"/>
            <a:ext cx="2492157" cy="584775"/>
          </a:xfrm>
          <a:prstGeom prst="rect">
            <a:avLst/>
          </a:prstGeom>
          <a:solidFill>
            <a:schemeClr val="bg1"/>
          </a:solidFill>
          <a:ln>
            <a:solidFill>
              <a:schemeClr val="tx1"/>
            </a:solidFill>
          </a:ln>
        </p:spPr>
        <p:txBody>
          <a:bodyPr wrap="none" rtlCol="0">
            <a:spAutoFit/>
          </a:bodyPr>
          <a:lstStyle/>
          <a:p>
            <a:r>
              <a:rPr lang="en-US" sz="3200" b="1" dirty="0"/>
              <a:t>October 2017</a:t>
            </a:r>
          </a:p>
        </p:txBody>
      </p:sp>
    </p:spTree>
    <p:extLst>
      <p:ext uri="{BB962C8B-B14F-4D97-AF65-F5344CB8AC3E}">
        <p14:creationId xmlns:p14="http://schemas.microsoft.com/office/powerpoint/2010/main" val="1583764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art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9422"/>
            <a:ext cx="9144000" cy="4661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1789" y="792480"/>
            <a:ext cx="7160422" cy="523220"/>
          </a:xfrm>
          <a:prstGeom prst="rect">
            <a:avLst/>
          </a:prstGeom>
          <a:noFill/>
        </p:spPr>
        <p:txBody>
          <a:bodyPr wrap="none" rtlCol="0">
            <a:spAutoFit/>
          </a:bodyPr>
          <a:lstStyle/>
          <a:p>
            <a:r>
              <a:rPr lang="en-US" sz="2800" dirty="0"/>
              <a:t>How many of you have gone to an art museum?</a:t>
            </a:r>
          </a:p>
        </p:txBody>
      </p:sp>
    </p:spTree>
    <p:extLst>
      <p:ext uri="{BB962C8B-B14F-4D97-AF65-F5344CB8AC3E}">
        <p14:creationId xmlns:p14="http://schemas.microsoft.com/office/powerpoint/2010/main" val="4059078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 y="715357"/>
            <a:ext cx="4047743" cy="30713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610" y="715356"/>
            <a:ext cx="4047743" cy="30713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 y="3786678"/>
            <a:ext cx="4047744" cy="30713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3609" y="3786677"/>
            <a:ext cx="4047747" cy="3071323"/>
          </a:xfrm>
          <a:prstGeom prst="rect">
            <a:avLst/>
          </a:prstGeom>
        </p:spPr>
      </p:pic>
      <p:sp>
        <p:nvSpPr>
          <p:cNvPr id="8" name="TextBox 7"/>
          <p:cNvSpPr txBox="1"/>
          <p:nvPr/>
        </p:nvSpPr>
        <p:spPr>
          <a:xfrm>
            <a:off x="0" y="0"/>
            <a:ext cx="5731441" cy="461665"/>
          </a:xfrm>
          <a:prstGeom prst="rect">
            <a:avLst/>
          </a:prstGeom>
          <a:noFill/>
        </p:spPr>
        <p:txBody>
          <a:bodyPr wrap="none" rtlCol="0">
            <a:spAutoFit/>
          </a:bodyPr>
          <a:lstStyle/>
          <a:p>
            <a:r>
              <a:rPr lang="en-US" sz="2400" b="1" i="1" u="sng" dirty="0"/>
              <a:t>“Reaction COHPs”</a:t>
            </a:r>
            <a:r>
              <a:rPr lang="en-US" sz="2400" b="1" i="1" dirty="0"/>
              <a:t>  </a:t>
            </a:r>
            <a:r>
              <a:rPr lang="en-US" sz="2400" dirty="0"/>
              <a:t>From A-N + B-N </a:t>
            </a:r>
            <a:r>
              <a:rPr lang="en-US" sz="2400" dirty="0">
                <a:sym typeface="Wingdings" panose="05000000000000000000" pitchFamily="2" charset="2"/>
              </a:rPr>
              <a:t> A-B-N</a:t>
            </a:r>
          </a:p>
        </p:txBody>
      </p:sp>
      <p:sp>
        <p:nvSpPr>
          <p:cNvPr id="9" name="TextBox 8"/>
          <p:cNvSpPr txBox="1"/>
          <p:nvPr/>
        </p:nvSpPr>
        <p:spPr>
          <a:xfrm>
            <a:off x="6283922" y="0"/>
            <a:ext cx="2860078" cy="584775"/>
          </a:xfrm>
          <a:prstGeom prst="rect">
            <a:avLst/>
          </a:prstGeom>
          <a:noFill/>
        </p:spPr>
        <p:txBody>
          <a:bodyPr wrap="none" rtlCol="0">
            <a:spAutoFit/>
          </a:bodyPr>
          <a:lstStyle/>
          <a:p>
            <a:r>
              <a:rPr lang="en-US" sz="3200" b="1" dirty="0"/>
              <a:t>December 2017</a:t>
            </a:r>
          </a:p>
        </p:txBody>
      </p:sp>
    </p:spTree>
    <p:extLst>
      <p:ext uri="{BB962C8B-B14F-4D97-AF65-F5344CB8AC3E}">
        <p14:creationId xmlns:p14="http://schemas.microsoft.com/office/powerpoint/2010/main" val="488017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6979" y="783716"/>
            <a:ext cx="8226870" cy="1032342"/>
          </a:xfrm>
          <a:prstGeom prst="rect">
            <a:avLst/>
          </a:prstGeom>
        </p:spPr>
      </p:pic>
      <p:sp>
        <p:nvSpPr>
          <p:cNvPr id="2" name="TextBox 1"/>
          <p:cNvSpPr txBox="1"/>
          <p:nvPr/>
        </p:nvSpPr>
        <p:spPr>
          <a:xfrm>
            <a:off x="0" y="212099"/>
            <a:ext cx="9144000" cy="430887"/>
          </a:xfrm>
          <a:prstGeom prst="rect">
            <a:avLst/>
          </a:prstGeom>
          <a:noFill/>
        </p:spPr>
        <p:txBody>
          <a:bodyPr wrap="square" rtlCol="0">
            <a:spAutoFit/>
          </a:bodyPr>
          <a:lstStyle/>
          <a:p>
            <a:r>
              <a:rPr lang="en-US" sz="2200" b="1" dirty="0"/>
              <a:t>Mapping stable nitrides by covalent, ionic, and metallic contributions</a:t>
            </a:r>
          </a:p>
        </p:txBody>
      </p:sp>
      <p:sp>
        <p:nvSpPr>
          <p:cNvPr id="10" name="Rectangle 9"/>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l="10109" t="7692" r="7693" b="12528"/>
          <a:stretch/>
        </p:blipFill>
        <p:spPr>
          <a:xfrm>
            <a:off x="4756404" y="1600200"/>
            <a:ext cx="4024808" cy="3906431"/>
          </a:xfrm>
          <a:prstGeom prst="rect">
            <a:avLst/>
          </a:prstGeom>
        </p:spPr>
      </p:pic>
      <p:pic>
        <p:nvPicPr>
          <p:cNvPr id="3" name="Picture 2"/>
          <p:cNvPicPr>
            <a:picLocks noChangeAspect="1"/>
          </p:cNvPicPr>
          <p:nvPr/>
        </p:nvPicPr>
        <p:blipFill>
          <a:blip r:embed="rId6"/>
          <a:stretch>
            <a:fillRect/>
          </a:stretch>
        </p:blipFill>
        <p:spPr>
          <a:xfrm>
            <a:off x="32575" y="1816058"/>
            <a:ext cx="4539425" cy="2662008"/>
          </a:xfrm>
          <a:prstGeom prst="rect">
            <a:avLst/>
          </a:prstGeom>
        </p:spPr>
      </p:pic>
      <p:sp>
        <p:nvSpPr>
          <p:cNvPr id="5" name="TextBox 4"/>
          <p:cNvSpPr txBox="1"/>
          <p:nvPr/>
        </p:nvSpPr>
        <p:spPr>
          <a:xfrm>
            <a:off x="473953" y="4758216"/>
            <a:ext cx="4074906" cy="646331"/>
          </a:xfrm>
          <a:prstGeom prst="rect">
            <a:avLst/>
          </a:prstGeom>
          <a:noFill/>
        </p:spPr>
        <p:txBody>
          <a:bodyPr wrap="square" rtlCol="0">
            <a:spAutoFit/>
          </a:bodyPr>
          <a:lstStyle/>
          <a:p>
            <a:pPr algn="ctr"/>
            <a:r>
              <a:rPr lang="en-US" dirty="0"/>
              <a:t>Mapping the binary nitrides onto bonding picture reveals natural groupings</a:t>
            </a:r>
          </a:p>
        </p:txBody>
      </p:sp>
      <p:sp>
        <p:nvSpPr>
          <p:cNvPr id="9" name="TextBox 8"/>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1512438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2099"/>
            <a:ext cx="9144000" cy="430887"/>
          </a:xfrm>
          <a:prstGeom prst="rect">
            <a:avLst/>
          </a:prstGeom>
          <a:noFill/>
        </p:spPr>
        <p:txBody>
          <a:bodyPr wrap="square" rtlCol="0">
            <a:spAutoFit/>
          </a:bodyPr>
          <a:lstStyle/>
          <a:p>
            <a:r>
              <a:rPr lang="en-US" sz="2200" b="1" dirty="0"/>
              <a:t>Mapping stable nitrides by covalent, ionic, and metallic contributions</a:t>
            </a:r>
          </a:p>
        </p:txBody>
      </p:sp>
      <p:sp>
        <p:nvSpPr>
          <p:cNvPr id="10" name="Rectangle 9"/>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9616" t="6921" r="7450" b="12549"/>
          <a:stretch/>
        </p:blipFill>
        <p:spPr>
          <a:xfrm>
            <a:off x="6080962" y="3297839"/>
            <a:ext cx="2926080" cy="2841266"/>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l="9157" t="7034" r="7366" b="13172"/>
          <a:stretch/>
        </p:blipFill>
        <p:spPr>
          <a:xfrm>
            <a:off x="134066" y="3315343"/>
            <a:ext cx="2926080" cy="2796989"/>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l="9842" t="7747" r="7513" b="13482"/>
          <a:stretch/>
        </p:blipFill>
        <p:spPr>
          <a:xfrm>
            <a:off x="3107514" y="3315343"/>
            <a:ext cx="2926080" cy="2788920"/>
          </a:xfrm>
          <a:prstGeom prst="rect">
            <a:avLst/>
          </a:prstGeom>
        </p:spPr>
      </p:pic>
      <p:sp>
        <p:nvSpPr>
          <p:cNvPr id="14" name="TextBox 13"/>
          <p:cNvSpPr txBox="1"/>
          <p:nvPr/>
        </p:nvSpPr>
        <p:spPr>
          <a:xfrm>
            <a:off x="-93186" y="2627560"/>
            <a:ext cx="3445986" cy="646331"/>
          </a:xfrm>
          <a:prstGeom prst="rect">
            <a:avLst/>
          </a:prstGeom>
          <a:noFill/>
        </p:spPr>
        <p:txBody>
          <a:bodyPr wrap="square" rtlCol="0">
            <a:spAutoFit/>
          </a:bodyPr>
          <a:lstStyle/>
          <a:p>
            <a:pPr algn="ctr"/>
            <a:r>
              <a:rPr lang="en-US" dirty="0"/>
              <a:t>Alkali nitrides (e.g., Ca</a:t>
            </a:r>
            <a:r>
              <a:rPr lang="en-US" baseline="-25000" dirty="0"/>
              <a:t>3</a:t>
            </a:r>
            <a:r>
              <a:rPr lang="en-US" dirty="0"/>
              <a:t>N</a:t>
            </a:r>
            <a:r>
              <a:rPr lang="en-US" baseline="-25000" dirty="0"/>
              <a:t>2</a:t>
            </a:r>
            <a:r>
              <a:rPr lang="en-US" dirty="0"/>
              <a:t>)</a:t>
            </a:r>
          </a:p>
          <a:p>
            <a:pPr algn="ctr"/>
            <a:r>
              <a:rPr lang="en-US" dirty="0"/>
              <a:t>Non-covalent (ionic/metallic)</a:t>
            </a:r>
          </a:p>
        </p:txBody>
      </p:sp>
      <p:sp>
        <p:nvSpPr>
          <p:cNvPr id="15" name="TextBox 14"/>
          <p:cNvSpPr txBox="1"/>
          <p:nvPr/>
        </p:nvSpPr>
        <p:spPr>
          <a:xfrm>
            <a:off x="2847561" y="2634134"/>
            <a:ext cx="3445986" cy="646331"/>
          </a:xfrm>
          <a:prstGeom prst="rect">
            <a:avLst/>
          </a:prstGeom>
          <a:noFill/>
        </p:spPr>
        <p:txBody>
          <a:bodyPr wrap="square" rtlCol="0">
            <a:spAutoFit/>
          </a:bodyPr>
          <a:lstStyle/>
          <a:p>
            <a:pPr algn="ctr"/>
            <a:r>
              <a:rPr lang="en-US" dirty="0"/>
              <a:t>TM nitrides (e.g., </a:t>
            </a:r>
            <a:r>
              <a:rPr lang="en-US" dirty="0" err="1"/>
              <a:t>TiN</a:t>
            </a:r>
            <a:r>
              <a:rPr lang="en-US" dirty="0"/>
              <a:t>)</a:t>
            </a:r>
          </a:p>
          <a:p>
            <a:pPr algn="ctr"/>
            <a:r>
              <a:rPr lang="en-US" dirty="0"/>
              <a:t>Non-ionic (metallic/covalent)</a:t>
            </a:r>
          </a:p>
        </p:txBody>
      </p:sp>
      <p:sp>
        <p:nvSpPr>
          <p:cNvPr id="16" name="TextBox 15"/>
          <p:cNvSpPr txBox="1"/>
          <p:nvPr/>
        </p:nvSpPr>
        <p:spPr>
          <a:xfrm>
            <a:off x="5825378" y="2627559"/>
            <a:ext cx="3445986" cy="646331"/>
          </a:xfrm>
          <a:prstGeom prst="rect">
            <a:avLst/>
          </a:prstGeom>
          <a:noFill/>
        </p:spPr>
        <p:txBody>
          <a:bodyPr wrap="square" rtlCol="0">
            <a:spAutoFit/>
          </a:bodyPr>
          <a:lstStyle/>
          <a:p>
            <a:pPr algn="ctr"/>
            <a:r>
              <a:rPr lang="en-US" dirty="0"/>
              <a:t>P-block nitrides (e.g., Si</a:t>
            </a:r>
            <a:r>
              <a:rPr lang="en-US" baseline="-25000" dirty="0"/>
              <a:t>3</a:t>
            </a:r>
            <a:r>
              <a:rPr lang="en-US" dirty="0"/>
              <a:t>N</a:t>
            </a:r>
            <a:r>
              <a:rPr lang="en-US" baseline="-25000" dirty="0"/>
              <a:t>4</a:t>
            </a:r>
            <a:r>
              <a:rPr lang="en-US" dirty="0"/>
              <a:t>)</a:t>
            </a:r>
          </a:p>
          <a:p>
            <a:pPr algn="ctr"/>
            <a:r>
              <a:rPr lang="en-US" dirty="0"/>
              <a:t>Non-metallic (covalent/ionic)</a:t>
            </a:r>
          </a:p>
        </p:txBody>
      </p:sp>
      <p:pic>
        <p:nvPicPr>
          <p:cNvPr id="17" name="Picture 16"/>
          <p:cNvPicPr>
            <a:picLocks noChangeAspect="1"/>
          </p:cNvPicPr>
          <p:nvPr/>
        </p:nvPicPr>
        <p:blipFill>
          <a:blip r:embed="rId7"/>
          <a:stretch>
            <a:fillRect/>
          </a:stretch>
        </p:blipFill>
        <p:spPr>
          <a:xfrm>
            <a:off x="1254176" y="869752"/>
            <a:ext cx="3107514" cy="1822307"/>
          </a:xfrm>
          <a:prstGeom prst="rect">
            <a:avLst/>
          </a:prstGeom>
        </p:spPr>
      </p:pic>
      <p:pic>
        <p:nvPicPr>
          <p:cNvPr id="18" name="Picture 17"/>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12183" y="799443"/>
            <a:ext cx="1962727" cy="1905000"/>
          </a:xfrm>
          <a:prstGeom prst="rect">
            <a:avLst/>
          </a:prstGeom>
        </p:spPr>
      </p:pic>
      <p:sp>
        <p:nvSpPr>
          <p:cNvPr id="21" name="TextBox 20"/>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8387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16979" y="783716"/>
            <a:ext cx="8226870" cy="1032342"/>
          </a:xfrm>
          <a:prstGeom prst="rect">
            <a:avLst/>
          </a:prstGeom>
        </p:spPr>
      </p:pic>
      <p:sp>
        <p:nvSpPr>
          <p:cNvPr id="2" name="TextBox 1"/>
          <p:cNvSpPr txBox="1"/>
          <p:nvPr/>
        </p:nvSpPr>
        <p:spPr>
          <a:xfrm>
            <a:off x="0" y="212099"/>
            <a:ext cx="9144000" cy="430887"/>
          </a:xfrm>
          <a:prstGeom prst="rect">
            <a:avLst/>
          </a:prstGeom>
          <a:noFill/>
        </p:spPr>
        <p:txBody>
          <a:bodyPr wrap="square" rtlCol="0">
            <a:spAutoFit/>
          </a:bodyPr>
          <a:lstStyle/>
          <a:p>
            <a:r>
              <a:rPr lang="en-US" sz="2200" b="1" dirty="0"/>
              <a:t>Mapping stable nitrides by covalent, ionic, and metallic contributions</a:t>
            </a:r>
          </a:p>
        </p:txBody>
      </p:sp>
      <p:sp>
        <p:nvSpPr>
          <p:cNvPr id="10" name="Rectangle 9"/>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l="10109" t="7692" r="7693" b="12528"/>
          <a:stretch/>
        </p:blipFill>
        <p:spPr>
          <a:xfrm>
            <a:off x="175725" y="1799582"/>
            <a:ext cx="4024808" cy="390643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l="10000" t="7778" r="7777" b="13333"/>
          <a:stretch/>
        </p:blipFill>
        <p:spPr>
          <a:xfrm>
            <a:off x="4648200" y="1845762"/>
            <a:ext cx="4023360" cy="3860251"/>
          </a:xfrm>
          <a:prstGeom prst="rect">
            <a:avLst/>
          </a:prstGeom>
        </p:spPr>
      </p:pic>
      <p:sp>
        <p:nvSpPr>
          <p:cNvPr id="9" name="TextBox 8"/>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3389675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12099"/>
            <a:ext cx="9144000" cy="430887"/>
          </a:xfrm>
          <a:prstGeom prst="rect">
            <a:avLst/>
          </a:prstGeom>
          <a:noFill/>
        </p:spPr>
        <p:txBody>
          <a:bodyPr wrap="square" rtlCol="0">
            <a:spAutoFit/>
          </a:bodyPr>
          <a:lstStyle/>
          <a:p>
            <a:r>
              <a:rPr lang="en-US" sz="2200" b="1" dirty="0"/>
              <a:t>How are ternaries stabilized relative to binaries?</a:t>
            </a:r>
          </a:p>
        </p:txBody>
      </p:sp>
      <p:sp>
        <p:nvSpPr>
          <p:cNvPr id="10" name="Rectangle 9"/>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l="9616" t="6921" r="7450" b="12549"/>
          <a:stretch/>
        </p:blipFill>
        <p:spPr>
          <a:xfrm>
            <a:off x="6591300" y="789624"/>
            <a:ext cx="2057400" cy="199776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l="9157" t="7034" r="7366" b="13172"/>
          <a:stretch/>
        </p:blipFill>
        <p:spPr>
          <a:xfrm>
            <a:off x="533400" y="823784"/>
            <a:ext cx="2060696" cy="1969783"/>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l="9842" t="7747" r="7513" b="13482"/>
          <a:stretch/>
        </p:blipFill>
        <p:spPr>
          <a:xfrm>
            <a:off x="3543300" y="823784"/>
            <a:ext cx="2057400" cy="1960959"/>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a:ext>
            </a:extLst>
          </a:blip>
          <a:srcRect l="10187" t="7863" r="8320" b="12907"/>
          <a:stretch/>
        </p:blipFill>
        <p:spPr>
          <a:xfrm>
            <a:off x="170076" y="3644624"/>
            <a:ext cx="2926080" cy="2844800"/>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a:ext>
            </a:extLst>
          </a:blip>
          <a:srcRect l="9572" t="8070" r="8580" b="13543"/>
          <a:stretch/>
        </p:blipFill>
        <p:spPr>
          <a:xfrm>
            <a:off x="3108960" y="3665802"/>
            <a:ext cx="2926080" cy="2802443"/>
          </a:xfrm>
          <a:prstGeom prst="rect">
            <a:avLst/>
          </a:prstGeom>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a:ext>
            </a:extLst>
          </a:blip>
          <a:srcRect l="9536" t="7822" r="8215" b="13505"/>
          <a:stretch/>
        </p:blipFill>
        <p:spPr>
          <a:xfrm>
            <a:off x="6156960" y="3667593"/>
            <a:ext cx="2926080" cy="2798859"/>
          </a:xfrm>
          <a:prstGeom prst="rect">
            <a:avLst/>
          </a:prstGeom>
        </p:spPr>
      </p:pic>
      <p:sp>
        <p:nvSpPr>
          <p:cNvPr id="22" name="TextBox 21"/>
          <p:cNvSpPr txBox="1"/>
          <p:nvPr/>
        </p:nvSpPr>
        <p:spPr>
          <a:xfrm>
            <a:off x="18535" y="2998293"/>
            <a:ext cx="3445986" cy="369332"/>
          </a:xfrm>
          <a:prstGeom prst="rect">
            <a:avLst/>
          </a:prstGeom>
          <a:noFill/>
        </p:spPr>
        <p:txBody>
          <a:bodyPr wrap="square" rtlCol="0">
            <a:spAutoFit/>
          </a:bodyPr>
          <a:lstStyle/>
          <a:p>
            <a:pPr algn="ctr"/>
            <a:r>
              <a:rPr lang="en-US" dirty="0"/>
              <a:t>AE get more covalent</a:t>
            </a:r>
          </a:p>
        </p:txBody>
      </p:sp>
      <p:sp>
        <p:nvSpPr>
          <p:cNvPr id="23" name="TextBox 22"/>
          <p:cNvSpPr txBox="1"/>
          <p:nvPr/>
        </p:nvSpPr>
        <p:spPr>
          <a:xfrm>
            <a:off x="2849007" y="2997547"/>
            <a:ext cx="3445986" cy="369332"/>
          </a:xfrm>
          <a:prstGeom prst="rect">
            <a:avLst/>
          </a:prstGeom>
          <a:noFill/>
        </p:spPr>
        <p:txBody>
          <a:bodyPr wrap="square" rtlCol="0">
            <a:spAutoFit/>
          </a:bodyPr>
          <a:lstStyle/>
          <a:p>
            <a:pPr algn="ctr"/>
            <a:r>
              <a:rPr lang="en-US" dirty="0"/>
              <a:t>TM get more metallic</a:t>
            </a:r>
          </a:p>
        </p:txBody>
      </p:sp>
      <p:sp>
        <p:nvSpPr>
          <p:cNvPr id="24" name="TextBox 23"/>
          <p:cNvSpPr txBox="1"/>
          <p:nvPr/>
        </p:nvSpPr>
        <p:spPr>
          <a:xfrm>
            <a:off x="5897007" y="2994404"/>
            <a:ext cx="3445986" cy="369332"/>
          </a:xfrm>
          <a:prstGeom prst="rect">
            <a:avLst/>
          </a:prstGeom>
          <a:noFill/>
        </p:spPr>
        <p:txBody>
          <a:bodyPr wrap="square" rtlCol="0">
            <a:spAutoFit/>
          </a:bodyPr>
          <a:lstStyle/>
          <a:p>
            <a:pPr algn="ctr"/>
            <a:r>
              <a:rPr lang="en-US" dirty="0"/>
              <a:t>p-block get more ionic</a:t>
            </a:r>
          </a:p>
        </p:txBody>
      </p:sp>
      <p:sp>
        <p:nvSpPr>
          <p:cNvPr id="14" name="TextBox 13"/>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261297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771428"/>
            <a:ext cx="3886200" cy="2280468"/>
          </a:xfrm>
          <a:prstGeom prst="rect">
            <a:avLst/>
          </a:prstGeom>
        </p:spPr>
      </p:pic>
      <p:cxnSp>
        <p:nvCxnSpPr>
          <p:cNvPr id="3" name="Straight Arrow Connector 2"/>
          <p:cNvCxnSpPr/>
          <p:nvPr/>
        </p:nvCxnSpPr>
        <p:spPr>
          <a:xfrm>
            <a:off x="2667000" y="1066800"/>
            <a:ext cx="0" cy="106281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14732" y="916415"/>
            <a:ext cx="3657600" cy="1200329"/>
          </a:xfrm>
          <a:prstGeom prst="rect">
            <a:avLst/>
          </a:prstGeom>
          <a:noFill/>
        </p:spPr>
        <p:txBody>
          <a:bodyPr wrap="square" rtlCol="0">
            <a:spAutoFit/>
          </a:bodyPr>
          <a:lstStyle/>
          <a:p>
            <a:pPr algn="ctr"/>
            <a:r>
              <a:rPr lang="en-US" sz="2400" dirty="0"/>
              <a:t>Frustration in Ca</a:t>
            </a:r>
            <a:r>
              <a:rPr lang="en-US" sz="2400" baseline="-25000" dirty="0"/>
              <a:t>3</a:t>
            </a:r>
            <a:r>
              <a:rPr lang="en-US" sz="2400" dirty="0"/>
              <a:t>N</a:t>
            </a:r>
            <a:r>
              <a:rPr lang="en-US" sz="2400" baseline="-25000" dirty="0"/>
              <a:t>2</a:t>
            </a:r>
            <a:r>
              <a:rPr lang="en-US" sz="2400" dirty="0"/>
              <a:t> leaves ample room to </a:t>
            </a:r>
            <a:r>
              <a:rPr lang="en-US" sz="2400" i="1" dirty="0"/>
              <a:t>improve</a:t>
            </a:r>
            <a:r>
              <a:rPr lang="en-US" sz="2400" dirty="0"/>
              <a:t> bonding in ternary</a:t>
            </a:r>
          </a:p>
        </p:txBody>
      </p:sp>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933" y="3086643"/>
            <a:ext cx="3902134" cy="3120304"/>
          </a:xfrm>
          <a:prstGeom prst="rect">
            <a:avLst/>
          </a:prstGeom>
        </p:spPr>
      </p:pic>
      <p:sp>
        <p:nvSpPr>
          <p:cNvPr id="24" name="TextBox 23"/>
          <p:cNvSpPr txBox="1"/>
          <p:nvPr/>
        </p:nvSpPr>
        <p:spPr>
          <a:xfrm>
            <a:off x="179832" y="18498"/>
            <a:ext cx="9031224" cy="400110"/>
          </a:xfrm>
          <a:prstGeom prst="rect">
            <a:avLst/>
          </a:prstGeom>
          <a:noFill/>
        </p:spPr>
        <p:txBody>
          <a:bodyPr wrap="square" rtlCol="0">
            <a:spAutoFit/>
          </a:bodyPr>
          <a:lstStyle/>
          <a:p>
            <a:r>
              <a:rPr lang="en-US" sz="2000" b="1" dirty="0"/>
              <a:t>Presence of Ca-based ternaries rationalized </a:t>
            </a:r>
            <a:r>
              <a:rPr lang="en-US" sz="2000" b="1" i="1" dirty="0"/>
              <a:t>via</a:t>
            </a:r>
            <a:r>
              <a:rPr lang="en-US" sz="2000" b="1" dirty="0"/>
              <a:t> electronic frustration</a:t>
            </a:r>
            <a:endParaRPr lang="en-US" sz="2000" b="1" i="1" dirty="0">
              <a:solidFill>
                <a:srgbClr val="C00000"/>
              </a:solidFill>
            </a:endParaRPr>
          </a:p>
        </p:txBody>
      </p:sp>
      <p:pic>
        <p:nvPicPr>
          <p:cNvPr id="9" name="Picture 8"/>
          <p:cNvPicPr>
            <a:picLocks noChangeAspect="1"/>
          </p:cNvPicPr>
          <p:nvPr/>
        </p:nvPicPr>
        <p:blipFill>
          <a:blip r:embed="rId5"/>
          <a:stretch>
            <a:fillRect/>
          </a:stretch>
        </p:blipFill>
        <p:spPr>
          <a:xfrm>
            <a:off x="4953000" y="2362200"/>
            <a:ext cx="3710152" cy="3618732"/>
          </a:xfrm>
          <a:prstGeom prst="rect">
            <a:avLst/>
          </a:prstGeom>
        </p:spPr>
      </p:pic>
      <p:sp>
        <p:nvSpPr>
          <p:cNvPr id="10" name="TextBox 9"/>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3312923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675890" y="6331029"/>
            <a:ext cx="685800" cy="4361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r="83639"/>
          <a:stretch/>
        </p:blipFill>
        <p:spPr>
          <a:xfrm>
            <a:off x="3842578" y="6365776"/>
            <a:ext cx="384728" cy="35994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771428"/>
            <a:ext cx="3886200" cy="2280468"/>
          </a:xfrm>
          <a:prstGeom prst="rect">
            <a:avLst/>
          </a:prstGeom>
        </p:spPr>
      </p:pic>
      <p:cxnSp>
        <p:nvCxnSpPr>
          <p:cNvPr id="3" name="Straight Arrow Connector 2"/>
          <p:cNvCxnSpPr/>
          <p:nvPr/>
        </p:nvCxnSpPr>
        <p:spPr>
          <a:xfrm>
            <a:off x="2667000" y="1066800"/>
            <a:ext cx="0" cy="1062813"/>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14732" y="916415"/>
            <a:ext cx="3657600" cy="1200329"/>
          </a:xfrm>
          <a:prstGeom prst="rect">
            <a:avLst/>
          </a:prstGeom>
          <a:noFill/>
        </p:spPr>
        <p:txBody>
          <a:bodyPr wrap="square" rtlCol="0">
            <a:spAutoFit/>
          </a:bodyPr>
          <a:lstStyle/>
          <a:p>
            <a:pPr algn="ctr"/>
            <a:r>
              <a:rPr lang="en-US" sz="2400" dirty="0"/>
              <a:t>Frustration in Ca</a:t>
            </a:r>
            <a:r>
              <a:rPr lang="en-US" sz="2400" baseline="-25000" dirty="0"/>
              <a:t>3</a:t>
            </a:r>
            <a:r>
              <a:rPr lang="en-US" sz="2400" dirty="0"/>
              <a:t>N</a:t>
            </a:r>
            <a:r>
              <a:rPr lang="en-US" sz="2400" baseline="-25000" dirty="0"/>
              <a:t>2</a:t>
            </a:r>
            <a:r>
              <a:rPr lang="en-US" sz="2400" dirty="0"/>
              <a:t> leaves ample room to </a:t>
            </a:r>
            <a:r>
              <a:rPr lang="en-US" sz="2400" i="1" dirty="0"/>
              <a:t>improve</a:t>
            </a:r>
            <a:r>
              <a:rPr lang="en-US" sz="2400" dirty="0"/>
              <a:t> bonding in ternary</a:t>
            </a:r>
          </a:p>
        </p:txBody>
      </p:sp>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933" y="3086643"/>
            <a:ext cx="3902134" cy="3120304"/>
          </a:xfrm>
          <a:prstGeom prst="rect">
            <a:avLst/>
          </a:prstGeom>
        </p:spPr>
      </p:pic>
      <p:sp>
        <p:nvSpPr>
          <p:cNvPr id="24" name="TextBox 23"/>
          <p:cNvSpPr txBox="1"/>
          <p:nvPr/>
        </p:nvSpPr>
        <p:spPr>
          <a:xfrm>
            <a:off x="179832" y="18498"/>
            <a:ext cx="9031224" cy="400110"/>
          </a:xfrm>
          <a:prstGeom prst="rect">
            <a:avLst/>
          </a:prstGeom>
          <a:noFill/>
        </p:spPr>
        <p:txBody>
          <a:bodyPr wrap="square" rtlCol="0">
            <a:spAutoFit/>
          </a:bodyPr>
          <a:lstStyle/>
          <a:p>
            <a:r>
              <a:rPr lang="en-US" sz="2000" b="1" dirty="0"/>
              <a:t>Presence of Ca-based ternaries rationalized </a:t>
            </a:r>
            <a:r>
              <a:rPr lang="en-US" sz="2000" b="1" i="1" dirty="0"/>
              <a:t>via</a:t>
            </a:r>
            <a:r>
              <a:rPr lang="en-US" sz="2000" b="1" dirty="0"/>
              <a:t> electronic frustration</a:t>
            </a:r>
            <a:endParaRPr lang="en-US" sz="2000" b="1" i="1" dirty="0">
              <a:solidFill>
                <a:srgbClr val="C00000"/>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l="9648" t="6598" r="8214" b="12907"/>
          <a:stretch/>
        </p:blipFill>
        <p:spPr>
          <a:xfrm>
            <a:off x="4800600" y="2362200"/>
            <a:ext cx="3810000" cy="3733800"/>
          </a:xfrm>
          <a:prstGeom prst="rect">
            <a:avLst/>
          </a:prstGeom>
        </p:spPr>
      </p:pic>
      <p:sp>
        <p:nvSpPr>
          <p:cNvPr id="11" name="TextBox 10"/>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269614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086" y="105747"/>
            <a:ext cx="6417719" cy="523220"/>
          </a:xfrm>
          <a:prstGeom prst="rect">
            <a:avLst/>
          </a:prstGeom>
          <a:noFill/>
        </p:spPr>
        <p:txBody>
          <a:bodyPr wrap="none" rtlCol="0">
            <a:spAutoFit/>
          </a:bodyPr>
          <a:lstStyle/>
          <a:p>
            <a:r>
              <a:rPr lang="en-US" sz="2800" b="1" dirty="0"/>
              <a:t>Hypothesis Discovery in the Large Dataset</a:t>
            </a:r>
          </a:p>
        </p:txBody>
      </p:sp>
      <p:pic>
        <p:nvPicPr>
          <p:cNvPr id="6" name="Picture 5"/>
          <p:cNvPicPr>
            <a:picLocks noChangeAspect="1"/>
          </p:cNvPicPr>
          <p:nvPr/>
        </p:nvPicPr>
        <p:blipFill>
          <a:blip r:embed="rId2"/>
          <a:stretch>
            <a:fillRect/>
          </a:stretch>
        </p:blipFill>
        <p:spPr>
          <a:xfrm>
            <a:off x="2608404" y="1275294"/>
            <a:ext cx="5048172" cy="2665456"/>
          </a:xfrm>
          <a:prstGeom prst="rect">
            <a:avLst/>
          </a:prstGeom>
        </p:spPr>
      </p:pic>
      <p:sp>
        <p:nvSpPr>
          <p:cNvPr id="8" name="Rectangle 7"/>
          <p:cNvSpPr/>
          <p:nvPr/>
        </p:nvSpPr>
        <p:spPr>
          <a:xfrm>
            <a:off x="3345468" y="837753"/>
            <a:ext cx="3262596" cy="400110"/>
          </a:xfrm>
          <a:prstGeom prst="rect">
            <a:avLst/>
          </a:prstGeom>
        </p:spPr>
        <p:txBody>
          <a:bodyPr wrap="square">
            <a:spAutoFit/>
          </a:bodyPr>
          <a:lstStyle/>
          <a:p>
            <a:r>
              <a:rPr lang="en-US" sz="2000" dirty="0"/>
              <a:t>223 Data Category Columns</a:t>
            </a:r>
          </a:p>
        </p:txBody>
      </p:sp>
      <p:sp>
        <p:nvSpPr>
          <p:cNvPr id="11" name="Rectangle 10"/>
          <p:cNvSpPr/>
          <p:nvPr/>
        </p:nvSpPr>
        <p:spPr>
          <a:xfrm>
            <a:off x="3611625" y="3940750"/>
            <a:ext cx="3041730" cy="461665"/>
          </a:xfrm>
          <a:prstGeom prst="rect">
            <a:avLst/>
          </a:prstGeom>
        </p:spPr>
        <p:txBody>
          <a:bodyPr wrap="none">
            <a:spAutoFit/>
          </a:bodyPr>
          <a:lstStyle/>
          <a:p>
            <a:r>
              <a:rPr lang="en-US" sz="2400" b="1" dirty="0"/>
              <a:t>140,000 pieces of data</a:t>
            </a:r>
          </a:p>
        </p:txBody>
      </p:sp>
      <p:sp>
        <p:nvSpPr>
          <p:cNvPr id="12" name="Rectangle 11"/>
          <p:cNvSpPr/>
          <p:nvPr/>
        </p:nvSpPr>
        <p:spPr>
          <a:xfrm>
            <a:off x="324830" y="2082545"/>
            <a:ext cx="2283574" cy="646331"/>
          </a:xfrm>
          <a:prstGeom prst="rect">
            <a:avLst/>
          </a:prstGeom>
        </p:spPr>
        <p:txBody>
          <a:bodyPr wrap="none">
            <a:spAutoFit/>
          </a:bodyPr>
          <a:lstStyle/>
          <a:p>
            <a:pPr algn="r"/>
            <a:r>
              <a:rPr lang="en-US" dirty="0"/>
              <a:t>650 entries </a:t>
            </a:r>
            <a:br>
              <a:rPr lang="en-US" dirty="0"/>
            </a:br>
            <a:r>
              <a:rPr lang="en-US" dirty="0"/>
              <a:t>Stable and Metastable</a:t>
            </a:r>
          </a:p>
        </p:txBody>
      </p:sp>
      <p:sp>
        <p:nvSpPr>
          <p:cNvPr id="14" name="TextBox 13"/>
          <p:cNvSpPr txBox="1"/>
          <p:nvPr/>
        </p:nvSpPr>
        <p:spPr>
          <a:xfrm>
            <a:off x="690590" y="4587077"/>
            <a:ext cx="7159973" cy="1938992"/>
          </a:xfrm>
          <a:prstGeom prst="rect">
            <a:avLst/>
          </a:prstGeom>
          <a:noFill/>
        </p:spPr>
        <p:txBody>
          <a:bodyPr wrap="none" rtlCol="0">
            <a:spAutoFit/>
          </a:bodyPr>
          <a:lstStyle/>
          <a:p>
            <a:r>
              <a:rPr lang="en-US" sz="2400" dirty="0"/>
              <a:t>We can do: </a:t>
            </a:r>
          </a:p>
          <a:p>
            <a:pPr marL="457200" indent="-457200">
              <a:buFontTx/>
              <a:buChar char="-"/>
            </a:pPr>
            <a:r>
              <a:rPr lang="en-US" sz="2400" dirty="0"/>
              <a:t>Scatterplots</a:t>
            </a:r>
          </a:p>
          <a:p>
            <a:pPr marL="457200" indent="-457200">
              <a:buFontTx/>
              <a:buChar char="-"/>
            </a:pPr>
            <a:r>
              <a:rPr lang="en-US" sz="2400" dirty="0"/>
              <a:t>Machine-Learned Hypothesis Discovery</a:t>
            </a:r>
            <a:br>
              <a:rPr lang="en-US" sz="2400" dirty="0"/>
            </a:br>
            <a:endParaRPr lang="en-US" sz="2400" dirty="0"/>
          </a:p>
          <a:p>
            <a:r>
              <a:rPr lang="en-US" sz="2400" dirty="0"/>
              <a:t>But both need chemical intuition to drive it / interpret it</a:t>
            </a:r>
          </a:p>
        </p:txBody>
      </p:sp>
      <p:sp>
        <p:nvSpPr>
          <p:cNvPr id="9" name="TextBox 8"/>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1374129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636" y="3412102"/>
            <a:ext cx="8367419" cy="1200329"/>
          </a:xfrm>
          <a:prstGeom prst="rect">
            <a:avLst/>
          </a:prstGeom>
          <a:noFill/>
        </p:spPr>
        <p:txBody>
          <a:bodyPr wrap="none" rtlCol="0">
            <a:spAutoFit/>
          </a:bodyPr>
          <a:lstStyle/>
          <a:p>
            <a:r>
              <a:rPr lang="en-US" dirty="0" err="1">
                <a:solidFill>
                  <a:srgbClr val="0000FF"/>
                </a:solidFill>
              </a:rPr>
              <a:t>Gerd</a:t>
            </a:r>
            <a:r>
              <a:rPr lang="en-US" dirty="0">
                <a:solidFill>
                  <a:srgbClr val="0000FF"/>
                </a:solidFill>
              </a:rPr>
              <a:t> suggested that the addition of AN to a MN adds more N, which gives more </a:t>
            </a:r>
            <a:br>
              <a:rPr lang="en-US" dirty="0">
                <a:solidFill>
                  <a:srgbClr val="0000FF"/>
                </a:solidFill>
              </a:rPr>
            </a:br>
            <a:r>
              <a:rPr lang="en-US" dirty="0">
                <a:solidFill>
                  <a:srgbClr val="0000FF"/>
                </a:solidFill>
              </a:rPr>
              <a:t>N p-states to hybridize, and then the A provides the electrons to populate those states. </a:t>
            </a:r>
          </a:p>
          <a:p>
            <a:br>
              <a:rPr lang="en-US" dirty="0">
                <a:solidFill>
                  <a:srgbClr val="0000FF"/>
                </a:solidFill>
              </a:rPr>
            </a:br>
            <a:endParaRPr lang="en-US" dirty="0">
              <a:solidFill>
                <a:srgbClr val="0000FF"/>
              </a:solidFill>
            </a:endParaRPr>
          </a:p>
        </p:txBody>
      </p:sp>
      <p:sp>
        <p:nvSpPr>
          <p:cNvPr id="6" name="Rectangle 5"/>
          <p:cNvSpPr/>
          <p:nvPr/>
        </p:nvSpPr>
        <p:spPr>
          <a:xfrm>
            <a:off x="91528" y="45643"/>
            <a:ext cx="6857956" cy="369332"/>
          </a:xfrm>
          <a:prstGeom prst="rect">
            <a:avLst/>
          </a:prstGeom>
        </p:spPr>
        <p:txBody>
          <a:bodyPr wrap="square">
            <a:spAutoFit/>
          </a:bodyPr>
          <a:lstStyle/>
          <a:p>
            <a:r>
              <a:rPr lang="en-US" b="0" i="0" dirty="0">
                <a:solidFill>
                  <a:srgbClr val="0000FF"/>
                </a:solidFill>
                <a:effectLst/>
                <a:latin typeface="arial" panose="020B0604020202020204" pitchFamily="34" charset="0"/>
              </a:rPr>
              <a:t>MN + AN generally increases the oxidation state of the M. </a:t>
            </a:r>
            <a:endParaRPr lang="en-US" dirty="0"/>
          </a:p>
        </p:txBody>
      </p:sp>
      <p:pic>
        <p:nvPicPr>
          <p:cNvPr id="8" name="Picture 7"/>
          <p:cNvPicPr>
            <a:picLocks noChangeAspect="1"/>
          </p:cNvPicPr>
          <p:nvPr/>
        </p:nvPicPr>
        <p:blipFill>
          <a:blip r:embed="rId2"/>
          <a:stretch>
            <a:fillRect/>
          </a:stretch>
        </p:blipFill>
        <p:spPr>
          <a:xfrm>
            <a:off x="262266" y="4141919"/>
            <a:ext cx="8257223" cy="2716081"/>
          </a:xfrm>
          <a:prstGeom prst="rect">
            <a:avLst/>
          </a:prstGeom>
        </p:spPr>
      </p:pic>
      <p:pic>
        <p:nvPicPr>
          <p:cNvPr id="9" name="Picture 8"/>
          <p:cNvPicPr>
            <a:picLocks noChangeAspect="1"/>
          </p:cNvPicPr>
          <p:nvPr/>
        </p:nvPicPr>
        <p:blipFill>
          <a:blip r:embed="rId3"/>
          <a:stretch>
            <a:fillRect/>
          </a:stretch>
        </p:blipFill>
        <p:spPr>
          <a:xfrm>
            <a:off x="164636" y="531719"/>
            <a:ext cx="8452485" cy="2763639"/>
          </a:xfrm>
          <a:prstGeom prst="rect">
            <a:avLst/>
          </a:prstGeom>
        </p:spPr>
      </p:pic>
      <p:sp>
        <p:nvSpPr>
          <p:cNvPr id="7" name="TextBox 6"/>
          <p:cNvSpPr txBox="1"/>
          <p:nvPr/>
        </p:nvSpPr>
        <p:spPr>
          <a:xfrm>
            <a:off x="6283922" y="0"/>
            <a:ext cx="2860078" cy="584775"/>
          </a:xfrm>
          <a:prstGeom prst="rect">
            <a:avLst/>
          </a:prstGeom>
          <a:solidFill>
            <a:schemeClr val="bg1"/>
          </a:solidFill>
          <a:ln>
            <a:solidFill>
              <a:schemeClr val="tx1"/>
            </a:solidFill>
          </a:ln>
        </p:spPr>
        <p:txBody>
          <a:bodyPr wrap="none" rtlCol="0">
            <a:spAutoFit/>
          </a:bodyPr>
          <a:lstStyle/>
          <a:p>
            <a:r>
              <a:rPr lang="en-US" sz="3200" b="1" dirty="0"/>
              <a:t>December 2017</a:t>
            </a:r>
          </a:p>
        </p:txBody>
      </p:sp>
    </p:spTree>
    <p:extLst>
      <p:ext uri="{BB962C8B-B14F-4D97-AF65-F5344CB8AC3E}">
        <p14:creationId xmlns:p14="http://schemas.microsoft.com/office/powerpoint/2010/main" val="3182211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083" r="11500"/>
          <a:stretch/>
        </p:blipFill>
        <p:spPr>
          <a:xfrm>
            <a:off x="75474" y="1038225"/>
            <a:ext cx="9068526" cy="5428672"/>
          </a:xfrm>
          <a:prstGeom prst="rect">
            <a:avLst/>
          </a:prstGeom>
        </p:spPr>
      </p:pic>
      <p:sp>
        <p:nvSpPr>
          <p:cNvPr id="6" name="Rectangle 5"/>
          <p:cNvSpPr/>
          <p:nvPr/>
        </p:nvSpPr>
        <p:spPr>
          <a:xfrm>
            <a:off x="0" y="152620"/>
            <a:ext cx="9014372" cy="461665"/>
          </a:xfrm>
          <a:prstGeom prst="rect">
            <a:avLst/>
          </a:prstGeom>
        </p:spPr>
        <p:txBody>
          <a:bodyPr wrap="square">
            <a:spAutoFit/>
          </a:bodyPr>
          <a:lstStyle/>
          <a:p>
            <a:r>
              <a:rPr lang="en-US" sz="2400" b="0" i="0" dirty="0">
                <a:solidFill>
                  <a:srgbClr val="0000FF"/>
                </a:solidFill>
                <a:effectLst/>
                <a:latin typeface="arial" panose="020B0604020202020204" pitchFamily="34" charset="0"/>
              </a:rPr>
              <a:t>Can make </a:t>
            </a:r>
            <a:r>
              <a:rPr lang="en-US" sz="2400" b="0" i="0" dirty="0" err="1">
                <a:solidFill>
                  <a:srgbClr val="0000FF"/>
                </a:solidFill>
                <a:effectLst/>
                <a:latin typeface="arial" panose="020B0604020202020204" pitchFamily="34" charset="0"/>
              </a:rPr>
              <a:t>PairPlots</a:t>
            </a:r>
            <a:r>
              <a:rPr lang="en-US" sz="2400" b="0" i="0" dirty="0">
                <a:solidFill>
                  <a:srgbClr val="0000FF"/>
                </a:solidFill>
                <a:effectLst/>
                <a:latin typeface="arial" panose="020B0604020202020204" pitchFamily="34" charset="0"/>
              </a:rPr>
              <a:t>, scatterplots for </a:t>
            </a:r>
            <a:r>
              <a:rPr lang="en-US" sz="2400" b="0" i="0" dirty="0" err="1">
                <a:solidFill>
                  <a:srgbClr val="0000FF"/>
                </a:solidFill>
                <a:effectLst/>
                <a:latin typeface="arial" panose="020B0604020202020204" pitchFamily="34" charset="0"/>
              </a:rPr>
              <a:t>multivariables</a:t>
            </a:r>
            <a:endParaRPr lang="en-US" sz="2400" dirty="0"/>
          </a:p>
        </p:txBody>
      </p:sp>
      <p:pic>
        <p:nvPicPr>
          <p:cNvPr id="7" name="Picture 6"/>
          <p:cNvPicPr>
            <a:picLocks noChangeAspect="1"/>
          </p:cNvPicPr>
          <p:nvPr/>
        </p:nvPicPr>
        <p:blipFill>
          <a:blip r:embed="rId3"/>
          <a:stretch>
            <a:fillRect/>
          </a:stretch>
        </p:blipFill>
        <p:spPr>
          <a:xfrm>
            <a:off x="7320915" y="38100"/>
            <a:ext cx="1609725" cy="1000125"/>
          </a:xfrm>
          <a:prstGeom prst="rect">
            <a:avLst/>
          </a:prstGeom>
        </p:spPr>
      </p:pic>
    </p:spTree>
    <p:extLst>
      <p:ext uri="{BB962C8B-B14F-4D97-AF65-F5344CB8AC3E}">
        <p14:creationId xmlns:p14="http://schemas.microsoft.com/office/powerpoint/2010/main" val="2779306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749" y="0"/>
            <a:ext cx="4660502" cy="6858000"/>
          </a:xfrm>
          <a:prstGeom prst="rect">
            <a:avLst/>
          </a:prstGeom>
        </p:spPr>
      </p:pic>
      <p:sp>
        <p:nvSpPr>
          <p:cNvPr id="6" name="TextBox 5"/>
          <p:cNvSpPr txBox="1"/>
          <p:nvPr/>
        </p:nvSpPr>
        <p:spPr>
          <a:xfrm>
            <a:off x="53788" y="334682"/>
            <a:ext cx="1940403" cy="954107"/>
          </a:xfrm>
          <a:prstGeom prst="rect">
            <a:avLst/>
          </a:prstGeom>
          <a:noFill/>
        </p:spPr>
        <p:txBody>
          <a:bodyPr wrap="none" rtlCol="0">
            <a:spAutoFit/>
          </a:bodyPr>
          <a:lstStyle/>
          <a:p>
            <a:r>
              <a:rPr lang="en-US" sz="2000" b="1" i="1" dirty="0"/>
              <a:t>Salvatore Mundi</a:t>
            </a:r>
          </a:p>
          <a:p>
            <a:r>
              <a:rPr lang="en-US" dirty="0"/>
              <a:t>Leonardo Da Vinci</a:t>
            </a:r>
          </a:p>
          <a:p>
            <a:r>
              <a:rPr lang="en-US" dirty="0"/>
              <a:t>c. 1500</a:t>
            </a:r>
          </a:p>
        </p:txBody>
      </p:sp>
    </p:spTree>
    <p:extLst>
      <p:ext uri="{BB962C8B-B14F-4D97-AF65-F5344CB8AC3E}">
        <p14:creationId xmlns:p14="http://schemas.microsoft.com/office/powerpoint/2010/main" val="231451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9462" y="810768"/>
            <a:ext cx="6601505" cy="4880060"/>
          </a:xfrm>
          <a:prstGeom prst="rect">
            <a:avLst/>
          </a:prstGeom>
        </p:spPr>
      </p:pic>
      <p:sp>
        <p:nvSpPr>
          <p:cNvPr id="6" name="TextBox 5"/>
          <p:cNvSpPr txBox="1"/>
          <p:nvPr/>
        </p:nvSpPr>
        <p:spPr>
          <a:xfrm>
            <a:off x="182880" y="335280"/>
            <a:ext cx="7006213" cy="369332"/>
          </a:xfrm>
          <a:prstGeom prst="rect">
            <a:avLst/>
          </a:prstGeom>
          <a:noFill/>
        </p:spPr>
        <p:txBody>
          <a:bodyPr wrap="none" rtlCol="0">
            <a:spAutoFit/>
          </a:bodyPr>
          <a:lstStyle/>
          <a:p>
            <a:r>
              <a:rPr lang="en-US" b="1" dirty="0"/>
              <a:t>Does B-N form a covalent framework, that is then stabilized by ionic A? </a:t>
            </a:r>
          </a:p>
        </p:txBody>
      </p:sp>
      <p:sp>
        <p:nvSpPr>
          <p:cNvPr id="2" name="TextBox 1"/>
          <p:cNvSpPr txBox="1"/>
          <p:nvPr/>
        </p:nvSpPr>
        <p:spPr>
          <a:xfrm>
            <a:off x="1469985" y="6007261"/>
            <a:ext cx="6311215" cy="646331"/>
          </a:xfrm>
          <a:prstGeom prst="rect">
            <a:avLst/>
          </a:prstGeom>
          <a:noFill/>
        </p:spPr>
        <p:txBody>
          <a:bodyPr wrap="none" rtlCol="0">
            <a:spAutoFit/>
          </a:bodyPr>
          <a:lstStyle/>
          <a:p>
            <a:r>
              <a:rPr lang="en-US" sz="3600" i="1" dirty="0">
                <a:solidFill>
                  <a:srgbClr val="FF0000"/>
                </a:solidFill>
              </a:rPr>
              <a:t>REALLY CRUCIAL FIGURE FOR ME</a:t>
            </a:r>
          </a:p>
        </p:txBody>
      </p:sp>
    </p:spTree>
    <p:extLst>
      <p:ext uri="{BB962C8B-B14F-4D97-AF65-F5344CB8AC3E}">
        <p14:creationId xmlns:p14="http://schemas.microsoft.com/office/powerpoint/2010/main" val="821906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79" r="58374"/>
          <a:stretch/>
        </p:blipFill>
        <p:spPr>
          <a:xfrm>
            <a:off x="2972205" y="1215884"/>
            <a:ext cx="1299101" cy="340157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55" r="58068"/>
          <a:stretch/>
        </p:blipFill>
        <p:spPr>
          <a:xfrm>
            <a:off x="5655887" y="1215884"/>
            <a:ext cx="1309727" cy="340157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364" r="58221"/>
          <a:stretch/>
        </p:blipFill>
        <p:spPr>
          <a:xfrm>
            <a:off x="4307855" y="1215884"/>
            <a:ext cx="1311484" cy="3401575"/>
          </a:xfrm>
          <a:prstGeom prst="rect">
            <a:avLst/>
          </a:prstGeom>
        </p:spPr>
      </p:pic>
      <p:sp>
        <p:nvSpPr>
          <p:cNvPr id="15" name="TextBox 14"/>
          <p:cNvSpPr txBox="1"/>
          <p:nvPr/>
        </p:nvSpPr>
        <p:spPr>
          <a:xfrm>
            <a:off x="2869835" y="920750"/>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sp>
        <p:nvSpPr>
          <p:cNvPr id="16" name="TextBox 15"/>
          <p:cNvSpPr txBox="1"/>
          <p:nvPr/>
        </p:nvSpPr>
        <p:spPr>
          <a:xfrm>
            <a:off x="5525279" y="916517"/>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2061" r="-1918"/>
          <a:stretch/>
        </p:blipFill>
        <p:spPr>
          <a:xfrm>
            <a:off x="238971" y="1215883"/>
            <a:ext cx="2762752" cy="3401575"/>
          </a:xfrm>
          <a:prstGeom prst="rect">
            <a:avLst/>
          </a:prstGeom>
        </p:spPr>
      </p:pic>
      <p:cxnSp>
        <p:nvCxnSpPr>
          <p:cNvPr id="19" name="Straight Connector 18"/>
          <p:cNvCxnSpPr/>
          <p:nvPr/>
        </p:nvCxnSpPr>
        <p:spPr>
          <a:xfrm flipV="1">
            <a:off x="2869836" y="1193516"/>
            <a:ext cx="1" cy="34015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0731" y="916517"/>
            <a:ext cx="1415772" cy="300082"/>
          </a:xfrm>
          <a:prstGeom prst="rect">
            <a:avLst/>
          </a:prstGeom>
          <a:noFill/>
        </p:spPr>
        <p:txBody>
          <a:bodyPr wrap="none" rtlCol="0">
            <a:spAutoFit/>
          </a:bodyPr>
          <a:lstStyle/>
          <a:p>
            <a:r>
              <a:rPr lang="en-US" sz="1350" dirty="0">
                <a:solidFill>
                  <a:srgbClr val="0000FF"/>
                </a:solidFill>
              </a:rPr>
              <a:t>Binary references</a:t>
            </a: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3495" r="58438"/>
          <a:stretch/>
        </p:blipFill>
        <p:spPr>
          <a:xfrm>
            <a:off x="6965614" y="1215882"/>
            <a:ext cx="1295401" cy="3401575"/>
          </a:xfrm>
          <a:prstGeom prst="rect">
            <a:avLst/>
          </a:prstGeom>
        </p:spPr>
      </p:pic>
      <p:sp>
        <p:nvSpPr>
          <p:cNvPr id="28" name="TextBox 27"/>
          <p:cNvSpPr txBox="1"/>
          <p:nvPr/>
        </p:nvSpPr>
        <p:spPr>
          <a:xfrm>
            <a:off x="105834" y="4956756"/>
            <a:ext cx="5199821" cy="300082"/>
          </a:xfrm>
          <a:prstGeom prst="rect">
            <a:avLst/>
          </a:prstGeom>
          <a:noFill/>
        </p:spPr>
        <p:txBody>
          <a:bodyPr wrap="none" rtlCol="0">
            <a:spAutoFit/>
          </a:bodyPr>
          <a:lstStyle/>
          <a:p>
            <a:r>
              <a:rPr lang="en-US" sz="1350" dirty="0"/>
              <a:t>Pink sigma (mostly) goes down as you go to the right – is that the sum? </a:t>
            </a:r>
          </a:p>
        </p:txBody>
      </p:sp>
      <p:sp>
        <p:nvSpPr>
          <p:cNvPr id="29" name="Rectangle 28"/>
          <p:cNvSpPr/>
          <p:nvPr/>
        </p:nvSpPr>
        <p:spPr>
          <a:xfrm>
            <a:off x="105833" y="5279884"/>
            <a:ext cx="4572000" cy="646331"/>
          </a:xfrm>
          <a:prstGeom prst="rect">
            <a:avLst/>
          </a:prstGeom>
        </p:spPr>
        <p:txBody>
          <a:bodyPr>
            <a:spAutoFit/>
          </a:bodyPr>
          <a:lstStyle/>
          <a:p>
            <a:r>
              <a:rPr lang="en-US" sz="900" dirty="0"/>
              <a:t>Stable: Ti3Zn3N mp-697075 -0.755017627126 -0.012254170119</a:t>
            </a:r>
          </a:p>
          <a:p>
            <a:r>
              <a:rPr lang="en-US" sz="900" dirty="0"/>
              <a:t>Stable: Ti3ZnN mp-1014257 -0.971667216476 -0.030596497</a:t>
            </a:r>
          </a:p>
          <a:p>
            <a:r>
              <a:rPr lang="en-US" sz="900" dirty="0"/>
              <a:t>Stable: Ti2ZnN mp-1014227 -1.15424461268 -0.0348438860417</a:t>
            </a:r>
          </a:p>
          <a:p>
            <a:r>
              <a:rPr lang="en-US" sz="900" dirty="0"/>
              <a:t>Stable: TiZnN2 struc771 -1.03634990036 -0.06905719249</a:t>
            </a:r>
          </a:p>
        </p:txBody>
      </p:sp>
      <p:sp>
        <p:nvSpPr>
          <p:cNvPr id="30" name="TextBox 29"/>
          <p:cNvSpPr txBox="1"/>
          <p:nvPr/>
        </p:nvSpPr>
        <p:spPr>
          <a:xfrm>
            <a:off x="105834" y="4729357"/>
            <a:ext cx="3904595" cy="300082"/>
          </a:xfrm>
          <a:prstGeom prst="rect">
            <a:avLst/>
          </a:prstGeom>
          <a:noFill/>
        </p:spPr>
        <p:txBody>
          <a:bodyPr wrap="none" rtlCol="0">
            <a:spAutoFit/>
          </a:bodyPr>
          <a:lstStyle/>
          <a:p>
            <a:r>
              <a:rPr lang="en-US" sz="1350" dirty="0"/>
              <a:t>Black </a:t>
            </a:r>
            <a:r>
              <a:rPr lang="en-US" sz="1350" dirty="0" err="1"/>
              <a:t>tCOHP</a:t>
            </a:r>
            <a:r>
              <a:rPr lang="en-US" sz="1350" dirty="0"/>
              <a:t> sigma is about the same for all ternaries</a:t>
            </a:r>
          </a:p>
        </p:txBody>
      </p:sp>
      <p:sp>
        <p:nvSpPr>
          <p:cNvPr id="31" name="TextBox 30"/>
          <p:cNvSpPr txBox="1"/>
          <p:nvPr/>
        </p:nvSpPr>
        <p:spPr>
          <a:xfrm>
            <a:off x="5693833" y="4867856"/>
            <a:ext cx="3241850" cy="300082"/>
          </a:xfrm>
          <a:prstGeom prst="rect">
            <a:avLst/>
          </a:prstGeom>
          <a:noFill/>
        </p:spPr>
        <p:txBody>
          <a:bodyPr wrap="none" rtlCol="0">
            <a:spAutoFit/>
          </a:bodyPr>
          <a:lstStyle/>
          <a:p>
            <a:r>
              <a:rPr lang="en-US" sz="1350" dirty="0"/>
              <a:t>Q: Does deeper bonding = stronger bonds? </a:t>
            </a:r>
          </a:p>
        </p:txBody>
      </p:sp>
      <p:sp>
        <p:nvSpPr>
          <p:cNvPr id="18" name="TextBox 17"/>
          <p:cNvSpPr txBox="1"/>
          <p:nvPr/>
        </p:nvSpPr>
        <p:spPr>
          <a:xfrm>
            <a:off x="6526991" y="0"/>
            <a:ext cx="2629822" cy="584775"/>
          </a:xfrm>
          <a:prstGeom prst="rect">
            <a:avLst/>
          </a:prstGeom>
          <a:solidFill>
            <a:schemeClr val="bg1"/>
          </a:solidFill>
          <a:ln>
            <a:solidFill>
              <a:schemeClr val="tx1"/>
            </a:solidFill>
          </a:ln>
        </p:spPr>
        <p:txBody>
          <a:bodyPr wrap="none" rtlCol="0">
            <a:spAutoFit/>
          </a:bodyPr>
          <a:lstStyle/>
          <a:p>
            <a:r>
              <a:rPr lang="en-US" sz="3200" b="1" dirty="0"/>
              <a:t>February 2018</a:t>
            </a:r>
          </a:p>
        </p:txBody>
      </p:sp>
    </p:spTree>
    <p:extLst>
      <p:ext uri="{BB962C8B-B14F-4D97-AF65-F5344CB8AC3E}">
        <p14:creationId xmlns:p14="http://schemas.microsoft.com/office/powerpoint/2010/main" val="1083870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79" r="58374"/>
          <a:stretch/>
        </p:blipFill>
        <p:spPr>
          <a:xfrm>
            <a:off x="2972205" y="1215884"/>
            <a:ext cx="1299101" cy="340157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55" r="58068"/>
          <a:stretch/>
        </p:blipFill>
        <p:spPr>
          <a:xfrm>
            <a:off x="5655887" y="1215884"/>
            <a:ext cx="1309727" cy="340157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364" r="58221"/>
          <a:stretch/>
        </p:blipFill>
        <p:spPr>
          <a:xfrm>
            <a:off x="4307855" y="1215884"/>
            <a:ext cx="1311484" cy="3401575"/>
          </a:xfrm>
          <a:prstGeom prst="rect">
            <a:avLst/>
          </a:prstGeom>
        </p:spPr>
      </p:pic>
      <p:sp>
        <p:nvSpPr>
          <p:cNvPr id="15" name="TextBox 14"/>
          <p:cNvSpPr txBox="1"/>
          <p:nvPr/>
        </p:nvSpPr>
        <p:spPr>
          <a:xfrm>
            <a:off x="2869835" y="920750"/>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sp>
        <p:nvSpPr>
          <p:cNvPr id="16" name="TextBox 15"/>
          <p:cNvSpPr txBox="1"/>
          <p:nvPr/>
        </p:nvSpPr>
        <p:spPr>
          <a:xfrm>
            <a:off x="5525279" y="916517"/>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2061" r="-1918"/>
          <a:stretch/>
        </p:blipFill>
        <p:spPr>
          <a:xfrm>
            <a:off x="238971" y="1215883"/>
            <a:ext cx="2762752" cy="3401575"/>
          </a:xfrm>
          <a:prstGeom prst="rect">
            <a:avLst/>
          </a:prstGeom>
        </p:spPr>
      </p:pic>
      <p:cxnSp>
        <p:nvCxnSpPr>
          <p:cNvPr id="19" name="Straight Connector 18"/>
          <p:cNvCxnSpPr/>
          <p:nvPr/>
        </p:nvCxnSpPr>
        <p:spPr>
          <a:xfrm flipV="1">
            <a:off x="2869836" y="1193516"/>
            <a:ext cx="1" cy="34015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0731" y="916517"/>
            <a:ext cx="1415772" cy="300082"/>
          </a:xfrm>
          <a:prstGeom prst="rect">
            <a:avLst/>
          </a:prstGeom>
          <a:noFill/>
        </p:spPr>
        <p:txBody>
          <a:bodyPr wrap="none" rtlCol="0">
            <a:spAutoFit/>
          </a:bodyPr>
          <a:lstStyle/>
          <a:p>
            <a:r>
              <a:rPr lang="en-US" sz="1350" dirty="0">
                <a:solidFill>
                  <a:srgbClr val="0000FF"/>
                </a:solidFill>
              </a:rPr>
              <a:t>Binary references</a:t>
            </a: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3495" r="58438"/>
          <a:stretch/>
        </p:blipFill>
        <p:spPr>
          <a:xfrm>
            <a:off x="6965614" y="1215882"/>
            <a:ext cx="1295401" cy="3401575"/>
          </a:xfrm>
          <a:prstGeom prst="rect">
            <a:avLst/>
          </a:prstGeom>
        </p:spPr>
      </p:pic>
      <p:sp>
        <p:nvSpPr>
          <p:cNvPr id="14" name="TextBox 13"/>
          <p:cNvSpPr txBox="1"/>
          <p:nvPr/>
        </p:nvSpPr>
        <p:spPr>
          <a:xfrm>
            <a:off x="6722230" y="4597675"/>
            <a:ext cx="2116970" cy="1754326"/>
          </a:xfrm>
          <a:prstGeom prst="rect">
            <a:avLst/>
          </a:prstGeom>
          <a:noFill/>
        </p:spPr>
        <p:txBody>
          <a:bodyPr wrap="square" rtlCol="0">
            <a:spAutoFit/>
          </a:bodyPr>
          <a:lstStyle/>
          <a:p>
            <a:pPr marL="128588" indent="-128588">
              <a:buFontTx/>
              <a:buChar char="-"/>
            </a:pPr>
            <a:r>
              <a:rPr lang="en-US" sz="900" dirty="0"/>
              <a:t>Only one with N-N bonding (Red)</a:t>
            </a:r>
          </a:p>
          <a:p>
            <a:pPr marL="128588" indent="-128588">
              <a:buFontTx/>
              <a:buChar char="-"/>
            </a:pPr>
            <a:r>
              <a:rPr lang="en-US" sz="900" dirty="0"/>
              <a:t>Lots of orange (Zn-N) and blue (Ti-N) character as well, compared to others</a:t>
            </a:r>
          </a:p>
          <a:p>
            <a:pPr marL="128588" indent="-128588">
              <a:buFontTx/>
              <a:buChar char="-"/>
            </a:pPr>
            <a:r>
              <a:rPr lang="en-US" sz="900" dirty="0"/>
              <a:t>These bonds are very strong, compared to M-M bonding, in just this compound, but also in the other compounds</a:t>
            </a:r>
          </a:p>
          <a:p>
            <a:pPr marL="128588" indent="-128588">
              <a:buFontTx/>
              <a:buChar char="-"/>
            </a:pPr>
            <a:r>
              <a:rPr lang="en-US" sz="900" dirty="0"/>
              <a:t>Even though DOS is not as deep as the others, the occupation of the DOS is more significant (? I think)? More covalency?</a:t>
            </a:r>
          </a:p>
          <a:p>
            <a:endParaRPr lang="en-US" sz="900" dirty="0"/>
          </a:p>
        </p:txBody>
      </p:sp>
      <p:sp>
        <p:nvSpPr>
          <p:cNvPr id="12" name="Down Arrow 11"/>
          <p:cNvSpPr/>
          <p:nvPr/>
        </p:nvSpPr>
        <p:spPr>
          <a:xfrm rot="10800000">
            <a:off x="7190032" y="4269335"/>
            <a:ext cx="712375" cy="325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6526991" y="0"/>
            <a:ext cx="2629822" cy="584775"/>
          </a:xfrm>
          <a:prstGeom prst="rect">
            <a:avLst/>
          </a:prstGeom>
          <a:solidFill>
            <a:schemeClr val="bg1"/>
          </a:solidFill>
          <a:ln>
            <a:solidFill>
              <a:schemeClr val="tx1"/>
            </a:solidFill>
          </a:ln>
        </p:spPr>
        <p:txBody>
          <a:bodyPr wrap="none" rtlCol="0">
            <a:spAutoFit/>
          </a:bodyPr>
          <a:lstStyle/>
          <a:p>
            <a:r>
              <a:rPr lang="en-US" sz="3200" b="1" dirty="0"/>
              <a:t>February 2018</a:t>
            </a:r>
          </a:p>
        </p:txBody>
      </p:sp>
    </p:spTree>
    <p:extLst>
      <p:ext uri="{BB962C8B-B14F-4D97-AF65-F5344CB8AC3E}">
        <p14:creationId xmlns:p14="http://schemas.microsoft.com/office/powerpoint/2010/main" val="2791773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79" r="58374"/>
          <a:stretch/>
        </p:blipFill>
        <p:spPr>
          <a:xfrm>
            <a:off x="2972205" y="1215884"/>
            <a:ext cx="1299101" cy="340157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55" r="58068"/>
          <a:stretch/>
        </p:blipFill>
        <p:spPr>
          <a:xfrm>
            <a:off x="5655887" y="1215884"/>
            <a:ext cx="1309727" cy="340157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364" r="58221"/>
          <a:stretch/>
        </p:blipFill>
        <p:spPr>
          <a:xfrm>
            <a:off x="4307855" y="1215884"/>
            <a:ext cx="1311484" cy="3401575"/>
          </a:xfrm>
          <a:prstGeom prst="rect">
            <a:avLst/>
          </a:prstGeom>
        </p:spPr>
      </p:pic>
      <p:sp>
        <p:nvSpPr>
          <p:cNvPr id="15" name="TextBox 14"/>
          <p:cNvSpPr txBox="1"/>
          <p:nvPr/>
        </p:nvSpPr>
        <p:spPr>
          <a:xfrm>
            <a:off x="2869835" y="920750"/>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sp>
        <p:nvSpPr>
          <p:cNvPr id="16" name="TextBox 15"/>
          <p:cNvSpPr txBox="1"/>
          <p:nvPr/>
        </p:nvSpPr>
        <p:spPr>
          <a:xfrm>
            <a:off x="5525279" y="916517"/>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2061" r="-1918"/>
          <a:stretch/>
        </p:blipFill>
        <p:spPr>
          <a:xfrm>
            <a:off x="238971" y="1215883"/>
            <a:ext cx="2762752" cy="3401575"/>
          </a:xfrm>
          <a:prstGeom prst="rect">
            <a:avLst/>
          </a:prstGeom>
        </p:spPr>
      </p:pic>
      <p:cxnSp>
        <p:nvCxnSpPr>
          <p:cNvPr id="19" name="Straight Connector 18"/>
          <p:cNvCxnSpPr/>
          <p:nvPr/>
        </p:nvCxnSpPr>
        <p:spPr>
          <a:xfrm flipV="1">
            <a:off x="2869836" y="1193516"/>
            <a:ext cx="1" cy="34015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0731" y="916517"/>
            <a:ext cx="1415772" cy="300082"/>
          </a:xfrm>
          <a:prstGeom prst="rect">
            <a:avLst/>
          </a:prstGeom>
          <a:noFill/>
        </p:spPr>
        <p:txBody>
          <a:bodyPr wrap="none" rtlCol="0">
            <a:spAutoFit/>
          </a:bodyPr>
          <a:lstStyle/>
          <a:p>
            <a:r>
              <a:rPr lang="en-US" sz="1350" dirty="0">
                <a:solidFill>
                  <a:srgbClr val="0000FF"/>
                </a:solidFill>
              </a:rPr>
              <a:t>Binary references</a:t>
            </a: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3495" r="58438"/>
          <a:stretch/>
        </p:blipFill>
        <p:spPr>
          <a:xfrm>
            <a:off x="6965614" y="1215882"/>
            <a:ext cx="1295401" cy="3401575"/>
          </a:xfrm>
          <a:prstGeom prst="rect">
            <a:avLst/>
          </a:prstGeom>
        </p:spPr>
      </p:pic>
      <p:sp>
        <p:nvSpPr>
          <p:cNvPr id="2" name="TextBox 1"/>
          <p:cNvSpPr txBox="1"/>
          <p:nvPr/>
        </p:nvSpPr>
        <p:spPr>
          <a:xfrm>
            <a:off x="3371020" y="4764138"/>
            <a:ext cx="4106838" cy="1131079"/>
          </a:xfrm>
          <a:prstGeom prst="rect">
            <a:avLst/>
          </a:prstGeom>
          <a:noFill/>
        </p:spPr>
        <p:txBody>
          <a:bodyPr wrap="square" rtlCol="0">
            <a:spAutoFit/>
          </a:bodyPr>
          <a:lstStyle/>
          <a:p>
            <a:r>
              <a:rPr lang="en-US" sz="1350" dirty="0"/>
              <a:t>In general, it seems that the magnitude of M-M bonding is weaker than the magnitude of M-N bonding. </a:t>
            </a:r>
          </a:p>
          <a:p>
            <a:r>
              <a:rPr lang="en-US" sz="1350" dirty="0"/>
              <a:t>M-M ~-1 to -2. </a:t>
            </a:r>
          </a:p>
          <a:p>
            <a:r>
              <a:rPr lang="en-US" sz="1350" dirty="0"/>
              <a:t>M-N  ~-3 to -4</a:t>
            </a:r>
          </a:p>
          <a:p>
            <a:r>
              <a:rPr lang="en-US" sz="1350" dirty="0"/>
              <a:t>Also, N-states are deeper in the density of states. </a:t>
            </a:r>
          </a:p>
        </p:txBody>
      </p:sp>
      <p:sp>
        <p:nvSpPr>
          <p:cNvPr id="18" name="Down Arrow 17"/>
          <p:cNvSpPr/>
          <p:nvPr/>
        </p:nvSpPr>
        <p:spPr>
          <a:xfrm rot="10800000">
            <a:off x="4594914" y="4342728"/>
            <a:ext cx="712375" cy="325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own Arrow 19"/>
          <p:cNvSpPr/>
          <p:nvPr/>
        </p:nvSpPr>
        <p:spPr>
          <a:xfrm rot="10800000">
            <a:off x="5962152" y="4326204"/>
            <a:ext cx="712375" cy="325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own Arrow 21"/>
          <p:cNvSpPr/>
          <p:nvPr/>
        </p:nvSpPr>
        <p:spPr>
          <a:xfrm rot="10800000">
            <a:off x="3260243" y="4331518"/>
            <a:ext cx="712375" cy="325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p:cNvSpPr txBox="1"/>
          <p:nvPr/>
        </p:nvSpPr>
        <p:spPr>
          <a:xfrm>
            <a:off x="6526991" y="0"/>
            <a:ext cx="2629822" cy="584775"/>
          </a:xfrm>
          <a:prstGeom prst="rect">
            <a:avLst/>
          </a:prstGeom>
          <a:solidFill>
            <a:schemeClr val="bg1"/>
          </a:solidFill>
          <a:ln>
            <a:solidFill>
              <a:schemeClr val="tx1"/>
            </a:solidFill>
          </a:ln>
        </p:spPr>
        <p:txBody>
          <a:bodyPr wrap="none" rtlCol="0">
            <a:spAutoFit/>
          </a:bodyPr>
          <a:lstStyle/>
          <a:p>
            <a:r>
              <a:rPr lang="en-US" sz="3200" b="1" dirty="0"/>
              <a:t>February 2018</a:t>
            </a:r>
          </a:p>
        </p:txBody>
      </p:sp>
    </p:spTree>
    <p:extLst>
      <p:ext uri="{BB962C8B-B14F-4D97-AF65-F5344CB8AC3E}">
        <p14:creationId xmlns:p14="http://schemas.microsoft.com/office/powerpoint/2010/main" val="1654439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479" r="58374"/>
          <a:stretch/>
        </p:blipFill>
        <p:spPr>
          <a:xfrm>
            <a:off x="2972205" y="1215884"/>
            <a:ext cx="1299101" cy="340157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555" r="58068"/>
          <a:stretch/>
        </p:blipFill>
        <p:spPr>
          <a:xfrm>
            <a:off x="5655887" y="1215884"/>
            <a:ext cx="1309727" cy="340157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3364" r="58221"/>
          <a:stretch/>
        </p:blipFill>
        <p:spPr>
          <a:xfrm>
            <a:off x="4307855" y="1215884"/>
            <a:ext cx="1311484" cy="3401575"/>
          </a:xfrm>
          <a:prstGeom prst="rect">
            <a:avLst/>
          </a:prstGeom>
        </p:spPr>
      </p:pic>
      <p:sp>
        <p:nvSpPr>
          <p:cNvPr id="15" name="TextBox 14"/>
          <p:cNvSpPr txBox="1"/>
          <p:nvPr/>
        </p:nvSpPr>
        <p:spPr>
          <a:xfrm>
            <a:off x="2869835" y="920750"/>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sp>
        <p:nvSpPr>
          <p:cNvPr id="16" name="TextBox 15"/>
          <p:cNvSpPr txBox="1"/>
          <p:nvPr/>
        </p:nvSpPr>
        <p:spPr>
          <a:xfrm>
            <a:off x="5525279" y="916517"/>
            <a:ext cx="2781274" cy="300082"/>
          </a:xfrm>
          <a:prstGeom prst="rect">
            <a:avLst/>
          </a:prstGeom>
          <a:noFill/>
        </p:spPr>
        <p:txBody>
          <a:bodyPr wrap="none" rtlCol="0">
            <a:spAutoFit/>
          </a:bodyPr>
          <a:lstStyle/>
          <a:p>
            <a:r>
              <a:rPr lang="en-US" sz="1350" dirty="0">
                <a:solidFill>
                  <a:srgbClr val="FF0000"/>
                </a:solidFill>
              </a:rPr>
              <a:t>INCREASING NITROGEN CONTENT </a:t>
            </a:r>
            <a:r>
              <a:rPr lang="en-US" sz="1350" dirty="0">
                <a:solidFill>
                  <a:srgbClr val="FF0000"/>
                </a:solidFill>
                <a:sym typeface="Wingdings" panose="05000000000000000000" pitchFamily="2" charset="2"/>
              </a:rPr>
              <a:t></a:t>
            </a:r>
            <a:endParaRPr lang="en-US" sz="1350" dirty="0">
              <a:solidFill>
                <a:srgbClr val="FF0000"/>
              </a:solidFill>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42061" r="-1918"/>
          <a:stretch/>
        </p:blipFill>
        <p:spPr>
          <a:xfrm>
            <a:off x="238971" y="1215883"/>
            <a:ext cx="2762752" cy="3401575"/>
          </a:xfrm>
          <a:prstGeom prst="rect">
            <a:avLst/>
          </a:prstGeom>
        </p:spPr>
      </p:pic>
      <p:cxnSp>
        <p:nvCxnSpPr>
          <p:cNvPr id="19" name="Straight Connector 18"/>
          <p:cNvCxnSpPr/>
          <p:nvPr/>
        </p:nvCxnSpPr>
        <p:spPr>
          <a:xfrm flipV="1">
            <a:off x="2869836" y="1193516"/>
            <a:ext cx="1" cy="340157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0731" y="916517"/>
            <a:ext cx="1415772" cy="300082"/>
          </a:xfrm>
          <a:prstGeom prst="rect">
            <a:avLst/>
          </a:prstGeom>
          <a:noFill/>
        </p:spPr>
        <p:txBody>
          <a:bodyPr wrap="none" rtlCol="0">
            <a:spAutoFit/>
          </a:bodyPr>
          <a:lstStyle/>
          <a:p>
            <a:r>
              <a:rPr lang="en-US" sz="1350" dirty="0">
                <a:solidFill>
                  <a:srgbClr val="0000FF"/>
                </a:solidFill>
              </a:rPr>
              <a:t>Binary references</a:t>
            </a: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3495" r="58438"/>
          <a:stretch/>
        </p:blipFill>
        <p:spPr>
          <a:xfrm>
            <a:off x="6965614" y="1215882"/>
            <a:ext cx="1295401" cy="3401575"/>
          </a:xfrm>
          <a:prstGeom prst="rect">
            <a:avLst/>
          </a:prstGeom>
        </p:spPr>
      </p:pic>
      <p:sp>
        <p:nvSpPr>
          <p:cNvPr id="3" name="TextBox 2"/>
          <p:cNvSpPr txBox="1"/>
          <p:nvPr/>
        </p:nvSpPr>
        <p:spPr>
          <a:xfrm>
            <a:off x="120275" y="4320453"/>
            <a:ext cx="8597298" cy="1131079"/>
          </a:xfrm>
          <a:prstGeom prst="rect">
            <a:avLst/>
          </a:prstGeom>
          <a:solidFill>
            <a:schemeClr val="bg1"/>
          </a:solidFill>
        </p:spPr>
        <p:txBody>
          <a:bodyPr wrap="square" rtlCol="0">
            <a:spAutoFit/>
          </a:bodyPr>
          <a:lstStyle/>
          <a:p>
            <a:r>
              <a:rPr lang="en-US" sz="1350" dirty="0"/>
              <a:t>Can we make new data-plots for Sigma, and Sigma ratios? Questions I’m interested in: </a:t>
            </a:r>
          </a:p>
          <a:p>
            <a:pPr marL="214313" indent="-214313">
              <a:buFontTx/>
              <a:buChar char="-"/>
            </a:pPr>
            <a:r>
              <a:rPr lang="en-US" sz="1350" dirty="0"/>
              <a:t>Are M-M bonds generally weaker than M-N bonds? </a:t>
            </a:r>
          </a:p>
          <a:p>
            <a:pPr marL="214313" indent="-214313">
              <a:buFontTx/>
              <a:buChar char="-"/>
            </a:pPr>
            <a:r>
              <a:rPr lang="en-US" sz="1350" dirty="0"/>
              <a:t>Does more M-N character correspond to a higher pink/black ratio? </a:t>
            </a:r>
          </a:p>
          <a:p>
            <a:pPr marL="214313" indent="-214313">
              <a:buFontTx/>
              <a:buChar char="-"/>
            </a:pPr>
            <a:r>
              <a:rPr lang="en-US" sz="1350" dirty="0"/>
              <a:t>(Is the ratio between pink and black COHP meaningful?)</a:t>
            </a:r>
          </a:p>
          <a:p>
            <a:pPr marL="557213" lvl="1" indent="-214313">
              <a:buFontTx/>
              <a:buChar char="-"/>
            </a:pPr>
            <a:r>
              <a:rPr lang="en-US" sz="1350" dirty="0"/>
              <a:t>Can we plot the ratio between Pink and Black COHP for N-poor </a:t>
            </a:r>
            <a:r>
              <a:rPr lang="en-US" sz="1350" dirty="0">
                <a:sym typeface="Wingdings" panose="05000000000000000000" pitchFamily="2" charset="2"/>
              </a:rPr>
              <a:t> N-rich? </a:t>
            </a:r>
            <a:endParaRPr lang="en-US" sz="1350" dirty="0"/>
          </a:p>
        </p:txBody>
      </p:sp>
      <p:sp>
        <p:nvSpPr>
          <p:cNvPr id="12" name="TextBox 11"/>
          <p:cNvSpPr txBox="1"/>
          <p:nvPr/>
        </p:nvSpPr>
        <p:spPr>
          <a:xfrm>
            <a:off x="6526991" y="0"/>
            <a:ext cx="2629822" cy="584775"/>
          </a:xfrm>
          <a:prstGeom prst="rect">
            <a:avLst/>
          </a:prstGeom>
          <a:solidFill>
            <a:schemeClr val="bg1"/>
          </a:solidFill>
          <a:ln>
            <a:solidFill>
              <a:schemeClr val="tx1"/>
            </a:solidFill>
          </a:ln>
        </p:spPr>
        <p:txBody>
          <a:bodyPr wrap="none" rtlCol="0">
            <a:spAutoFit/>
          </a:bodyPr>
          <a:lstStyle/>
          <a:p>
            <a:r>
              <a:rPr lang="en-US" sz="3200" b="1" dirty="0"/>
              <a:t>February 2018</a:t>
            </a:r>
          </a:p>
        </p:txBody>
      </p:sp>
    </p:spTree>
    <p:extLst>
      <p:ext uri="{BB962C8B-B14F-4D97-AF65-F5344CB8AC3E}">
        <p14:creationId xmlns:p14="http://schemas.microsoft.com/office/powerpoint/2010/main" val="3019572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481233" y="2077752"/>
            <a:ext cx="3690050" cy="23013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26" name="Picture 2" descr="../_images/distributions_14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87" y="1140870"/>
            <a:ext cx="2236958" cy="14812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89133" y="929813"/>
            <a:ext cx="1556836" cy="300082"/>
          </a:xfrm>
          <a:prstGeom prst="rect">
            <a:avLst/>
          </a:prstGeom>
          <a:noFill/>
        </p:spPr>
        <p:txBody>
          <a:bodyPr wrap="none" rtlCol="0">
            <a:spAutoFit/>
          </a:bodyPr>
          <a:lstStyle/>
          <a:p>
            <a:r>
              <a:rPr lang="en-US" sz="1350" dirty="0" err="1"/>
              <a:t>Seaborn</a:t>
            </a:r>
            <a:r>
              <a:rPr lang="en-US" sz="1350" dirty="0"/>
              <a:t> </a:t>
            </a:r>
            <a:r>
              <a:rPr lang="en-US" sz="1350" dirty="0" err="1"/>
              <a:t>sns.displot</a:t>
            </a:r>
            <a:endParaRPr lang="en-US" sz="1350" dirty="0"/>
          </a:p>
        </p:txBody>
      </p:sp>
      <p:sp>
        <p:nvSpPr>
          <p:cNvPr id="6" name="TextBox 5"/>
          <p:cNvSpPr txBox="1"/>
          <p:nvPr/>
        </p:nvSpPr>
        <p:spPr>
          <a:xfrm rot="16200000">
            <a:off x="-506885" y="1650205"/>
            <a:ext cx="1818190" cy="300082"/>
          </a:xfrm>
          <a:prstGeom prst="rect">
            <a:avLst/>
          </a:prstGeom>
          <a:noFill/>
        </p:spPr>
        <p:txBody>
          <a:bodyPr wrap="none" rtlCol="0">
            <a:spAutoFit/>
          </a:bodyPr>
          <a:lstStyle/>
          <a:p>
            <a:r>
              <a:rPr lang="en-US" sz="1350" dirty="0"/>
              <a:t>Probability Distribution</a:t>
            </a:r>
          </a:p>
        </p:txBody>
      </p:sp>
      <p:sp>
        <p:nvSpPr>
          <p:cNvPr id="7" name="Down Arrow 6"/>
          <p:cNvSpPr/>
          <p:nvPr/>
        </p:nvSpPr>
        <p:spPr>
          <a:xfrm>
            <a:off x="1387578" y="2684671"/>
            <a:ext cx="603881" cy="477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p:cNvCxnSpPr/>
          <p:nvPr/>
        </p:nvCxnSpPr>
        <p:spPr>
          <a:xfrm>
            <a:off x="698989" y="3554291"/>
            <a:ext cx="1799211" cy="13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0"/>
          </p:cNvCxnSpPr>
          <p:nvPr/>
        </p:nvCxnSpPr>
        <p:spPr>
          <a:xfrm flipH="1">
            <a:off x="698990" y="3547697"/>
            <a:ext cx="6593" cy="2090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29350" y="3277291"/>
            <a:ext cx="1818190" cy="300082"/>
          </a:xfrm>
          <a:prstGeom prst="rect">
            <a:avLst/>
          </a:prstGeom>
          <a:noFill/>
        </p:spPr>
        <p:txBody>
          <a:bodyPr wrap="none" rtlCol="0">
            <a:spAutoFit/>
          </a:bodyPr>
          <a:lstStyle/>
          <a:p>
            <a:r>
              <a:rPr lang="en-US" sz="1350" dirty="0"/>
              <a:t>Probability Distribution</a:t>
            </a:r>
          </a:p>
        </p:txBody>
      </p:sp>
      <p:sp>
        <p:nvSpPr>
          <p:cNvPr id="16" name="TextBox 15"/>
          <p:cNvSpPr txBox="1"/>
          <p:nvPr/>
        </p:nvSpPr>
        <p:spPr>
          <a:xfrm rot="16200000">
            <a:off x="-679780" y="4555455"/>
            <a:ext cx="2350067" cy="300082"/>
          </a:xfrm>
          <a:prstGeom prst="rect">
            <a:avLst/>
          </a:prstGeom>
          <a:noFill/>
        </p:spPr>
        <p:txBody>
          <a:bodyPr wrap="none" rtlCol="0">
            <a:spAutoFit/>
          </a:bodyPr>
          <a:lstStyle/>
          <a:p>
            <a:r>
              <a:rPr lang="en-US" sz="1350" dirty="0"/>
              <a:t>Energy w.r.t Fermi? Reference?</a:t>
            </a:r>
          </a:p>
        </p:txBody>
      </p:sp>
      <p:sp>
        <p:nvSpPr>
          <p:cNvPr id="13" name="Freeform 12"/>
          <p:cNvSpPr/>
          <p:nvPr/>
        </p:nvSpPr>
        <p:spPr>
          <a:xfrm>
            <a:off x="705583" y="3547697"/>
            <a:ext cx="1149473" cy="1068265"/>
          </a:xfrm>
          <a:custGeom>
            <a:avLst/>
            <a:gdLst>
              <a:gd name="connsiteX0" fmla="*/ 0 w 1532631"/>
              <a:gd name="connsiteY0" fmla="*/ 0 h 1424353"/>
              <a:gd name="connsiteX1" fmla="*/ 386862 w 1532631"/>
              <a:gd name="connsiteY1" fmla="*/ 307730 h 1424353"/>
              <a:gd name="connsiteX2" fmla="*/ 1503485 w 1532631"/>
              <a:gd name="connsiteY2" fmla="*/ 457200 h 1424353"/>
              <a:gd name="connsiteX3" fmla="*/ 1116623 w 1532631"/>
              <a:gd name="connsiteY3" fmla="*/ 888023 h 1424353"/>
              <a:gd name="connsiteX4" fmla="*/ 158262 w 1532631"/>
              <a:gd name="connsiteY4" fmla="*/ 1213338 h 1424353"/>
              <a:gd name="connsiteX5" fmla="*/ 17585 w 1532631"/>
              <a:gd name="connsiteY5" fmla="*/ 1424353 h 14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631" h="1424353">
                <a:moveTo>
                  <a:pt x="0" y="0"/>
                </a:moveTo>
                <a:cubicBezTo>
                  <a:pt x="68140" y="115765"/>
                  <a:pt x="136281" y="231530"/>
                  <a:pt x="386862" y="307730"/>
                </a:cubicBezTo>
                <a:cubicBezTo>
                  <a:pt x="637443" y="383930"/>
                  <a:pt x="1381858" y="360485"/>
                  <a:pt x="1503485" y="457200"/>
                </a:cubicBezTo>
                <a:cubicBezTo>
                  <a:pt x="1625112" y="553916"/>
                  <a:pt x="1340827" y="762000"/>
                  <a:pt x="1116623" y="888023"/>
                </a:cubicBezTo>
                <a:cubicBezTo>
                  <a:pt x="892419" y="1014046"/>
                  <a:pt x="341435" y="1123950"/>
                  <a:pt x="158262" y="1213338"/>
                </a:cubicBezTo>
                <a:cubicBezTo>
                  <a:pt x="-24911" y="1302726"/>
                  <a:pt x="-3663" y="1363539"/>
                  <a:pt x="17585" y="14243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reeform 17"/>
          <p:cNvSpPr/>
          <p:nvPr/>
        </p:nvSpPr>
        <p:spPr>
          <a:xfrm>
            <a:off x="705583" y="3945698"/>
            <a:ext cx="1149473" cy="1784688"/>
          </a:xfrm>
          <a:custGeom>
            <a:avLst/>
            <a:gdLst>
              <a:gd name="connsiteX0" fmla="*/ 0 w 1532631"/>
              <a:gd name="connsiteY0" fmla="*/ 0 h 1424353"/>
              <a:gd name="connsiteX1" fmla="*/ 386862 w 1532631"/>
              <a:gd name="connsiteY1" fmla="*/ 307730 h 1424353"/>
              <a:gd name="connsiteX2" fmla="*/ 1503485 w 1532631"/>
              <a:gd name="connsiteY2" fmla="*/ 457200 h 1424353"/>
              <a:gd name="connsiteX3" fmla="*/ 1116623 w 1532631"/>
              <a:gd name="connsiteY3" fmla="*/ 888023 h 1424353"/>
              <a:gd name="connsiteX4" fmla="*/ 158262 w 1532631"/>
              <a:gd name="connsiteY4" fmla="*/ 1213338 h 1424353"/>
              <a:gd name="connsiteX5" fmla="*/ 17585 w 1532631"/>
              <a:gd name="connsiteY5" fmla="*/ 1424353 h 142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631" h="1424353">
                <a:moveTo>
                  <a:pt x="0" y="0"/>
                </a:moveTo>
                <a:cubicBezTo>
                  <a:pt x="68140" y="115765"/>
                  <a:pt x="136281" y="231530"/>
                  <a:pt x="386862" y="307730"/>
                </a:cubicBezTo>
                <a:cubicBezTo>
                  <a:pt x="637443" y="383930"/>
                  <a:pt x="1381858" y="360485"/>
                  <a:pt x="1503485" y="457200"/>
                </a:cubicBezTo>
                <a:cubicBezTo>
                  <a:pt x="1625112" y="553916"/>
                  <a:pt x="1340827" y="762000"/>
                  <a:pt x="1116623" y="888023"/>
                </a:cubicBezTo>
                <a:cubicBezTo>
                  <a:pt x="892419" y="1014046"/>
                  <a:pt x="341435" y="1123950"/>
                  <a:pt x="158262" y="1213338"/>
                </a:cubicBezTo>
                <a:cubicBezTo>
                  <a:pt x="-24911" y="1302726"/>
                  <a:pt x="-3663" y="1363539"/>
                  <a:pt x="17585" y="142435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1855056" y="3741226"/>
            <a:ext cx="1106393" cy="507831"/>
          </a:xfrm>
          <a:prstGeom prst="rect">
            <a:avLst/>
          </a:prstGeom>
          <a:noFill/>
        </p:spPr>
        <p:txBody>
          <a:bodyPr wrap="none" rtlCol="0">
            <a:spAutoFit/>
          </a:bodyPr>
          <a:lstStyle/>
          <a:p>
            <a:r>
              <a:rPr lang="en-US" sz="1350" dirty="0"/>
              <a:t>M-M </a:t>
            </a:r>
          </a:p>
          <a:p>
            <a:r>
              <a:rPr lang="en-US" sz="1350" dirty="0"/>
              <a:t>bond centers</a:t>
            </a:r>
          </a:p>
        </p:txBody>
      </p:sp>
      <p:sp>
        <p:nvSpPr>
          <p:cNvPr id="20" name="TextBox 19"/>
          <p:cNvSpPr txBox="1"/>
          <p:nvPr/>
        </p:nvSpPr>
        <p:spPr>
          <a:xfrm>
            <a:off x="1855056" y="4506250"/>
            <a:ext cx="901209" cy="507831"/>
          </a:xfrm>
          <a:prstGeom prst="rect">
            <a:avLst/>
          </a:prstGeom>
          <a:noFill/>
        </p:spPr>
        <p:txBody>
          <a:bodyPr wrap="none" rtlCol="0">
            <a:spAutoFit/>
          </a:bodyPr>
          <a:lstStyle/>
          <a:p>
            <a:r>
              <a:rPr lang="en-US" sz="1350" dirty="0"/>
              <a:t>M-N bond</a:t>
            </a:r>
          </a:p>
          <a:p>
            <a:r>
              <a:rPr lang="en-US" sz="1350" dirty="0"/>
              <a:t>centers</a:t>
            </a:r>
          </a:p>
        </p:txBody>
      </p:sp>
      <p:sp>
        <p:nvSpPr>
          <p:cNvPr id="19" name="TextBox 18"/>
          <p:cNvSpPr txBox="1"/>
          <p:nvPr/>
        </p:nvSpPr>
        <p:spPr>
          <a:xfrm>
            <a:off x="7551424" y="4432873"/>
            <a:ext cx="615874" cy="300082"/>
          </a:xfrm>
          <a:prstGeom prst="rect">
            <a:avLst/>
          </a:prstGeom>
          <a:noFill/>
        </p:spPr>
        <p:txBody>
          <a:bodyPr wrap="none" rtlCol="0">
            <a:spAutoFit/>
          </a:bodyPr>
          <a:lstStyle/>
          <a:p>
            <a:r>
              <a:rPr lang="en-US" sz="1350" dirty="0"/>
              <a:t>N-rich</a:t>
            </a:r>
          </a:p>
        </p:txBody>
      </p:sp>
      <p:sp>
        <p:nvSpPr>
          <p:cNvPr id="22" name="TextBox 21"/>
          <p:cNvSpPr txBox="1"/>
          <p:nvPr/>
        </p:nvSpPr>
        <p:spPr>
          <a:xfrm>
            <a:off x="4608177" y="4379116"/>
            <a:ext cx="684803" cy="300082"/>
          </a:xfrm>
          <a:prstGeom prst="rect">
            <a:avLst/>
          </a:prstGeom>
          <a:noFill/>
        </p:spPr>
        <p:txBody>
          <a:bodyPr wrap="none" rtlCol="0">
            <a:spAutoFit/>
          </a:bodyPr>
          <a:lstStyle/>
          <a:p>
            <a:r>
              <a:rPr lang="en-US" sz="1350" dirty="0"/>
              <a:t>N-poor</a:t>
            </a:r>
          </a:p>
        </p:txBody>
      </p:sp>
      <p:sp>
        <p:nvSpPr>
          <p:cNvPr id="24" name="TextBox 23"/>
          <p:cNvSpPr txBox="1"/>
          <p:nvPr/>
        </p:nvSpPr>
        <p:spPr>
          <a:xfrm>
            <a:off x="1061623" y="5512756"/>
            <a:ext cx="1665199" cy="300082"/>
          </a:xfrm>
          <a:prstGeom prst="rect">
            <a:avLst/>
          </a:prstGeom>
          <a:noFill/>
        </p:spPr>
        <p:txBody>
          <a:bodyPr wrap="none" rtlCol="0">
            <a:spAutoFit/>
          </a:bodyPr>
          <a:lstStyle/>
          <a:p>
            <a:r>
              <a:rPr lang="en-US" sz="1350" b="1" dirty="0"/>
              <a:t>Data from 900 </a:t>
            </a:r>
            <a:r>
              <a:rPr lang="en-US" sz="1350" b="1" dirty="0" err="1"/>
              <a:t>cohps</a:t>
            </a:r>
            <a:endParaRPr lang="en-US" sz="1350" b="1" dirty="0"/>
          </a:p>
        </p:txBody>
      </p:sp>
      <p:cxnSp>
        <p:nvCxnSpPr>
          <p:cNvPr id="26" name="Straight Connector 25"/>
          <p:cNvCxnSpPr/>
          <p:nvPr/>
        </p:nvCxnSpPr>
        <p:spPr>
          <a:xfrm>
            <a:off x="4485108" y="4379117"/>
            <a:ext cx="373233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2839629" y="3062877"/>
            <a:ext cx="2319289" cy="300082"/>
          </a:xfrm>
          <a:prstGeom prst="rect">
            <a:avLst/>
          </a:prstGeom>
          <a:noFill/>
        </p:spPr>
        <p:txBody>
          <a:bodyPr wrap="none" rtlCol="0">
            <a:spAutoFit/>
          </a:bodyPr>
          <a:lstStyle/>
          <a:p>
            <a:r>
              <a:rPr lang="en-US" sz="1350" dirty="0"/>
              <a:t>Ratio compared to </a:t>
            </a:r>
            <a:r>
              <a:rPr lang="en-US" sz="1350" dirty="0" err="1"/>
              <a:t>BlackSigma</a:t>
            </a:r>
            <a:endParaRPr lang="en-US" sz="1350" dirty="0"/>
          </a:p>
        </p:txBody>
      </p:sp>
      <p:cxnSp>
        <p:nvCxnSpPr>
          <p:cNvPr id="29" name="Straight Connector 28"/>
          <p:cNvCxnSpPr/>
          <p:nvPr/>
        </p:nvCxnSpPr>
        <p:spPr>
          <a:xfrm flipV="1">
            <a:off x="4481234" y="2077752"/>
            <a:ext cx="1" cy="230136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27" name="TextBox 1026"/>
          <p:cNvSpPr txBox="1"/>
          <p:nvPr/>
        </p:nvSpPr>
        <p:spPr>
          <a:xfrm>
            <a:off x="3997176" y="1862031"/>
            <a:ext cx="572593" cy="300082"/>
          </a:xfrm>
          <a:prstGeom prst="rect">
            <a:avLst/>
          </a:prstGeom>
          <a:noFill/>
        </p:spPr>
        <p:txBody>
          <a:bodyPr wrap="none" rtlCol="0">
            <a:spAutoFit/>
          </a:bodyPr>
          <a:lstStyle/>
          <a:p>
            <a:r>
              <a:rPr lang="en-US" sz="1350" dirty="0"/>
              <a:t>100%</a:t>
            </a:r>
          </a:p>
        </p:txBody>
      </p:sp>
      <p:sp>
        <p:nvSpPr>
          <p:cNvPr id="38" name="TextBox 37"/>
          <p:cNvSpPr txBox="1"/>
          <p:nvPr/>
        </p:nvSpPr>
        <p:spPr>
          <a:xfrm>
            <a:off x="4157137" y="4240617"/>
            <a:ext cx="396262" cy="300082"/>
          </a:xfrm>
          <a:prstGeom prst="rect">
            <a:avLst/>
          </a:prstGeom>
          <a:noFill/>
        </p:spPr>
        <p:txBody>
          <a:bodyPr wrap="none" rtlCol="0">
            <a:spAutoFit/>
          </a:bodyPr>
          <a:lstStyle/>
          <a:p>
            <a:r>
              <a:rPr lang="en-US" sz="1350" dirty="0"/>
              <a:t>0%</a:t>
            </a:r>
          </a:p>
        </p:txBody>
      </p:sp>
      <p:sp>
        <p:nvSpPr>
          <p:cNvPr id="1029" name="Freeform 1028"/>
          <p:cNvSpPr/>
          <p:nvPr/>
        </p:nvSpPr>
        <p:spPr>
          <a:xfrm>
            <a:off x="4491703" y="2083844"/>
            <a:ext cx="3672986" cy="1288767"/>
          </a:xfrm>
          <a:custGeom>
            <a:avLst/>
            <a:gdLst>
              <a:gd name="connsiteX0" fmla="*/ 0 w 4897315"/>
              <a:gd name="connsiteY0" fmla="*/ 2321839 h 2321839"/>
              <a:gd name="connsiteX1" fmla="*/ 26377 w 4897315"/>
              <a:gd name="connsiteY1" fmla="*/ 2233916 h 2321839"/>
              <a:gd name="connsiteX2" fmla="*/ 43962 w 4897315"/>
              <a:gd name="connsiteY2" fmla="*/ 2172370 h 2321839"/>
              <a:gd name="connsiteX3" fmla="*/ 70339 w 4897315"/>
              <a:gd name="connsiteY3" fmla="*/ 2163578 h 2321839"/>
              <a:gd name="connsiteX4" fmla="*/ 105508 w 4897315"/>
              <a:gd name="connsiteY4" fmla="*/ 2189955 h 2321839"/>
              <a:gd name="connsiteX5" fmla="*/ 131885 w 4897315"/>
              <a:gd name="connsiteY5" fmla="*/ 2207539 h 2321839"/>
              <a:gd name="connsiteX6" fmla="*/ 167054 w 4897315"/>
              <a:gd name="connsiteY6" fmla="*/ 2242709 h 2321839"/>
              <a:gd name="connsiteX7" fmla="*/ 202223 w 4897315"/>
              <a:gd name="connsiteY7" fmla="*/ 2260293 h 2321839"/>
              <a:gd name="connsiteX8" fmla="*/ 228600 w 4897315"/>
              <a:gd name="connsiteY8" fmla="*/ 2277878 h 2321839"/>
              <a:gd name="connsiteX9" fmla="*/ 263769 w 4897315"/>
              <a:gd name="connsiteY9" fmla="*/ 2304255 h 2321839"/>
              <a:gd name="connsiteX10" fmla="*/ 298939 w 4897315"/>
              <a:gd name="connsiteY10" fmla="*/ 2313047 h 2321839"/>
              <a:gd name="connsiteX11" fmla="*/ 325315 w 4897315"/>
              <a:gd name="connsiteY11" fmla="*/ 2321839 h 2321839"/>
              <a:gd name="connsiteX12" fmla="*/ 378069 w 4897315"/>
              <a:gd name="connsiteY12" fmla="*/ 2313047 h 2321839"/>
              <a:gd name="connsiteX13" fmla="*/ 439615 w 4897315"/>
              <a:gd name="connsiteY13" fmla="*/ 2251501 h 2321839"/>
              <a:gd name="connsiteX14" fmla="*/ 457200 w 4897315"/>
              <a:gd name="connsiteY14" fmla="*/ 2172370 h 2321839"/>
              <a:gd name="connsiteX15" fmla="*/ 474785 w 4897315"/>
              <a:gd name="connsiteY15" fmla="*/ 2137201 h 2321839"/>
              <a:gd name="connsiteX16" fmla="*/ 483577 w 4897315"/>
              <a:gd name="connsiteY16" fmla="*/ 2110824 h 2321839"/>
              <a:gd name="connsiteX17" fmla="*/ 518746 w 4897315"/>
              <a:gd name="connsiteY17" fmla="*/ 2066862 h 2321839"/>
              <a:gd name="connsiteX18" fmla="*/ 527539 w 4897315"/>
              <a:gd name="connsiteY18" fmla="*/ 2040486 h 2321839"/>
              <a:gd name="connsiteX19" fmla="*/ 562708 w 4897315"/>
              <a:gd name="connsiteY19" fmla="*/ 2031693 h 2321839"/>
              <a:gd name="connsiteX20" fmla="*/ 668215 w 4897315"/>
              <a:gd name="connsiteY20" fmla="*/ 2040486 h 2321839"/>
              <a:gd name="connsiteX21" fmla="*/ 949569 w 4897315"/>
              <a:gd name="connsiteY21" fmla="*/ 2040486 h 2321839"/>
              <a:gd name="connsiteX22" fmla="*/ 1011115 w 4897315"/>
              <a:gd name="connsiteY22" fmla="*/ 2014109 h 2321839"/>
              <a:gd name="connsiteX23" fmla="*/ 1055077 w 4897315"/>
              <a:gd name="connsiteY23" fmla="*/ 2005316 h 2321839"/>
              <a:gd name="connsiteX24" fmla="*/ 1186962 w 4897315"/>
              <a:gd name="connsiteY24" fmla="*/ 1987732 h 2321839"/>
              <a:gd name="connsiteX25" fmla="*/ 1248508 w 4897315"/>
              <a:gd name="connsiteY25" fmla="*/ 1917393 h 2321839"/>
              <a:gd name="connsiteX26" fmla="*/ 1301262 w 4897315"/>
              <a:gd name="connsiteY26" fmla="*/ 1855847 h 2321839"/>
              <a:gd name="connsiteX27" fmla="*/ 1371600 w 4897315"/>
              <a:gd name="connsiteY27" fmla="*/ 1794301 h 2321839"/>
              <a:gd name="connsiteX28" fmla="*/ 1477108 w 4897315"/>
              <a:gd name="connsiteY28" fmla="*/ 1750339 h 2321839"/>
              <a:gd name="connsiteX29" fmla="*/ 1582615 w 4897315"/>
              <a:gd name="connsiteY29" fmla="*/ 1697586 h 2321839"/>
              <a:gd name="connsiteX30" fmla="*/ 1617785 w 4897315"/>
              <a:gd name="connsiteY30" fmla="*/ 1688793 h 2321839"/>
              <a:gd name="connsiteX31" fmla="*/ 1644162 w 4897315"/>
              <a:gd name="connsiteY31" fmla="*/ 1680001 h 2321839"/>
              <a:gd name="connsiteX32" fmla="*/ 1802423 w 4897315"/>
              <a:gd name="connsiteY32" fmla="*/ 1662416 h 2321839"/>
              <a:gd name="connsiteX33" fmla="*/ 1837592 w 4897315"/>
              <a:gd name="connsiteY33" fmla="*/ 1653624 h 2321839"/>
              <a:gd name="connsiteX34" fmla="*/ 2022231 w 4897315"/>
              <a:gd name="connsiteY34" fmla="*/ 1636039 h 2321839"/>
              <a:gd name="connsiteX35" fmla="*/ 2066192 w 4897315"/>
              <a:gd name="connsiteY35" fmla="*/ 1600870 h 2321839"/>
              <a:gd name="connsiteX36" fmla="*/ 2127739 w 4897315"/>
              <a:gd name="connsiteY36" fmla="*/ 1565701 h 2321839"/>
              <a:gd name="connsiteX37" fmla="*/ 2171700 w 4897315"/>
              <a:gd name="connsiteY37" fmla="*/ 1530532 h 2321839"/>
              <a:gd name="connsiteX38" fmla="*/ 2250831 w 4897315"/>
              <a:gd name="connsiteY38" fmla="*/ 1477778 h 2321839"/>
              <a:gd name="connsiteX39" fmla="*/ 2400300 w 4897315"/>
              <a:gd name="connsiteY39" fmla="*/ 1363478 h 2321839"/>
              <a:gd name="connsiteX40" fmla="*/ 2611315 w 4897315"/>
              <a:gd name="connsiteY40" fmla="*/ 1257970 h 2321839"/>
              <a:gd name="connsiteX41" fmla="*/ 2672862 w 4897315"/>
              <a:gd name="connsiteY41" fmla="*/ 1231593 h 2321839"/>
              <a:gd name="connsiteX42" fmla="*/ 2769577 w 4897315"/>
              <a:gd name="connsiteY42" fmla="*/ 1240386 h 2321839"/>
              <a:gd name="connsiteX43" fmla="*/ 2857500 w 4897315"/>
              <a:gd name="connsiteY43" fmla="*/ 1275555 h 2321839"/>
              <a:gd name="connsiteX44" fmla="*/ 2971800 w 4897315"/>
              <a:gd name="connsiteY44" fmla="*/ 1266762 h 2321839"/>
              <a:gd name="connsiteX45" fmla="*/ 3103685 w 4897315"/>
              <a:gd name="connsiteY45" fmla="*/ 1161255 h 2321839"/>
              <a:gd name="connsiteX46" fmla="*/ 3209192 w 4897315"/>
              <a:gd name="connsiteY46" fmla="*/ 1064539 h 2321839"/>
              <a:gd name="connsiteX47" fmla="*/ 3279531 w 4897315"/>
              <a:gd name="connsiteY47" fmla="*/ 1011786 h 2321839"/>
              <a:gd name="connsiteX48" fmla="*/ 3341077 w 4897315"/>
              <a:gd name="connsiteY48" fmla="*/ 959032 h 2321839"/>
              <a:gd name="connsiteX49" fmla="*/ 3411415 w 4897315"/>
              <a:gd name="connsiteY49" fmla="*/ 923862 h 2321839"/>
              <a:gd name="connsiteX50" fmla="*/ 3437792 w 4897315"/>
              <a:gd name="connsiteY50" fmla="*/ 897486 h 2321839"/>
              <a:gd name="connsiteX51" fmla="*/ 3490546 w 4897315"/>
              <a:gd name="connsiteY51" fmla="*/ 879901 h 2321839"/>
              <a:gd name="connsiteX52" fmla="*/ 3587262 w 4897315"/>
              <a:gd name="connsiteY52" fmla="*/ 791978 h 2321839"/>
              <a:gd name="connsiteX53" fmla="*/ 3640015 w 4897315"/>
              <a:gd name="connsiteY53" fmla="*/ 730432 h 2321839"/>
              <a:gd name="connsiteX54" fmla="*/ 3727939 w 4897315"/>
              <a:gd name="connsiteY54" fmla="*/ 677678 h 2321839"/>
              <a:gd name="connsiteX55" fmla="*/ 3789485 w 4897315"/>
              <a:gd name="connsiteY55" fmla="*/ 642509 h 2321839"/>
              <a:gd name="connsiteX56" fmla="*/ 3824654 w 4897315"/>
              <a:gd name="connsiteY56" fmla="*/ 624924 h 2321839"/>
              <a:gd name="connsiteX57" fmla="*/ 3886200 w 4897315"/>
              <a:gd name="connsiteY57" fmla="*/ 598547 h 2321839"/>
              <a:gd name="connsiteX58" fmla="*/ 3947746 w 4897315"/>
              <a:gd name="connsiteY58" fmla="*/ 563378 h 2321839"/>
              <a:gd name="connsiteX59" fmla="*/ 3965331 w 4897315"/>
              <a:gd name="connsiteY59" fmla="*/ 537001 h 2321839"/>
              <a:gd name="connsiteX60" fmla="*/ 4035669 w 4897315"/>
              <a:gd name="connsiteY60" fmla="*/ 519416 h 2321839"/>
              <a:gd name="connsiteX61" fmla="*/ 4062046 w 4897315"/>
              <a:gd name="connsiteY61" fmla="*/ 510624 h 2321839"/>
              <a:gd name="connsiteX62" fmla="*/ 4097215 w 4897315"/>
              <a:gd name="connsiteY62" fmla="*/ 501832 h 2321839"/>
              <a:gd name="connsiteX63" fmla="*/ 4158762 w 4897315"/>
              <a:gd name="connsiteY63" fmla="*/ 466662 h 2321839"/>
              <a:gd name="connsiteX64" fmla="*/ 4237892 w 4897315"/>
              <a:gd name="connsiteY64" fmla="*/ 413909 h 2321839"/>
              <a:gd name="connsiteX65" fmla="*/ 4396154 w 4897315"/>
              <a:gd name="connsiteY65" fmla="*/ 352362 h 2321839"/>
              <a:gd name="connsiteX66" fmla="*/ 4440115 w 4897315"/>
              <a:gd name="connsiteY66" fmla="*/ 325986 h 2321839"/>
              <a:gd name="connsiteX67" fmla="*/ 4492869 w 4897315"/>
              <a:gd name="connsiteY67" fmla="*/ 317193 h 2321839"/>
              <a:gd name="connsiteX68" fmla="*/ 4580792 w 4897315"/>
              <a:gd name="connsiteY68" fmla="*/ 290816 h 2321839"/>
              <a:gd name="connsiteX69" fmla="*/ 4607169 w 4897315"/>
              <a:gd name="connsiteY69" fmla="*/ 273232 h 2321839"/>
              <a:gd name="connsiteX70" fmla="*/ 4659923 w 4897315"/>
              <a:gd name="connsiteY70" fmla="*/ 202893 h 2321839"/>
              <a:gd name="connsiteX71" fmla="*/ 4703885 w 4897315"/>
              <a:gd name="connsiteY71" fmla="*/ 123762 h 2321839"/>
              <a:gd name="connsiteX72" fmla="*/ 4721469 w 4897315"/>
              <a:gd name="connsiteY72" fmla="*/ 97386 h 2321839"/>
              <a:gd name="connsiteX73" fmla="*/ 4747846 w 4897315"/>
              <a:gd name="connsiteY73" fmla="*/ 79801 h 2321839"/>
              <a:gd name="connsiteX74" fmla="*/ 4826977 w 4897315"/>
              <a:gd name="connsiteY74" fmla="*/ 35839 h 2321839"/>
              <a:gd name="connsiteX75" fmla="*/ 4853354 w 4897315"/>
              <a:gd name="connsiteY75" fmla="*/ 27047 h 2321839"/>
              <a:gd name="connsiteX76" fmla="*/ 4897315 w 4897315"/>
              <a:gd name="connsiteY76" fmla="*/ 670 h 232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897315" h="2321839">
                <a:moveTo>
                  <a:pt x="0" y="2321839"/>
                </a:moveTo>
                <a:cubicBezTo>
                  <a:pt x="17899" y="2214444"/>
                  <a:pt x="-4292" y="2315700"/>
                  <a:pt x="26377" y="2233916"/>
                </a:cubicBezTo>
                <a:cubicBezTo>
                  <a:pt x="26515" y="2233548"/>
                  <a:pt x="39709" y="2176623"/>
                  <a:pt x="43962" y="2172370"/>
                </a:cubicBezTo>
                <a:cubicBezTo>
                  <a:pt x="50515" y="2165817"/>
                  <a:pt x="61547" y="2166509"/>
                  <a:pt x="70339" y="2163578"/>
                </a:cubicBezTo>
                <a:cubicBezTo>
                  <a:pt x="82062" y="2172370"/>
                  <a:pt x="93584" y="2181438"/>
                  <a:pt x="105508" y="2189955"/>
                </a:cubicBezTo>
                <a:cubicBezTo>
                  <a:pt x="114107" y="2196097"/>
                  <a:pt x="123862" y="2200662"/>
                  <a:pt x="131885" y="2207539"/>
                </a:cubicBezTo>
                <a:cubicBezTo>
                  <a:pt x="144473" y="2218329"/>
                  <a:pt x="153791" y="2232762"/>
                  <a:pt x="167054" y="2242709"/>
                </a:cubicBezTo>
                <a:cubicBezTo>
                  <a:pt x="177539" y="2250573"/>
                  <a:pt x="190843" y="2253790"/>
                  <a:pt x="202223" y="2260293"/>
                </a:cubicBezTo>
                <a:cubicBezTo>
                  <a:pt x="211398" y="2265536"/>
                  <a:pt x="220001" y="2271736"/>
                  <a:pt x="228600" y="2277878"/>
                </a:cubicBezTo>
                <a:cubicBezTo>
                  <a:pt x="240524" y="2286395"/>
                  <a:pt x="250662" y="2297702"/>
                  <a:pt x="263769" y="2304255"/>
                </a:cubicBezTo>
                <a:cubicBezTo>
                  <a:pt x="274577" y="2309659"/>
                  <a:pt x="287320" y="2309727"/>
                  <a:pt x="298939" y="2313047"/>
                </a:cubicBezTo>
                <a:cubicBezTo>
                  <a:pt x="307850" y="2315593"/>
                  <a:pt x="316523" y="2318908"/>
                  <a:pt x="325315" y="2321839"/>
                </a:cubicBezTo>
                <a:cubicBezTo>
                  <a:pt x="342900" y="2318908"/>
                  <a:pt x="361840" y="2320424"/>
                  <a:pt x="378069" y="2313047"/>
                </a:cubicBezTo>
                <a:cubicBezTo>
                  <a:pt x="413031" y="2297156"/>
                  <a:pt x="421336" y="2278921"/>
                  <a:pt x="439615" y="2251501"/>
                </a:cubicBezTo>
                <a:cubicBezTo>
                  <a:pt x="442001" y="2239571"/>
                  <a:pt x="451880" y="2186556"/>
                  <a:pt x="457200" y="2172370"/>
                </a:cubicBezTo>
                <a:cubicBezTo>
                  <a:pt x="461802" y="2160098"/>
                  <a:pt x="469622" y="2149248"/>
                  <a:pt x="474785" y="2137201"/>
                </a:cubicBezTo>
                <a:cubicBezTo>
                  <a:pt x="478436" y="2128682"/>
                  <a:pt x="478665" y="2118683"/>
                  <a:pt x="483577" y="2110824"/>
                </a:cubicBezTo>
                <a:cubicBezTo>
                  <a:pt x="493523" y="2094910"/>
                  <a:pt x="507023" y="2081516"/>
                  <a:pt x="518746" y="2066862"/>
                </a:cubicBezTo>
                <a:cubicBezTo>
                  <a:pt x="521677" y="2058070"/>
                  <a:pt x="520302" y="2046275"/>
                  <a:pt x="527539" y="2040486"/>
                </a:cubicBezTo>
                <a:cubicBezTo>
                  <a:pt x="536975" y="2032937"/>
                  <a:pt x="550624" y="2031693"/>
                  <a:pt x="562708" y="2031693"/>
                </a:cubicBezTo>
                <a:cubicBezTo>
                  <a:pt x="597999" y="2031693"/>
                  <a:pt x="633046" y="2037555"/>
                  <a:pt x="668215" y="2040486"/>
                </a:cubicBezTo>
                <a:cubicBezTo>
                  <a:pt x="774849" y="2067143"/>
                  <a:pt x="747015" y="2063635"/>
                  <a:pt x="949569" y="2040486"/>
                </a:cubicBezTo>
                <a:cubicBezTo>
                  <a:pt x="971745" y="2037952"/>
                  <a:pt x="989940" y="2021167"/>
                  <a:pt x="1011115" y="2014109"/>
                </a:cubicBezTo>
                <a:cubicBezTo>
                  <a:pt x="1025292" y="2009383"/>
                  <a:pt x="1040298" y="2007533"/>
                  <a:pt x="1055077" y="2005316"/>
                </a:cubicBezTo>
                <a:cubicBezTo>
                  <a:pt x="1098937" y="1998737"/>
                  <a:pt x="1143000" y="1993593"/>
                  <a:pt x="1186962" y="1987732"/>
                </a:cubicBezTo>
                <a:cubicBezTo>
                  <a:pt x="1281587" y="1912030"/>
                  <a:pt x="1194294" y="1991937"/>
                  <a:pt x="1248508" y="1917393"/>
                </a:cubicBezTo>
                <a:cubicBezTo>
                  <a:pt x="1264401" y="1895541"/>
                  <a:pt x="1283186" y="1875931"/>
                  <a:pt x="1301262" y="1855847"/>
                </a:cubicBezTo>
                <a:cubicBezTo>
                  <a:pt x="1321543" y="1833313"/>
                  <a:pt x="1347156" y="1811411"/>
                  <a:pt x="1371600" y="1794301"/>
                </a:cubicBezTo>
                <a:cubicBezTo>
                  <a:pt x="1428710" y="1754324"/>
                  <a:pt x="1405558" y="1775893"/>
                  <a:pt x="1477108" y="1750339"/>
                </a:cubicBezTo>
                <a:cubicBezTo>
                  <a:pt x="1638007" y="1692874"/>
                  <a:pt x="1455473" y="1754093"/>
                  <a:pt x="1582615" y="1697586"/>
                </a:cubicBezTo>
                <a:cubicBezTo>
                  <a:pt x="1593658" y="1692678"/>
                  <a:pt x="1606166" y="1692113"/>
                  <a:pt x="1617785" y="1688793"/>
                </a:cubicBezTo>
                <a:cubicBezTo>
                  <a:pt x="1626696" y="1686247"/>
                  <a:pt x="1635074" y="1681819"/>
                  <a:pt x="1644162" y="1680001"/>
                </a:cubicBezTo>
                <a:cubicBezTo>
                  <a:pt x="1688725" y="1671089"/>
                  <a:pt x="1761655" y="1666122"/>
                  <a:pt x="1802423" y="1662416"/>
                </a:cubicBezTo>
                <a:cubicBezTo>
                  <a:pt x="1814146" y="1659485"/>
                  <a:pt x="1825594" y="1655064"/>
                  <a:pt x="1837592" y="1653624"/>
                </a:cubicBezTo>
                <a:cubicBezTo>
                  <a:pt x="1898976" y="1646258"/>
                  <a:pt x="1961989" y="1649941"/>
                  <a:pt x="2022231" y="1636039"/>
                </a:cubicBezTo>
                <a:cubicBezTo>
                  <a:pt x="2040516" y="1631819"/>
                  <a:pt x="2050578" y="1611279"/>
                  <a:pt x="2066192" y="1600870"/>
                </a:cubicBezTo>
                <a:cubicBezTo>
                  <a:pt x="2085852" y="1587763"/>
                  <a:pt x="2108079" y="1578808"/>
                  <a:pt x="2127739" y="1565701"/>
                </a:cubicBezTo>
                <a:cubicBezTo>
                  <a:pt x="2143353" y="1555292"/>
                  <a:pt x="2156430" y="1541439"/>
                  <a:pt x="2171700" y="1530532"/>
                </a:cubicBezTo>
                <a:cubicBezTo>
                  <a:pt x="2197496" y="1512106"/>
                  <a:pt x="2225470" y="1496799"/>
                  <a:pt x="2250831" y="1477778"/>
                </a:cubicBezTo>
                <a:cubicBezTo>
                  <a:pt x="2420344" y="1350643"/>
                  <a:pt x="2183257" y="1508174"/>
                  <a:pt x="2400300" y="1363478"/>
                </a:cubicBezTo>
                <a:cubicBezTo>
                  <a:pt x="2492554" y="1301976"/>
                  <a:pt x="2485088" y="1312851"/>
                  <a:pt x="2611315" y="1257970"/>
                </a:cubicBezTo>
                <a:lnTo>
                  <a:pt x="2672862" y="1231593"/>
                </a:lnTo>
                <a:cubicBezTo>
                  <a:pt x="2705100" y="1234524"/>
                  <a:pt x="2738086" y="1232888"/>
                  <a:pt x="2769577" y="1240386"/>
                </a:cubicBezTo>
                <a:cubicBezTo>
                  <a:pt x="2800284" y="1247697"/>
                  <a:pt x="2857500" y="1275555"/>
                  <a:pt x="2857500" y="1275555"/>
                </a:cubicBezTo>
                <a:cubicBezTo>
                  <a:pt x="2895600" y="1272624"/>
                  <a:pt x="2934407" y="1274634"/>
                  <a:pt x="2971800" y="1266762"/>
                </a:cubicBezTo>
                <a:cubicBezTo>
                  <a:pt x="3026344" y="1255279"/>
                  <a:pt x="3070562" y="1194378"/>
                  <a:pt x="3103685" y="1161255"/>
                </a:cubicBezTo>
                <a:cubicBezTo>
                  <a:pt x="3149820" y="1115120"/>
                  <a:pt x="3153989" y="1108701"/>
                  <a:pt x="3209192" y="1064539"/>
                </a:cubicBezTo>
                <a:cubicBezTo>
                  <a:pt x="3232078" y="1046231"/>
                  <a:pt x="3256645" y="1030094"/>
                  <a:pt x="3279531" y="1011786"/>
                </a:cubicBezTo>
                <a:cubicBezTo>
                  <a:pt x="3300630" y="994907"/>
                  <a:pt x="3318595" y="974020"/>
                  <a:pt x="3341077" y="959032"/>
                </a:cubicBezTo>
                <a:cubicBezTo>
                  <a:pt x="3421889" y="905157"/>
                  <a:pt x="3353804" y="971871"/>
                  <a:pt x="3411415" y="923862"/>
                </a:cubicBezTo>
                <a:cubicBezTo>
                  <a:pt x="3420967" y="915902"/>
                  <a:pt x="3426923" y="903524"/>
                  <a:pt x="3437792" y="897486"/>
                </a:cubicBezTo>
                <a:cubicBezTo>
                  <a:pt x="3453995" y="888484"/>
                  <a:pt x="3490546" y="879901"/>
                  <a:pt x="3490546" y="879901"/>
                </a:cubicBezTo>
                <a:cubicBezTo>
                  <a:pt x="3529632" y="853843"/>
                  <a:pt x="3556142" y="838660"/>
                  <a:pt x="3587262" y="791978"/>
                </a:cubicBezTo>
                <a:cubicBezTo>
                  <a:pt x="3604160" y="766631"/>
                  <a:pt x="3612879" y="749815"/>
                  <a:pt x="3640015" y="730432"/>
                </a:cubicBezTo>
                <a:cubicBezTo>
                  <a:pt x="3667827" y="710566"/>
                  <a:pt x="3703772" y="701846"/>
                  <a:pt x="3727939" y="677678"/>
                </a:cubicBezTo>
                <a:cubicBezTo>
                  <a:pt x="3762860" y="642756"/>
                  <a:pt x="3742252" y="654317"/>
                  <a:pt x="3789485" y="642509"/>
                </a:cubicBezTo>
                <a:cubicBezTo>
                  <a:pt x="3801208" y="636647"/>
                  <a:pt x="3812607" y="630087"/>
                  <a:pt x="3824654" y="624924"/>
                </a:cubicBezTo>
                <a:cubicBezTo>
                  <a:pt x="3862731" y="608605"/>
                  <a:pt x="3843780" y="625060"/>
                  <a:pt x="3886200" y="598547"/>
                </a:cubicBezTo>
                <a:cubicBezTo>
                  <a:pt x="3947031" y="560527"/>
                  <a:pt x="3895926" y="580651"/>
                  <a:pt x="3947746" y="563378"/>
                </a:cubicBezTo>
                <a:cubicBezTo>
                  <a:pt x="3953608" y="554586"/>
                  <a:pt x="3957079" y="543602"/>
                  <a:pt x="3965331" y="537001"/>
                </a:cubicBezTo>
                <a:cubicBezTo>
                  <a:pt x="3974465" y="529694"/>
                  <a:pt x="4033284" y="520012"/>
                  <a:pt x="4035669" y="519416"/>
                </a:cubicBezTo>
                <a:cubicBezTo>
                  <a:pt x="4044660" y="517168"/>
                  <a:pt x="4053135" y="513170"/>
                  <a:pt x="4062046" y="510624"/>
                </a:cubicBezTo>
                <a:cubicBezTo>
                  <a:pt x="4073665" y="507304"/>
                  <a:pt x="4085492" y="504763"/>
                  <a:pt x="4097215" y="501832"/>
                </a:cubicBezTo>
                <a:cubicBezTo>
                  <a:pt x="4117731" y="490109"/>
                  <a:pt x="4138725" y="479185"/>
                  <a:pt x="4158762" y="466662"/>
                </a:cubicBezTo>
                <a:cubicBezTo>
                  <a:pt x="4185644" y="449861"/>
                  <a:pt x="4207818" y="423934"/>
                  <a:pt x="4237892" y="413909"/>
                </a:cubicBezTo>
                <a:cubicBezTo>
                  <a:pt x="4310847" y="389591"/>
                  <a:pt x="4326456" y="387211"/>
                  <a:pt x="4396154" y="352362"/>
                </a:cubicBezTo>
                <a:cubicBezTo>
                  <a:pt x="4411439" y="344720"/>
                  <a:pt x="4424055" y="331826"/>
                  <a:pt x="4440115" y="325986"/>
                </a:cubicBezTo>
                <a:cubicBezTo>
                  <a:pt x="4456869" y="319894"/>
                  <a:pt x="4475388" y="320689"/>
                  <a:pt x="4492869" y="317193"/>
                </a:cubicBezTo>
                <a:cubicBezTo>
                  <a:pt x="4510426" y="313682"/>
                  <a:pt x="4571175" y="297227"/>
                  <a:pt x="4580792" y="290816"/>
                </a:cubicBezTo>
                <a:lnTo>
                  <a:pt x="4607169" y="273232"/>
                </a:lnTo>
                <a:cubicBezTo>
                  <a:pt x="4624754" y="249786"/>
                  <a:pt x="4650655" y="230697"/>
                  <a:pt x="4659923" y="202893"/>
                </a:cubicBezTo>
                <a:cubicBezTo>
                  <a:pt x="4687980" y="118723"/>
                  <a:pt x="4660014" y="176407"/>
                  <a:pt x="4703885" y="123762"/>
                </a:cubicBezTo>
                <a:cubicBezTo>
                  <a:pt x="4710650" y="115644"/>
                  <a:pt x="4713997" y="104858"/>
                  <a:pt x="4721469" y="97386"/>
                </a:cubicBezTo>
                <a:cubicBezTo>
                  <a:pt x="4728941" y="89914"/>
                  <a:pt x="4739728" y="86566"/>
                  <a:pt x="4747846" y="79801"/>
                </a:cubicBezTo>
                <a:cubicBezTo>
                  <a:pt x="4800490" y="35931"/>
                  <a:pt x="4742809" y="63895"/>
                  <a:pt x="4826977" y="35839"/>
                </a:cubicBezTo>
                <a:lnTo>
                  <a:pt x="4853354" y="27047"/>
                </a:lnTo>
                <a:cubicBezTo>
                  <a:pt x="4875816" y="-6645"/>
                  <a:pt x="4860372" y="670"/>
                  <a:pt x="4897315" y="670"/>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5296199" y="2139030"/>
            <a:ext cx="2868490" cy="2240086"/>
          </a:xfrm>
          <a:custGeom>
            <a:avLst/>
            <a:gdLst>
              <a:gd name="connsiteX0" fmla="*/ 0 w 4897315"/>
              <a:gd name="connsiteY0" fmla="*/ 2321839 h 2321839"/>
              <a:gd name="connsiteX1" fmla="*/ 26377 w 4897315"/>
              <a:gd name="connsiteY1" fmla="*/ 2233916 h 2321839"/>
              <a:gd name="connsiteX2" fmla="*/ 43962 w 4897315"/>
              <a:gd name="connsiteY2" fmla="*/ 2172370 h 2321839"/>
              <a:gd name="connsiteX3" fmla="*/ 70339 w 4897315"/>
              <a:gd name="connsiteY3" fmla="*/ 2163578 h 2321839"/>
              <a:gd name="connsiteX4" fmla="*/ 105508 w 4897315"/>
              <a:gd name="connsiteY4" fmla="*/ 2189955 h 2321839"/>
              <a:gd name="connsiteX5" fmla="*/ 131885 w 4897315"/>
              <a:gd name="connsiteY5" fmla="*/ 2207539 h 2321839"/>
              <a:gd name="connsiteX6" fmla="*/ 167054 w 4897315"/>
              <a:gd name="connsiteY6" fmla="*/ 2242709 h 2321839"/>
              <a:gd name="connsiteX7" fmla="*/ 202223 w 4897315"/>
              <a:gd name="connsiteY7" fmla="*/ 2260293 h 2321839"/>
              <a:gd name="connsiteX8" fmla="*/ 228600 w 4897315"/>
              <a:gd name="connsiteY8" fmla="*/ 2277878 h 2321839"/>
              <a:gd name="connsiteX9" fmla="*/ 263769 w 4897315"/>
              <a:gd name="connsiteY9" fmla="*/ 2304255 h 2321839"/>
              <a:gd name="connsiteX10" fmla="*/ 298939 w 4897315"/>
              <a:gd name="connsiteY10" fmla="*/ 2313047 h 2321839"/>
              <a:gd name="connsiteX11" fmla="*/ 325315 w 4897315"/>
              <a:gd name="connsiteY11" fmla="*/ 2321839 h 2321839"/>
              <a:gd name="connsiteX12" fmla="*/ 378069 w 4897315"/>
              <a:gd name="connsiteY12" fmla="*/ 2313047 h 2321839"/>
              <a:gd name="connsiteX13" fmla="*/ 439615 w 4897315"/>
              <a:gd name="connsiteY13" fmla="*/ 2251501 h 2321839"/>
              <a:gd name="connsiteX14" fmla="*/ 457200 w 4897315"/>
              <a:gd name="connsiteY14" fmla="*/ 2172370 h 2321839"/>
              <a:gd name="connsiteX15" fmla="*/ 474785 w 4897315"/>
              <a:gd name="connsiteY15" fmla="*/ 2137201 h 2321839"/>
              <a:gd name="connsiteX16" fmla="*/ 483577 w 4897315"/>
              <a:gd name="connsiteY16" fmla="*/ 2110824 h 2321839"/>
              <a:gd name="connsiteX17" fmla="*/ 518746 w 4897315"/>
              <a:gd name="connsiteY17" fmla="*/ 2066862 h 2321839"/>
              <a:gd name="connsiteX18" fmla="*/ 527539 w 4897315"/>
              <a:gd name="connsiteY18" fmla="*/ 2040486 h 2321839"/>
              <a:gd name="connsiteX19" fmla="*/ 562708 w 4897315"/>
              <a:gd name="connsiteY19" fmla="*/ 2031693 h 2321839"/>
              <a:gd name="connsiteX20" fmla="*/ 668215 w 4897315"/>
              <a:gd name="connsiteY20" fmla="*/ 2040486 h 2321839"/>
              <a:gd name="connsiteX21" fmla="*/ 949569 w 4897315"/>
              <a:gd name="connsiteY21" fmla="*/ 2040486 h 2321839"/>
              <a:gd name="connsiteX22" fmla="*/ 1011115 w 4897315"/>
              <a:gd name="connsiteY22" fmla="*/ 2014109 h 2321839"/>
              <a:gd name="connsiteX23" fmla="*/ 1055077 w 4897315"/>
              <a:gd name="connsiteY23" fmla="*/ 2005316 h 2321839"/>
              <a:gd name="connsiteX24" fmla="*/ 1186962 w 4897315"/>
              <a:gd name="connsiteY24" fmla="*/ 1987732 h 2321839"/>
              <a:gd name="connsiteX25" fmla="*/ 1248508 w 4897315"/>
              <a:gd name="connsiteY25" fmla="*/ 1917393 h 2321839"/>
              <a:gd name="connsiteX26" fmla="*/ 1301262 w 4897315"/>
              <a:gd name="connsiteY26" fmla="*/ 1855847 h 2321839"/>
              <a:gd name="connsiteX27" fmla="*/ 1371600 w 4897315"/>
              <a:gd name="connsiteY27" fmla="*/ 1794301 h 2321839"/>
              <a:gd name="connsiteX28" fmla="*/ 1477108 w 4897315"/>
              <a:gd name="connsiteY28" fmla="*/ 1750339 h 2321839"/>
              <a:gd name="connsiteX29" fmla="*/ 1582615 w 4897315"/>
              <a:gd name="connsiteY29" fmla="*/ 1697586 h 2321839"/>
              <a:gd name="connsiteX30" fmla="*/ 1617785 w 4897315"/>
              <a:gd name="connsiteY30" fmla="*/ 1688793 h 2321839"/>
              <a:gd name="connsiteX31" fmla="*/ 1644162 w 4897315"/>
              <a:gd name="connsiteY31" fmla="*/ 1680001 h 2321839"/>
              <a:gd name="connsiteX32" fmla="*/ 1802423 w 4897315"/>
              <a:gd name="connsiteY32" fmla="*/ 1662416 h 2321839"/>
              <a:gd name="connsiteX33" fmla="*/ 1837592 w 4897315"/>
              <a:gd name="connsiteY33" fmla="*/ 1653624 h 2321839"/>
              <a:gd name="connsiteX34" fmla="*/ 2022231 w 4897315"/>
              <a:gd name="connsiteY34" fmla="*/ 1636039 h 2321839"/>
              <a:gd name="connsiteX35" fmla="*/ 2066192 w 4897315"/>
              <a:gd name="connsiteY35" fmla="*/ 1600870 h 2321839"/>
              <a:gd name="connsiteX36" fmla="*/ 2127739 w 4897315"/>
              <a:gd name="connsiteY36" fmla="*/ 1565701 h 2321839"/>
              <a:gd name="connsiteX37" fmla="*/ 2171700 w 4897315"/>
              <a:gd name="connsiteY37" fmla="*/ 1530532 h 2321839"/>
              <a:gd name="connsiteX38" fmla="*/ 2250831 w 4897315"/>
              <a:gd name="connsiteY38" fmla="*/ 1477778 h 2321839"/>
              <a:gd name="connsiteX39" fmla="*/ 2400300 w 4897315"/>
              <a:gd name="connsiteY39" fmla="*/ 1363478 h 2321839"/>
              <a:gd name="connsiteX40" fmla="*/ 2611315 w 4897315"/>
              <a:gd name="connsiteY40" fmla="*/ 1257970 h 2321839"/>
              <a:gd name="connsiteX41" fmla="*/ 2672862 w 4897315"/>
              <a:gd name="connsiteY41" fmla="*/ 1231593 h 2321839"/>
              <a:gd name="connsiteX42" fmla="*/ 2769577 w 4897315"/>
              <a:gd name="connsiteY42" fmla="*/ 1240386 h 2321839"/>
              <a:gd name="connsiteX43" fmla="*/ 2857500 w 4897315"/>
              <a:gd name="connsiteY43" fmla="*/ 1275555 h 2321839"/>
              <a:gd name="connsiteX44" fmla="*/ 2971800 w 4897315"/>
              <a:gd name="connsiteY44" fmla="*/ 1266762 h 2321839"/>
              <a:gd name="connsiteX45" fmla="*/ 3103685 w 4897315"/>
              <a:gd name="connsiteY45" fmla="*/ 1161255 h 2321839"/>
              <a:gd name="connsiteX46" fmla="*/ 3209192 w 4897315"/>
              <a:gd name="connsiteY46" fmla="*/ 1064539 h 2321839"/>
              <a:gd name="connsiteX47" fmla="*/ 3279531 w 4897315"/>
              <a:gd name="connsiteY47" fmla="*/ 1011786 h 2321839"/>
              <a:gd name="connsiteX48" fmla="*/ 3341077 w 4897315"/>
              <a:gd name="connsiteY48" fmla="*/ 959032 h 2321839"/>
              <a:gd name="connsiteX49" fmla="*/ 3411415 w 4897315"/>
              <a:gd name="connsiteY49" fmla="*/ 923862 h 2321839"/>
              <a:gd name="connsiteX50" fmla="*/ 3437792 w 4897315"/>
              <a:gd name="connsiteY50" fmla="*/ 897486 h 2321839"/>
              <a:gd name="connsiteX51" fmla="*/ 3490546 w 4897315"/>
              <a:gd name="connsiteY51" fmla="*/ 879901 h 2321839"/>
              <a:gd name="connsiteX52" fmla="*/ 3587262 w 4897315"/>
              <a:gd name="connsiteY52" fmla="*/ 791978 h 2321839"/>
              <a:gd name="connsiteX53" fmla="*/ 3640015 w 4897315"/>
              <a:gd name="connsiteY53" fmla="*/ 730432 h 2321839"/>
              <a:gd name="connsiteX54" fmla="*/ 3727939 w 4897315"/>
              <a:gd name="connsiteY54" fmla="*/ 677678 h 2321839"/>
              <a:gd name="connsiteX55" fmla="*/ 3789485 w 4897315"/>
              <a:gd name="connsiteY55" fmla="*/ 642509 h 2321839"/>
              <a:gd name="connsiteX56" fmla="*/ 3824654 w 4897315"/>
              <a:gd name="connsiteY56" fmla="*/ 624924 h 2321839"/>
              <a:gd name="connsiteX57" fmla="*/ 3886200 w 4897315"/>
              <a:gd name="connsiteY57" fmla="*/ 598547 h 2321839"/>
              <a:gd name="connsiteX58" fmla="*/ 3947746 w 4897315"/>
              <a:gd name="connsiteY58" fmla="*/ 563378 h 2321839"/>
              <a:gd name="connsiteX59" fmla="*/ 3965331 w 4897315"/>
              <a:gd name="connsiteY59" fmla="*/ 537001 h 2321839"/>
              <a:gd name="connsiteX60" fmla="*/ 4035669 w 4897315"/>
              <a:gd name="connsiteY60" fmla="*/ 519416 h 2321839"/>
              <a:gd name="connsiteX61" fmla="*/ 4062046 w 4897315"/>
              <a:gd name="connsiteY61" fmla="*/ 510624 h 2321839"/>
              <a:gd name="connsiteX62" fmla="*/ 4097215 w 4897315"/>
              <a:gd name="connsiteY62" fmla="*/ 501832 h 2321839"/>
              <a:gd name="connsiteX63" fmla="*/ 4158762 w 4897315"/>
              <a:gd name="connsiteY63" fmla="*/ 466662 h 2321839"/>
              <a:gd name="connsiteX64" fmla="*/ 4237892 w 4897315"/>
              <a:gd name="connsiteY64" fmla="*/ 413909 h 2321839"/>
              <a:gd name="connsiteX65" fmla="*/ 4396154 w 4897315"/>
              <a:gd name="connsiteY65" fmla="*/ 352362 h 2321839"/>
              <a:gd name="connsiteX66" fmla="*/ 4440115 w 4897315"/>
              <a:gd name="connsiteY66" fmla="*/ 325986 h 2321839"/>
              <a:gd name="connsiteX67" fmla="*/ 4492869 w 4897315"/>
              <a:gd name="connsiteY67" fmla="*/ 317193 h 2321839"/>
              <a:gd name="connsiteX68" fmla="*/ 4580792 w 4897315"/>
              <a:gd name="connsiteY68" fmla="*/ 290816 h 2321839"/>
              <a:gd name="connsiteX69" fmla="*/ 4607169 w 4897315"/>
              <a:gd name="connsiteY69" fmla="*/ 273232 h 2321839"/>
              <a:gd name="connsiteX70" fmla="*/ 4659923 w 4897315"/>
              <a:gd name="connsiteY70" fmla="*/ 202893 h 2321839"/>
              <a:gd name="connsiteX71" fmla="*/ 4703885 w 4897315"/>
              <a:gd name="connsiteY71" fmla="*/ 123762 h 2321839"/>
              <a:gd name="connsiteX72" fmla="*/ 4721469 w 4897315"/>
              <a:gd name="connsiteY72" fmla="*/ 97386 h 2321839"/>
              <a:gd name="connsiteX73" fmla="*/ 4747846 w 4897315"/>
              <a:gd name="connsiteY73" fmla="*/ 79801 h 2321839"/>
              <a:gd name="connsiteX74" fmla="*/ 4826977 w 4897315"/>
              <a:gd name="connsiteY74" fmla="*/ 35839 h 2321839"/>
              <a:gd name="connsiteX75" fmla="*/ 4853354 w 4897315"/>
              <a:gd name="connsiteY75" fmla="*/ 27047 h 2321839"/>
              <a:gd name="connsiteX76" fmla="*/ 4897315 w 4897315"/>
              <a:gd name="connsiteY76" fmla="*/ 670 h 232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897315" h="2321839">
                <a:moveTo>
                  <a:pt x="0" y="2321839"/>
                </a:moveTo>
                <a:cubicBezTo>
                  <a:pt x="17899" y="2214444"/>
                  <a:pt x="-4292" y="2315700"/>
                  <a:pt x="26377" y="2233916"/>
                </a:cubicBezTo>
                <a:cubicBezTo>
                  <a:pt x="26515" y="2233548"/>
                  <a:pt x="39709" y="2176623"/>
                  <a:pt x="43962" y="2172370"/>
                </a:cubicBezTo>
                <a:cubicBezTo>
                  <a:pt x="50515" y="2165817"/>
                  <a:pt x="61547" y="2166509"/>
                  <a:pt x="70339" y="2163578"/>
                </a:cubicBezTo>
                <a:cubicBezTo>
                  <a:pt x="82062" y="2172370"/>
                  <a:pt x="93584" y="2181438"/>
                  <a:pt x="105508" y="2189955"/>
                </a:cubicBezTo>
                <a:cubicBezTo>
                  <a:pt x="114107" y="2196097"/>
                  <a:pt x="123862" y="2200662"/>
                  <a:pt x="131885" y="2207539"/>
                </a:cubicBezTo>
                <a:cubicBezTo>
                  <a:pt x="144473" y="2218329"/>
                  <a:pt x="153791" y="2232762"/>
                  <a:pt x="167054" y="2242709"/>
                </a:cubicBezTo>
                <a:cubicBezTo>
                  <a:pt x="177539" y="2250573"/>
                  <a:pt x="190843" y="2253790"/>
                  <a:pt x="202223" y="2260293"/>
                </a:cubicBezTo>
                <a:cubicBezTo>
                  <a:pt x="211398" y="2265536"/>
                  <a:pt x="220001" y="2271736"/>
                  <a:pt x="228600" y="2277878"/>
                </a:cubicBezTo>
                <a:cubicBezTo>
                  <a:pt x="240524" y="2286395"/>
                  <a:pt x="250662" y="2297702"/>
                  <a:pt x="263769" y="2304255"/>
                </a:cubicBezTo>
                <a:cubicBezTo>
                  <a:pt x="274577" y="2309659"/>
                  <a:pt x="287320" y="2309727"/>
                  <a:pt x="298939" y="2313047"/>
                </a:cubicBezTo>
                <a:cubicBezTo>
                  <a:pt x="307850" y="2315593"/>
                  <a:pt x="316523" y="2318908"/>
                  <a:pt x="325315" y="2321839"/>
                </a:cubicBezTo>
                <a:cubicBezTo>
                  <a:pt x="342900" y="2318908"/>
                  <a:pt x="361840" y="2320424"/>
                  <a:pt x="378069" y="2313047"/>
                </a:cubicBezTo>
                <a:cubicBezTo>
                  <a:pt x="413031" y="2297156"/>
                  <a:pt x="421336" y="2278921"/>
                  <a:pt x="439615" y="2251501"/>
                </a:cubicBezTo>
                <a:cubicBezTo>
                  <a:pt x="442001" y="2239571"/>
                  <a:pt x="451880" y="2186556"/>
                  <a:pt x="457200" y="2172370"/>
                </a:cubicBezTo>
                <a:cubicBezTo>
                  <a:pt x="461802" y="2160098"/>
                  <a:pt x="469622" y="2149248"/>
                  <a:pt x="474785" y="2137201"/>
                </a:cubicBezTo>
                <a:cubicBezTo>
                  <a:pt x="478436" y="2128682"/>
                  <a:pt x="478665" y="2118683"/>
                  <a:pt x="483577" y="2110824"/>
                </a:cubicBezTo>
                <a:cubicBezTo>
                  <a:pt x="493523" y="2094910"/>
                  <a:pt x="507023" y="2081516"/>
                  <a:pt x="518746" y="2066862"/>
                </a:cubicBezTo>
                <a:cubicBezTo>
                  <a:pt x="521677" y="2058070"/>
                  <a:pt x="520302" y="2046275"/>
                  <a:pt x="527539" y="2040486"/>
                </a:cubicBezTo>
                <a:cubicBezTo>
                  <a:pt x="536975" y="2032937"/>
                  <a:pt x="550624" y="2031693"/>
                  <a:pt x="562708" y="2031693"/>
                </a:cubicBezTo>
                <a:cubicBezTo>
                  <a:pt x="597999" y="2031693"/>
                  <a:pt x="633046" y="2037555"/>
                  <a:pt x="668215" y="2040486"/>
                </a:cubicBezTo>
                <a:cubicBezTo>
                  <a:pt x="774849" y="2067143"/>
                  <a:pt x="747015" y="2063635"/>
                  <a:pt x="949569" y="2040486"/>
                </a:cubicBezTo>
                <a:cubicBezTo>
                  <a:pt x="971745" y="2037952"/>
                  <a:pt x="989940" y="2021167"/>
                  <a:pt x="1011115" y="2014109"/>
                </a:cubicBezTo>
                <a:cubicBezTo>
                  <a:pt x="1025292" y="2009383"/>
                  <a:pt x="1040298" y="2007533"/>
                  <a:pt x="1055077" y="2005316"/>
                </a:cubicBezTo>
                <a:cubicBezTo>
                  <a:pt x="1098937" y="1998737"/>
                  <a:pt x="1143000" y="1993593"/>
                  <a:pt x="1186962" y="1987732"/>
                </a:cubicBezTo>
                <a:cubicBezTo>
                  <a:pt x="1281587" y="1912030"/>
                  <a:pt x="1194294" y="1991937"/>
                  <a:pt x="1248508" y="1917393"/>
                </a:cubicBezTo>
                <a:cubicBezTo>
                  <a:pt x="1264401" y="1895541"/>
                  <a:pt x="1283186" y="1875931"/>
                  <a:pt x="1301262" y="1855847"/>
                </a:cubicBezTo>
                <a:cubicBezTo>
                  <a:pt x="1321543" y="1833313"/>
                  <a:pt x="1347156" y="1811411"/>
                  <a:pt x="1371600" y="1794301"/>
                </a:cubicBezTo>
                <a:cubicBezTo>
                  <a:pt x="1428710" y="1754324"/>
                  <a:pt x="1405558" y="1775893"/>
                  <a:pt x="1477108" y="1750339"/>
                </a:cubicBezTo>
                <a:cubicBezTo>
                  <a:pt x="1638007" y="1692874"/>
                  <a:pt x="1455473" y="1754093"/>
                  <a:pt x="1582615" y="1697586"/>
                </a:cubicBezTo>
                <a:cubicBezTo>
                  <a:pt x="1593658" y="1692678"/>
                  <a:pt x="1606166" y="1692113"/>
                  <a:pt x="1617785" y="1688793"/>
                </a:cubicBezTo>
                <a:cubicBezTo>
                  <a:pt x="1626696" y="1686247"/>
                  <a:pt x="1635074" y="1681819"/>
                  <a:pt x="1644162" y="1680001"/>
                </a:cubicBezTo>
                <a:cubicBezTo>
                  <a:pt x="1688725" y="1671089"/>
                  <a:pt x="1761655" y="1666122"/>
                  <a:pt x="1802423" y="1662416"/>
                </a:cubicBezTo>
                <a:cubicBezTo>
                  <a:pt x="1814146" y="1659485"/>
                  <a:pt x="1825594" y="1655064"/>
                  <a:pt x="1837592" y="1653624"/>
                </a:cubicBezTo>
                <a:cubicBezTo>
                  <a:pt x="1898976" y="1646258"/>
                  <a:pt x="1961989" y="1649941"/>
                  <a:pt x="2022231" y="1636039"/>
                </a:cubicBezTo>
                <a:cubicBezTo>
                  <a:pt x="2040516" y="1631819"/>
                  <a:pt x="2050578" y="1611279"/>
                  <a:pt x="2066192" y="1600870"/>
                </a:cubicBezTo>
                <a:cubicBezTo>
                  <a:pt x="2085852" y="1587763"/>
                  <a:pt x="2108079" y="1578808"/>
                  <a:pt x="2127739" y="1565701"/>
                </a:cubicBezTo>
                <a:cubicBezTo>
                  <a:pt x="2143353" y="1555292"/>
                  <a:pt x="2156430" y="1541439"/>
                  <a:pt x="2171700" y="1530532"/>
                </a:cubicBezTo>
                <a:cubicBezTo>
                  <a:pt x="2197496" y="1512106"/>
                  <a:pt x="2225470" y="1496799"/>
                  <a:pt x="2250831" y="1477778"/>
                </a:cubicBezTo>
                <a:cubicBezTo>
                  <a:pt x="2420344" y="1350643"/>
                  <a:pt x="2183257" y="1508174"/>
                  <a:pt x="2400300" y="1363478"/>
                </a:cubicBezTo>
                <a:cubicBezTo>
                  <a:pt x="2492554" y="1301976"/>
                  <a:pt x="2485088" y="1312851"/>
                  <a:pt x="2611315" y="1257970"/>
                </a:cubicBezTo>
                <a:lnTo>
                  <a:pt x="2672862" y="1231593"/>
                </a:lnTo>
                <a:cubicBezTo>
                  <a:pt x="2705100" y="1234524"/>
                  <a:pt x="2738086" y="1232888"/>
                  <a:pt x="2769577" y="1240386"/>
                </a:cubicBezTo>
                <a:cubicBezTo>
                  <a:pt x="2800284" y="1247697"/>
                  <a:pt x="2857500" y="1275555"/>
                  <a:pt x="2857500" y="1275555"/>
                </a:cubicBezTo>
                <a:cubicBezTo>
                  <a:pt x="2895600" y="1272624"/>
                  <a:pt x="2934407" y="1274634"/>
                  <a:pt x="2971800" y="1266762"/>
                </a:cubicBezTo>
                <a:cubicBezTo>
                  <a:pt x="3026344" y="1255279"/>
                  <a:pt x="3070562" y="1194378"/>
                  <a:pt x="3103685" y="1161255"/>
                </a:cubicBezTo>
                <a:cubicBezTo>
                  <a:pt x="3149820" y="1115120"/>
                  <a:pt x="3153989" y="1108701"/>
                  <a:pt x="3209192" y="1064539"/>
                </a:cubicBezTo>
                <a:cubicBezTo>
                  <a:pt x="3232078" y="1046231"/>
                  <a:pt x="3256645" y="1030094"/>
                  <a:pt x="3279531" y="1011786"/>
                </a:cubicBezTo>
                <a:cubicBezTo>
                  <a:pt x="3300630" y="994907"/>
                  <a:pt x="3318595" y="974020"/>
                  <a:pt x="3341077" y="959032"/>
                </a:cubicBezTo>
                <a:cubicBezTo>
                  <a:pt x="3421889" y="905157"/>
                  <a:pt x="3353804" y="971871"/>
                  <a:pt x="3411415" y="923862"/>
                </a:cubicBezTo>
                <a:cubicBezTo>
                  <a:pt x="3420967" y="915902"/>
                  <a:pt x="3426923" y="903524"/>
                  <a:pt x="3437792" y="897486"/>
                </a:cubicBezTo>
                <a:cubicBezTo>
                  <a:pt x="3453995" y="888484"/>
                  <a:pt x="3490546" y="879901"/>
                  <a:pt x="3490546" y="879901"/>
                </a:cubicBezTo>
                <a:cubicBezTo>
                  <a:pt x="3529632" y="853843"/>
                  <a:pt x="3556142" y="838660"/>
                  <a:pt x="3587262" y="791978"/>
                </a:cubicBezTo>
                <a:cubicBezTo>
                  <a:pt x="3604160" y="766631"/>
                  <a:pt x="3612879" y="749815"/>
                  <a:pt x="3640015" y="730432"/>
                </a:cubicBezTo>
                <a:cubicBezTo>
                  <a:pt x="3667827" y="710566"/>
                  <a:pt x="3703772" y="701846"/>
                  <a:pt x="3727939" y="677678"/>
                </a:cubicBezTo>
                <a:cubicBezTo>
                  <a:pt x="3762860" y="642756"/>
                  <a:pt x="3742252" y="654317"/>
                  <a:pt x="3789485" y="642509"/>
                </a:cubicBezTo>
                <a:cubicBezTo>
                  <a:pt x="3801208" y="636647"/>
                  <a:pt x="3812607" y="630087"/>
                  <a:pt x="3824654" y="624924"/>
                </a:cubicBezTo>
                <a:cubicBezTo>
                  <a:pt x="3862731" y="608605"/>
                  <a:pt x="3843780" y="625060"/>
                  <a:pt x="3886200" y="598547"/>
                </a:cubicBezTo>
                <a:cubicBezTo>
                  <a:pt x="3947031" y="560527"/>
                  <a:pt x="3895926" y="580651"/>
                  <a:pt x="3947746" y="563378"/>
                </a:cubicBezTo>
                <a:cubicBezTo>
                  <a:pt x="3953608" y="554586"/>
                  <a:pt x="3957079" y="543602"/>
                  <a:pt x="3965331" y="537001"/>
                </a:cubicBezTo>
                <a:cubicBezTo>
                  <a:pt x="3974465" y="529694"/>
                  <a:pt x="4033284" y="520012"/>
                  <a:pt x="4035669" y="519416"/>
                </a:cubicBezTo>
                <a:cubicBezTo>
                  <a:pt x="4044660" y="517168"/>
                  <a:pt x="4053135" y="513170"/>
                  <a:pt x="4062046" y="510624"/>
                </a:cubicBezTo>
                <a:cubicBezTo>
                  <a:pt x="4073665" y="507304"/>
                  <a:pt x="4085492" y="504763"/>
                  <a:pt x="4097215" y="501832"/>
                </a:cubicBezTo>
                <a:cubicBezTo>
                  <a:pt x="4117731" y="490109"/>
                  <a:pt x="4138725" y="479185"/>
                  <a:pt x="4158762" y="466662"/>
                </a:cubicBezTo>
                <a:cubicBezTo>
                  <a:pt x="4185644" y="449861"/>
                  <a:pt x="4207818" y="423934"/>
                  <a:pt x="4237892" y="413909"/>
                </a:cubicBezTo>
                <a:cubicBezTo>
                  <a:pt x="4310847" y="389591"/>
                  <a:pt x="4326456" y="387211"/>
                  <a:pt x="4396154" y="352362"/>
                </a:cubicBezTo>
                <a:cubicBezTo>
                  <a:pt x="4411439" y="344720"/>
                  <a:pt x="4424055" y="331826"/>
                  <a:pt x="4440115" y="325986"/>
                </a:cubicBezTo>
                <a:cubicBezTo>
                  <a:pt x="4456869" y="319894"/>
                  <a:pt x="4475388" y="320689"/>
                  <a:pt x="4492869" y="317193"/>
                </a:cubicBezTo>
                <a:cubicBezTo>
                  <a:pt x="4510426" y="313682"/>
                  <a:pt x="4571175" y="297227"/>
                  <a:pt x="4580792" y="290816"/>
                </a:cubicBezTo>
                <a:lnTo>
                  <a:pt x="4607169" y="273232"/>
                </a:lnTo>
                <a:cubicBezTo>
                  <a:pt x="4624754" y="249786"/>
                  <a:pt x="4650655" y="230697"/>
                  <a:pt x="4659923" y="202893"/>
                </a:cubicBezTo>
                <a:cubicBezTo>
                  <a:pt x="4687980" y="118723"/>
                  <a:pt x="4660014" y="176407"/>
                  <a:pt x="4703885" y="123762"/>
                </a:cubicBezTo>
                <a:cubicBezTo>
                  <a:pt x="4710650" y="115644"/>
                  <a:pt x="4713997" y="104858"/>
                  <a:pt x="4721469" y="97386"/>
                </a:cubicBezTo>
                <a:cubicBezTo>
                  <a:pt x="4728941" y="89914"/>
                  <a:pt x="4739728" y="86566"/>
                  <a:pt x="4747846" y="79801"/>
                </a:cubicBezTo>
                <a:cubicBezTo>
                  <a:pt x="4800490" y="35931"/>
                  <a:pt x="4742809" y="63895"/>
                  <a:pt x="4826977" y="35839"/>
                </a:cubicBezTo>
                <a:lnTo>
                  <a:pt x="4853354" y="27047"/>
                </a:lnTo>
                <a:cubicBezTo>
                  <a:pt x="4875816" y="-6645"/>
                  <a:pt x="4860372" y="670"/>
                  <a:pt x="4897315" y="67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B050"/>
              </a:solidFill>
            </a:endParaRPr>
          </a:p>
        </p:txBody>
      </p:sp>
      <p:sp>
        <p:nvSpPr>
          <p:cNvPr id="1030" name="TextBox 1029"/>
          <p:cNvSpPr txBox="1"/>
          <p:nvPr/>
        </p:nvSpPr>
        <p:spPr>
          <a:xfrm rot="20428101">
            <a:off x="4564859" y="2567043"/>
            <a:ext cx="2326278" cy="300082"/>
          </a:xfrm>
          <a:prstGeom prst="rect">
            <a:avLst/>
          </a:prstGeom>
          <a:noFill/>
        </p:spPr>
        <p:txBody>
          <a:bodyPr wrap="none" rtlCol="0">
            <a:spAutoFit/>
          </a:bodyPr>
          <a:lstStyle/>
          <a:p>
            <a:r>
              <a:rPr lang="en-US" sz="1350" dirty="0"/>
              <a:t>Pink Sigma / Black Sigma Ratio</a:t>
            </a:r>
          </a:p>
        </p:txBody>
      </p:sp>
      <p:sp>
        <p:nvSpPr>
          <p:cNvPr id="44" name="TextBox 43"/>
          <p:cNvSpPr txBox="1"/>
          <p:nvPr/>
        </p:nvSpPr>
        <p:spPr>
          <a:xfrm>
            <a:off x="4477360" y="3854861"/>
            <a:ext cx="1337226" cy="507831"/>
          </a:xfrm>
          <a:prstGeom prst="rect">
            <a:avLst/>
          </a:prstGeom>
          <a:noFill/>
          <a:ln>
            <a:solidFill>
              <a:srgbClr val="0000FF"/>
            </a:solidFill>
          </a:ln>
        </p:spPr>
        <p:txBody>
          <a:bodyPr wrap="none" rtlCol="0">
            <a:spAutoFit/>
          </a:bodyPr>
          <a:lstStyle/>
          <a:p>
            <a:r>
              <a:rPr lang="en-US" sz="1350" dirty="0">
                <a:solidFill>
                  <a:srgbClr val="0000FF"/>
                </a:solidFill>
              </a:rPr>
              <a:t>M-M sigma to </a:t>
            </a:r>
            <a:br>
              <a:rPr lang="en-US" sz="1350" dirty="0">
                <a:solidFill>
                  <a:srgbClr val="0000FF"/>
                </a:solidFill>
              </a:rPr>
            </a:br>
            <a:r>
              <a:rPr lang="en-US" sz="1350" dirty="0">
                <a:solidFill>
                  <a:srgbClr val="0000FF"/>
                </a:solidFill>
              </a:rPr>
              <a:t>Pink sigma Ratio</a:t>
            </a:r>
          </a:p>
        </p:txBody>
      </p:sp>
      <p:sp>
        <p:nvSpPr>
          <p:cNvPr id="45" name="Freeform 44"/>
          <p:cNvSpPr/>
          <p:nvPr/>
        </p:nvSpPr>
        <p:spPr>
          <a:xfrm flipV="1">
            <a:off x="4485108" y="3739661"/>
            <a:ext cx="3634020" cy="585699"/>
          </a:xfrm>
          <a:custGeom>
            <a:avLst/>
            <a:gdLst>
              <a:gd name="connsiteX0" fmla="*/ 0 w 4897315"/>
              <a:gd name="connsiteY0" fmla="*/ 2321839 h 2321839"/>
              <a:gd name="connsiteX1" fmla="*/ 26377 w 4897315"/>
              <a:gd name="connsiteY1" fmla="*/ 2233916 h 2321839"/>
              <a:gd name="connsiteX2" fmla="*/ 43962 w 4897315"/>
              <a:gd name="connsiteY2" fmla="*/ 2172370 h 2321839"/>
              <a:gd name="connsiteX3" fmla="*/ 70339 w 4897315"/>
              <a:gd name="connsiteY3" fmla="*/ 2163578 h 2321839"/>
              <a:gd name="connsiteX4" fmla="*/ 105508 w 4897315"/>
              <a:gd name="connsiteY4" fmla="*/ 2189955 h 2321839"/>
              <a:gd name="connsiteX5" fmla="*/ 131885 w 4897315"/>
              <a:gd name="connsiteY5" fmla="*/ 2207539 h 2321839"/>
              <a:gd name="connsiteX6" fmla="*/ 167054 w 4897315"/>
              <a:gd name="connsiteY6" fmla="*/ 2242709 h 2321839"/>
              <a:gd name="connsiteX7" fmla="*/ 202223 w 4897315"/>
              <a:gd name="connsiteY7" fmla="*/ 2260293 h 2321839"/>
              <a:gd name="connsiteX8" fmla="*/ 228600 w 4897315"/>
              <a:gd name="connsiteY8" fmla="*/ 2277878 h 2321839"/>
              <a:gd name="connsiteX9" fmla="*/ 263769 w 4897315"/>
              <a:gd name="connsiteY9" fmla="*/ 2304255 h 2321839"/>
              <a:gd name="connsiteX10" fmla="*/ 298939 w 4897315"/>
              <a:gd name="connsiteY10" fmla="*/ 2313047 h 2321839"/>
              <a:gd name="connsiteX11" fmla="*/ 325315 w 4897315"/>
              <a:gd name="connsiteY11" fmla="*/ 2321839 h 2321839"/>
              <a:gd name="connsiteX12" fmla="*/ 378069 w 4897315"/>
              <a:gd name="connsiteY12" fmla="*/ 2313047 h 2321839"/>
              <a:gd name="connsiteX13" fmla="*/ 439615 w 4897315"/>
              <a:gd name="connsiteY13" fmla="*/ 2251501 h 2321839"/>
              <a:gd name="connsiteX14" fmla="*/ 457200 w 4897315"/>
              <a:gd name="connsiteY14" fmla="*/ 2172370 h 2321839"/>
              <a:gd name="connsiteX15" fmla="*/ 474785 w 4897315"/>
              <a:gd name="connsiteY15" fmla="*/ 2137201 h 2321839"/>
              <a:gd name="connsiteX16" fmla="*/ 483577 w 4897315"/>
              <a:gd name="connsiteY16" fmla="*/ 2110824 h 2321839"/>
              <a:gd name="connsiteX17" fmla="*/ 518746 w 4897315"/>
              <a:gd name="connsiteY17" fmla="*/ 2066862 h 2321839"/>
              <a:gd name="connsiteX18" fmla="*/ 527539 w 4897315"/>
              <a:gd name="connsiteY18" fmla="*/ 2040486 h 2321839"/>
              <a:gd name="connsiteX19" fmla="*/ 562708 w 4897315"/>
              <a:gd name="connsiteY19" fmla="*/ 2031693 h 2321839"/>
              <a:gd name="connsiteX20" fmla="*/ 668215 w 4897315"/>
              <a:gd name="connsiteY20" fmla="*/ 2040486 h 2321839"/>
              <a:gd name="connsiteX21" fmla="*/ 949569 w 4897315"/>
              <a:gd name="connsiteY21" fmla="*/ 2040486 h 2321839"/>
              <a:gd name="connsiteX22" fmla="*/ 1011115 w 4897315"/>
              <a:gd name="connsiteY22" fmla="*/ 2014109 h 2321839"/>
              <a:gd name="connsiteX23" fmla="*/ 1055077 w 4897315"/>
              <a:gd name="connsiteY23" fmla="*/ 2005316 h 2321839"/>
              <a:gd name="connsiteX24" fmla="*/ 1186962 w 4897315"/>
              <a:gd name="connsiteY24" fmla="*/ 1987732 h 2321839"/>
              <a:gd name="connsiteX25" fmla="*/ 1248508 w 4897315"/>
              <a:gd name="connsiteY25" fmla="*/ 1917393 h 2321839"/>
              <a:gd name="connsiteX26" fmla="*/ 1301262 w 4897315"/>
              <a:gd name="connsiteY26" fmla="*/ 1855847 h 2321839"/>
              <a:gd name="connsiteX27" fmla="*/ 1371600 w 4897315"/>
              <a:gd name="connsiteY27" fmla="*/ 1794301 h 2321839"/>
              <a:gd name="connsiteX28" fmla="*/ 1477108 w 4897315"/>
              <a:gd name="connsiteY28" fmla="*/ 1750339 h 2321839"/>
              <a:gd name="connsiteX29" fmla="*/ 1582615 w 4897315"/>
              <a:gd name="connsiteY29" fmla="*/ 1697586 h 2321839"/>
              <a:gd name="connsiteX30" fmla="*/ 1617785 w 4897315"/>
              <a:gd name="connsiteY30" fmla="*/ 1688793 h 2321839"/>
              <a:gd name="connsiteX31" fmla="*/ 1644162 w 4897315"/>
              <a:gd name="connsiteY31" fmla="*/ 1680001 h 2321839"/>
              <a:gd name="connsiteX32" fmla="*/ 1802423 w 4897315"/>
              <a:gd name="connsiteY32" fmla="*/ 1662416 h 2321839"/>
              <a:gd name="connsiteX33" fmla="*/ 1837592 w 4897315"/>
              <a:gd name="connsiteY33" fmla="*/ 1653624 h 2321839"/>
              <a:gd name="connsiteX34" fmla="*/ 2022231 w 4897315"/>
              <a:gd name="connsiteY34" fmla="*/ 1636039 h 2321839"/>
              <a:gd name="connsiteX35" fmla="*/ 2066192 w 4897315"/>
              <a:gd name="connsiteY35" fmla="*/ 1600870 h 2321839"/>
              <a:gd name="connsiteX36" fmla="*/ 2127739 w 4897315"/>
              <a:gd name="connsiteY36" fmla="*/ 1565701 h 2321839"/>
              <a:gd name="connsiteX37" fmla="*/ 2171700 w 4897315"/>
              <a:gd name="connsiteY37" fmla="*/ 1530532 h 2321839"/>
              <a:gd name="connsiteX38" fmla="*/ 2250831 w 4897315"/>
              <a:gd name="connsiteY38" fmla="*/ 1477778 h 2321839"/>
              <a:gd name="connsiteX39" fmla="*/ 2400300 w 4897315"/>
              <a:gd name="connsiteY39" fmla="*/ 1363478 h 2321839"/>
              <a:gd name="connsiteX40" fmla="*/ 2611315 w 4897315"/>
              <a:gd name="connsiteY40" fmla="*/ 1257970 h 2321839"/>
              <a:gd name="connsiteX41" fmla="*/ 2672862 w 4897315"/>
              <a:gd name="connsiteY41" fmla="*/ 1231593 h 2321839"/>
              <a:gd name="connsiteX42" fmla="*/ 2769577 w 4897315"/>
              <a:gd name="connsiteY42" fmla="*/ 1240386 h 2321839"/>
              <a:gd name="connsiteX43" fmla="*/ 2857500 w 4897315"/>
              <a:gd name="connsiteY43" fmla="*/ 1275555 h 2321839"/>
              <a:gd name="connsiteX44" fmla="*/ 2971800 w 4897315"/>
              <a:gd name="connsiteY44" fmla="*/ 1266762 h 2321839"/>
              <a:gd name="connsiteX45" fmla="*/ 3103685 w 4897315"/>
              <a:gd name="connsiteY45" fmla="*/ 1161255 h 2321839"/>
              <a:gd name="connsiteX46" fmla="*/ 3209192 w 4897315"/>
              <a:gd name="connsiteY46" fmla="*/ 1064539 h 2321839"/>
              <a:gd name="connsiteX47" fmla="*/ 3279531 w 4897315"/>
              <a:gd name="connsiteY47" fmla="*/ 1011786 h 2321839"/>
              <a:gd name="connsiteX48" fmla="*/ 3341077 w 4897315"/>
              <a:gd name="connsiteY48" fmla="*/ 959032 h 2321839"/>
              <a:gd name="connsiteX49" fmla="*/ 3411415 w 4897315"/>
              <a:gd name="connsiteY49" fmla="*/ 923862 h 2321839"/>
              <a:gd name="connsiteX50" fmla="*/ 3437792 w 4897315"/>
              <a:gd name="connsiteY50" fmla="*/ 897486 h 2321839"/>
              <a:gd name="connsiteX51" fmla="*/ 3490546 w 4897315"/>
              <a:gd name="connsiteY51" fmla="*/ 879901 h 2321839"/>
              <a:gd name="connsiteX52" fmla="*/ 3587262 w 4897315"/>
              <a:gd name="connsiteY52" fmla="*/ 791978 h 2321839"/>
              <a:gd name="connsiteX53" fmla="*/ 3640015 w 4897315"/>
              <a:gd name="connsiteY53" fmla="*/ 730432 h 2321839"/>
              <a:gd name="connsiteX54" fmla="*/ 3727939 w 4897315"/>
              <a:gd name="connsiteY54" fmla="*/ 677678 h 2321839"/>
              <a:gd name="connsiteX55" fmla="*/ 3789485 w 4897315"/>
              <a:gd name="connsiteY55" fmla="*/ 642509 h 2321839"/>
              <a:gd name="connsiteX56" fmla="*/ 3824654 w 4897315"/>
              <a:gd name="connsiteY56" fmla="*/ 624924 h 2321839"/>
              <a:gd name="connsiteX57" fmla="*/ 3886200 w 4897315"/>
              <a:gd name="connsiteY57" fmla="*/ 598547 h 2321839"/>
              <a:gd name="connsiteX58" fmla="*/ 3947746 w 4897315"/>
              <a:gd name="connsiteY58" fmla="*/ 563378 h 2321839"/>
              <a:gd name="connsiteX59" fmla="*/ 3965331 w 4897315"/>
              <a:gd name="connsiteY59" fmla="*/ 537001 h 2321839"/>
              <a:gd name="connsiteX60" fmla="*/ 4035669 w 4897315"/>
              <a:gd name="connsiteY60" fmla="*/ 519416 h 2321839"/>
              <a:gd name="connsiteX61" fmla="*/ 4062046 w 4897315"/>
              <a:gd name="connsiteY61" fmla="*/ 510624 h 2321839"/>
              <a:gd name="connsiteX62" fmla="*/ 4097215 w 4897315"/>
              <a:gd name="connsiteY62" fmla="*/ 501832 h 2321839"/>
              <a:gd name="connsiteX63" fmla="*/ 4158762 w 4897315"/>
              <a:gd name="connsiteY63" fmla="*/ 466662 h 2321839"/>
              <a:gd name="connsiteX64" fmla="*/ 4237892 w 4897315"/>
              <a:gd name="connsiteY64" fmla="*/ 413909 h 2321839"/>
              <a:gd name="connsiteX65" fmla="*/ 4396154 w 4897315"/>
              <a:gd name="connsiteY65" fmla="*/ 352362 h 2321839"/>
              <a:gd name="connsiteX66" fmla="*/ 4440115 w 4897315"/>
              <a:gd name="connsiteY66" fmla="*/ 325986 h 2321839"/>
              <a:gd name="connsiteX67" fmla="*/ 4492869 w 4897315"/>
              <a:gd name="connsiteY67" fmla="*/ 317193 h 2321839"/>
              <a:gd name="connsiteX68" fmla="*/ 4580792 w 4897315"/>
              <a:gd name="connsiteY68" fmla="*/ 290816 h 2321839"/>
              <a:gd name="connsiteX69" fmla="*/ 4607169 w 4897315"/>
              <a:gd name="connsiteY69" fmla="*/ 273232 h 2321839"/>
              <a:gd name="connsiteX70" fmla="*/ 4659923 w 4897315"/>
              <a:gd name="connsiteY70" fmla="*/ 202893 h 2321839"/>
              <a:gd name="connsiteX71" fmla="*/ 4703885 w 4897315"/>
              <a:gd name="connsiteY71" fmla="*/ 123762 h 2321839"/>
              <a:gd name="connsiteX72" fmla="*/ 4721469 w 4897315"/>
              <a:gd name="connsiteY72" fmla="*/ 97386 h 2321839"/>
              <a:gd name="connsiteX73" fmla="*/ 4747846 w 4897315"/>
              <a:gd name="connsiteY73" fmla="*/ 79801 h 2321839"/>
              <a:gd name="connsiteX74" fmla="*/ 4826977 w 4897315"/>
              <a:gd name="connsiteY74" fmla="*/ 35839 h 2321839"/>
              <a:gd name="connsiteX75" fmla="*/ 4853354 w 4897315"/>
              <a:gd name="connsiteY75" fmla="*/ 27047 h 2321839"/>
              <a:gd name="connsiteX76" fmla="*/ 4897315 w 4897315"/>
              <a:gd name="connsiteY76" fmla="*/ 670 h 232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897315" h="2321839">
                <a:moveTo>
                  <a:pt x="0" y="2321839"/>
                </a:moveTo>
                <a:cubicBezTo>
                  <a:pt x="17899" y="2214444"/>
                  <a:pt x="-4292" y="2315700"/>
                  <a:pt x="26377" y="2233916"/>
                </a:cubicBezTo>
                <a:cubicBezTo>
                  <a:pt x="26515" y="2233548"/>
                  <a:pt x="39709" y="2176623"/>
                  <a:pt x="43962" y="2172370"/>
                </a:cubicBezTo>
                <a:cubicBezTo>
                  <a:pt x="50515" y="2165817"/>
                  <a:pt x="61547" y="2166509"/>
                  <a:pt x="70339" y="2163578"/>
                </a:cubicBezTo>
                <a:cubicBezTo>
                  <a:pt x="82062" y="2172370"/>
                  <a:pt x="93584" y="2181438"/>
                  <a:pt x="105508" y="2189955"/>
                </a:cubicBezTo>
                <a:cubicBezTo>
                  <a:pt x="114107" y="2196097"/>
                  <a:pt x="123862" y="2200662"/>
                  <a:pt x="131885" y="2207539"/>
                </a:cubicBezTo>
                <a:cubicBezTo>
                  <a:pt x="144473" y="2218329"/>
                  <a:pt x="153791" y="2232762"/>
                  <a:pt x="167054" y="2242709"/>
                </a:cubicBezTo>
                <a:cubicBezTo>
                  <a:pt x="177539" y="2250573"/>
                  <a:pt x="190843" y="2253790"/>
                  <a:pt x="202223" y="2260293"/>
                </a:cubicBezTo>
                <a:cubicBezTo>
                  <a:pt x="211398" y="2265536"/>
                  <a:pt x="220001" y="2271736"/>
                  <a:pt x="228600" y="2277878"/>
                </a:cubicBezTo>
                <a:cubicBezTo>
                  <a:pt x="240524" y="2286395"/>
                  <a:pt x="250662" y="2297702"/>
                  <a:pt x="263769" y="2304255"/>
                </a:cubicBezTo>
                <a:cubicBezTo>
                  <a:pt x="274577" y="2309659"/>
                  <a:pt x="287320" y="2309727"/>
                  <a:pt x="298939" y="2313047"/>
                </a:cubicBezTo>
                <a:cubicBezTo>
                  <a:pt x="307850" y="2315593"/>
                  <a:pt x="316523" y="2318908"/>
                  <a:pt x="325315" y="2321839"/>
                </a:cubicBezTo>
                <a:cubicBezTo>
                  <a:pt x="342900" y="2318908"/>
                  <a:pt x="361840" y="2320424"/>
                  <a:pt x="378069" y="2313047"/>
                </a:cubicBezTo>
                <a:cubicBezTo>
                  <a:pt x="413031" y="2297156"/>
                  <a:pt x="421336" y="2278921"/>
                  <a:pt x="439615" y="2251501"/>
                </a:cubicBezTo>
                <a:cubicBezTo>
                  <a:pt x="442001" y="2239571"/>
                  <a:pt x="451880" y="2186556"/>
                  <a:pt x="457200" y="2172370"/>
                </a:cubicBezTo>
                <a:cubicBezTo>
                  <a:pt x="461802" y="2160098"/>
                  <a:pt x="469622" y="2149248"/>
                  <a:pt x="474785" y="2137201"/>
                </a:cubicBezTo>
                <a:cubicBezTo>
                  <a:pt x="478436" y="2128682"/>
                  <a:pt x="478665" y="2118683"/>
                  <a:pt x="483577" y="2110824"/>
                </a:cubicBezTo>
                <a:cubicBezTo>
                  <a:pt x="493523" y="2094910"/>
                  <a:pt x="507023" y="2081516"/>
                  <a:pt x="518746" y="2066862"/>
                </a:cubicBezTo>
                <a:cubicBezTo>
                  <a:pt x="521677" y="2058070"/>
                  <a:pt x="520302" y="2046275"/>
                  <a:pt x="527539" y="2040486"/>
                </a:cubicBezTo>
                <a:cubicBezTo>
                  <a:pt x="536975" y="2032937"/>
                  <a:pt x="550624" y="2031693"/>
                  <a:pt x="562708" y="2031693"/>
                </a:cubicBezTo>
                <a:cubicBezTo>
                  <a:pt x="597999" y="2031693"/>
                  <a:pt x="633046" y="2037555"/>
                  <a:pt x="668215" y="2040486"/>
                </a:cubicBezTo>
                <a:cubicBezTo>
                  <a:pt x="774849" y="2067143"/>
                  <a:pt x="747015" y="2063635"/>
                  <a:pt x="949569" y="2040486"/>
                </a:cubicBezTo>
                <a:cubicBezTo>
                  <a:pt x="971745" y="2037952"/>
                  <a:pt x="989940" y="2021167"/>
                  <a:pt x="1011115" y="2014109"/>
                </a:cubicBezTo>
                <a:cubicBezTo>
                  <a:pt x="1025292" y="2009383"/>
                  <a:pt x="1040298" y="2007533"/>
                  <a:pt x="1055077" y="2005316"/>
                </a:cubicBezTo>
                <a:cubicBezTo>
                  <a:pt x="1098937" y="1998737"/>
                  <a:pt x="1143000" y="1993593"/>
                  <a:pt x="1186962" y="1987732"/>
                </a:cubicBezTo>
                <a:cubicBezTo>
                  <a:pt x="1281587" y="1912030"/>
                  <a:pt x="1194294" y="1991937"/>
                  <a:pt x="1248508" y="1917393"/>
                </a:cubicBezTo>
                <a:cubicBezTo>
                  <a:pt x="1264401" y="1895541"/>
                  <a:pt x="1283186" y="1875931"/>
                  <a:pt x="1301262" y="1855847"/>
                </a:cubicBezTo>
                <a:cubicBezTo>
                  <a:pt x="1321543" y="1833313"/>
                  <a:pt x="1347156" y="1811411"/>
                  <a:pt x="1371600" y="1794301"/>
                </a:cubicBezTo>
                <a:cubicBezTo>
                  <a:pt x="1428710" y="1754324"/>
                  <a:pt x="1405558" y="1775893"/>
                  <a:pt x="1477108" y="1750339"/>
                </a:cubicBezTo>
                <a:cubicBezTo>
                  <a:pt x="1638007" y="1692874"/>
                  <a:pt x="1455473" y="1754093"/>
                  <a:pt x="1582615" y="1697586"/>
                </a:cubicBezTo>
                <a:cubicBezTo>
                  <a:pt x="1593658" y="1692678"/>
                  <a:pt x="1606166" y="1692113"/>
                  <a:pt x="1617785" y="1688793"/>
                </a:cubicBezTo>
                <a:cubicBezTo>
                  <a:pt x="1626696" y="1686247"/>
                  <a:pt x="1635074" y="1681819"/>
                  <a:pt x="1644162" y="1680001"/>
                </a:cubicBezTo>
                <a:cubicBezTo>
                  <a:pt x="1688725" y="1671089"/>
                  <a:pt x="1761655" y="1666122"/>
                  <a:pt x="1802423" y="1662416"/>
                </a:cubicBezTo>
                <a:cubicBezTo>
                  <a:pt x="1814146" y="1659485"/>
                  <a:pt x="1825594" y="1655064"/>
                  <a:pt x="1837592" y="1653624"/>
                </a:cubicBezTo>
                <a:cubicBezTo>
                  <a:pt x="1898976" y="1646258"/>
                  <a:pt x="1961989" y="1649941"/>
                  <a:pt x="2022231" y="1636039"/>
                </a:cubicBezTo>
                <a:cubicBezTo>
                  <a:pt x="2040516" y="1631819"/>
                  <a:pt x="2050578" y="1611279"/>
                  <a:pt x="2066192" y="1600870"/>
                </a:cubicBezTo>
                <a:cubicBezTo>
                  <a:pt x="2085852" y="1587763"/>
                  <a:pt x="2108079" y="1578808"/>
                  <a:pt x="2127739" y="1565701"/>
                </a:cubicBezTo>
                <a:cubicBezTo>
                  <a:pt x="2143353" y="1555292"/>
                  <a:pt x="2156430" y="1541439"/>
                  <a:pt x="2171700" y="1530532"/>
                </a:cubicBezTo>
                <a:cubicBezTo>
                  <a:pt x="2197496" y="1512106"/>
                  <a:pt x="2225470" y="1496799"/>
                  <a:pt x="2250831" y="1477778"/>
                </a:cubicBezTo>
                <a:cubicBezTo>
                  <a:pt x="2420344" y="1350643"/>
                  <a:pt x="2183257" y="1508174"/>
                  <a:pt x="2400300" y="1363478"/>
                </a:cubicBezTo>
                <a:cubicBezTo>
                  <a:pt x="2492554" y="1301976"/>
                  <a:pt x="2485088" y="1312851"/>
                  <a:pt x="2611315" y="1257970"/>
                </a:cubicBezTo>
                <a:lnTo>
                  <a:pt x="2672862" y="1231593"/>
                </a:lnTo>
                <a:cubicBezTo>
                  <a:pt x="2705100" y="1234524"/>
                  <a:pt x="2738086" y="1232888"/>
                  <a:pt x="2769577" y="1240386"/>
                </a:cubicBezTo>
                <a:cubicBezTo>
                  <a:pt x="2800284" y="1247697"/>
                  <a:pt x="2857500" y="1275555"/>
                  <a:pt x="2857500" y="1275555"/>
                </a:cubicBezTo>
                <a:cubicBezTo>
                  <a:pt x="2895600" y="1272624"/>
                  <a:pt x="2934407" y="1274634"/>
                  <a:pt x="2971800" y="1266762"/>
                </a:cubicBezTo>
                <a:cubicBezTo>
                  <a:pt x="3026344" y="1255279"/>
                  <a:pt x="3070562" y="1194378"/>
                  <a:pt x="3103685" y="1161255"/>
                </a:cubicBezTo>
                <a:cubicBezTo>
                  <a:pt x="3149820" y="1115120"/>
                  <a:pt x="3153989" y="1108701"/>
                  <a:pt x="3209192" y="1064539"/>
                </a:cubicBezTo>
                <a:cubicBezTo>
                  <a:pt x="3232078" y="1046231"/>
                  <a:pt x="3256645" y="1030094"/>
                  <a:pt x="3279531" y="1011786"/>
                </a:cubicBezTo>
                <a:cubicBezTo>
                  <a:pt x="3300630" y="994907"/>
                  <a:pt x="3318595" y="974020"/>
                  <a:pt x="3341077" y="959032"/>
                </a:cubicBezTo>
                <a:cubicBezTo>
                  <a:pt x="3421889" y="905157"/>
                  <a:pt x="3353804" y="971871"/>
                  <a:pt x="3411415" y="923862"/>
                </a:cubicBezTo>
                <a:cubicBezTo>
                  <a:pt x="3420967" y="915902"/>
                  <a:pt x="3426923" y="903524"/>
                  <a:pt x="3437792" y="897486"/>
                </a:cubicBezTo>
                <a:cubicBezTo>
                  <a:pt x="3453995" y="888484"/>
                  <a:pt x="3490546" y="879901"/>
                  <a:pt x="3490546" y="879901"/>
                </a:cubicBezTo>
                <a:cubicBezTo>
                  <a:pt x="3529632" y="853843"/>
                  <a:pt x="3556142" y="838660"/>
                  <a:pt x="3587262" y="791978"/>
                </a:cubicBezTo>
                <a:cubicBezTo>
                  <a:pt x="3604160" y="766631"/>
                  <a:pt x="3612879" y="749815"/>
                  <a:pt x="3640015" y="730432"/>
                </a:cubicBezTo>
                <a:cubicBezTo>
                  <a:pt x="3667827" y="710566"/>
                  <a:pt x="3703772" y="701846"/>
                  <a:pt x="3727939" y="677678"/>
                </a:cubicBezTo>
                <a:cubicBezTo>
                  <a:pt x="3762860" y="642756"/>
                  <a:pt x="3742252" y="654317"/>
                  <a:pt x="3789485" y="642509"/>
                </a:cubicBezTo>
                <a:cubicBezTo>
                  <a:pt x="3801208" y="636647"/>
                  <a:pt x="3812607" y="630087"/>
                  <a:pt x="3824654" y="624924"/>
                </a:cubicBezTo>
                <a:cubicBezTo>
                  <a:pt x="3862731" y="608605"/>
                  <a:pt x="3843780" y="625060"/>
                  <a:pt x="3886200" y="598547"/>
                </a:cubicBezTo>
                <a:cubicBezTo>
                  <a:pt x="3947031" y="560527"/>
                  <a:pt x="3895926" y="580651"/>
                  <a:pt x="3947746" y="563378"/>
                </a:cubicBezTo>
                <a:cubicBezTo>
                  <a:pt x="3953608" y="554586"/>
                  <a:pt x="3957079" y="543602"/>
                  <a:pt x="3965331" y="537001"/>
                </a:cubicBezTo>
                <a:cubicBezTo>
                  <a:pt x="3974465" y="529694"/>
                  <a:pt x="4033284" y="520012"/>
                  <a:pt x="4035669" y="519416"/>
                </a:cubicBezTo>
                <a:cubicBezTo>
                  <a:pt x="4044660" y="517168"/>
                  <a:pt x="4053135" y="513170"/>
                  <a:pt x="4062046" y="510624"/>
                </a:cubicBezTo>
                <a:cubicBezTo>
                  <a:pt x="4073665" y="507304"/>
                  <a:pt x="4085492" y="504763"/>
                  <a:pt x="4097215" y="501832"/>
                </a:cubicBezTo>
                <a:cubicBezTo>
                  <a:pt x="4117731" y="490109"/>
                  <a:pt x="4138725" y="479185"/>
                  <a:pt x="4158762" y="466662"/>
                </a:cubicBezTo>
                <a:cubicBezTo>
                  <a:pt x="4185644" y="449861"/>
                  <a:pt x="4207818" y="423934"/>
                  <a:pt x="4237892" y="413909"/>
                </a:cubicBezTo>
                <a:cubicBezTo>
                  <a:pt x="4310847" y="389591"/>
                  <a:pt x="4326456" y="387211"/>
                  <a:pt x="4396154" y="352362"/>
                </a:cubicBezTo>
                <a:cubicBezTo>
                  <a:pt x="4411439" y="344720"/>
                  <a:pt x="4424055" y="331826"/>
                  <a:pt x="4440115" y="325986"/>
                </a:cubicBezTo>
                <a:cubicBezTo>
                  <a:pt x="4456869" y="319894"/>
                  <a:pt x="4475388" y="320689"/>
                  <a:pt x="4492869" y="317193"/>
                </a:cubicBezTo>
                <a:cubicBezTo>
                  <a:pt x="4510426" y="313682"/>
                  <a:pt x="4571175" y="297227"/>
                  <a:pt x="4580792" y="290816"/>
                </a:cubicBezTo>
                <a:lnTo>
                  <a:pt x="4607169" y="273232"/>
                </a:lnTo>
                <a:cubicBezTo>
                  <a:pt x="4624754" y="249786"/>
                  <a:pt x="4650655" y="230697"/>
                  <a:pt x="4659923" y="202893"/>
                </a:cubicBezTo>
                <a:cubicBezTo>
                  <a:pt x="4687980" y="118723"/>
                  <a:pt x="4660014" y="176407"/>
                  <a:pt x="4703885" y="123762"/>
                </a:cubicBezTo>
                <a:cubicBezTo>
                  <a:pt x="4710650" y="115644"/>
                  <a:pt x="4713997" y="104858"/>
                  <a:pt x="4721469" y="97386"/>
                </a:cubicBezTo>
                <a:cubicBezTo>
                  <a:pt x="4728941" y="89914"/>
                  <a:pt x="4739728" y="86566"/>
                  <a:pt x="4747846" y="79801"/>
                </a:cubicBezTo>
                <a:cubicBezTo>
                  <a:pt x="4800490" y="35931"/>
                  <a:pt x="4742809" y="63895"/>
                  <a:pt x="4826977" y="35839"/>
                </a:cubicBezTo>
                <a:lnTo>
                  <a:pt x="4853354" y="27047"/>
                </a:lnTo>
                <a:cubicBezTo>
                  <a:pt x="4875816" y="-6645"/>
                  <a:pt x="4860372" y="670"/>
                  <a:pt x="4897315" y="670"/>
                </a:cubicBez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00FF"/>
              </a:solidFill>
            </a:endParaRPr>
          </a:p>
        </p:txBody>
      </p:sp>
      <p:sp>
        <p:nvSpPr>
          <p:cNvPr id="46" name="TextBox 45"/>
          <p:cNvSpPr txBox="1"/>
          <p:nvPr/>
        </p:nvSpPr>
        <p:spPr>
          <a:xfrm>
            <a:off x="6914680" y="3378703"/>
            <a:ext cx="1337226" cy="507831"/>
          </a:xfrm>
          <a:prstGeom prst="rect">
            <a:avLst/>
          </a:prstGeom>
          <a:noFill/>
          <a:ln>
            <a:solidFill>
              <a:srgbClr val="00B050"/>
            </a:solidFill>
          </a:ln>
        </p:spPr>
        <p:txBody>
          <a:bodyPr wrap="none" rtlCol="0">
            <a:spAutoFit/>
          </a:bodyPr>
          <a:lstStyle/>
          <a:p>
            <a:r>
              <a:rPr lang="en-US" sz="1350" dirty="0">
                <a:solidFill>
                  <a:srgbClr val="00B050"/>
                </a:solidFill>
              </a:rPr>
              <a:t>M-N sigma to </a:t>
            </a:r>
            <a:br>
              <a:rPr lang="en-US" sz="1350" dirty="0">
                <a:solidFill>
                  <a:srgbClr val="00B050"/>
                </a:solidFill>
              </a:rPr>
            </a:br>
            <a:r>
              <a:rPr lang="en-US" sz="1350" dirty="0">
                <a:solidFill>
                  <a:srgbClr val="00B050"/>
                </a:solidFill>
              </a:rPr>
              <a:t>Pink sigma Ratio</a:t>
            </a:r>
          </a:p>
        </p:txBody>
      </p:sp>
      <p:cxnSp>
        <p:nvCxnSpPr>
          <p:cNvPr id="47" name="Straight Connector 46"/>
          <p:cNvCxnSpPr>
            <a:endCxn id="1029" idx="76"/>
          </p:cNvCxnSpPr>
          <p:nvPr/>
        </p:nvCxnSpPr>
        <p:spPr>
          <a:xfrm>
            <a:off x="4472219" y="2077752"/>
            <a:ext cx="3692470" cy="64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32" name="TextBox 1031"/>
          <p:cNvSpPr txBox="1"/>
          <p:nvPr/>
        </p:nvSpPr>
        <p:spPr>
          <a:xfrm>
            <a:off x="4202165" y="857251"/>
            <a:ext cx="3432093" cy="1131079"/>
          </a:xfrm>
          <a:prstGeom prst="rect">
            <a:avLst/>
          </a:prstGeom>
          <a:noFill/>
        </p:spPr>
        <p:txBody>
          <a:bodyPr wrap="none" rtlCol="0">
            <a:spAutoFit/>
          </a:bodyPr>
          <a:lstStyle/>
          <a:p>
            <a:r>
              <a:rPr lang="en-US" sz="1350" dirty="0"/>
              <a:t>Something like this. </a:t>
            </a:r>
          </a:p>
          <a:p>
            <a:r>
              <a:rPr lang="en-US" sz="1350" dirty="0"/>
              <a:t>As you go N-rich: </a:t>
            </a:r>
          </a:p>
          <a:p>
            <a:r>
              <a:rPr lang="en-US" sz="1350" dirty="0"/>
              <a:t>	The pink/black ratio goes up. </a:t>
            </a:r>
          </a:p>
          <a:p>
            <a:r>
              <a:rPr lang="en-US" sz="1350" dirty="0"/>
              <a:t>	M-N bonding dominates the Pink</a:t>
            </a:r>
          </a:p>
          <a:p>
            <a:r>
              <a:rPr lang="en-US" sz="1350" dirty="0"/>
              <a:t>	M-M bonding decreases</a:t>
            </a:r>
          </a:p>
        </p:txBody>
      </p:sp>
      <p:sp>
        <p:nvSpPr>
          <p:cNvPr id="1033" name="Rectangle 1032"/>
          <p:cNvSpPr/>
          <p:nvPr/>
        </p:nvSpPr>
        <p:spPr>
          <a:xfrm>
            <a:off x="4332185" y="4949015"/>
            <a:ext cx="4328429" cy="715581"/>
          </a:xfrm>
          <a:prstGeom prst="rect">
            <a:avLst/>
          </a:prstGeom>
        </p:spPr>
        <p:txBody>
          <a:bodyPr wrap="none">
            <a:spAutoFit/>
          </a:bodyPr>
          <a:lstStyle/>
          <a:p>
            <a:r>
              <a:rPr lang="en-US" sz="1350" dirty="0"/>
              <a:t>I think for now, we can do a scatterplot for each </a:t>
            </a:r>
            <a:r>
              <a:rPr lang="en-US" sz="1350" dirty="0" err="1"/>
              <a:t>datapoint</a:t>
            </a:r>
            <a:r>
              <a:rPr lang="en-US" sz="1350" dirty="0"/>
              <a:t>. </a:t>
            </a:r>
          </a:p>
          <a:p>
            <a:r>
              <a:rPr lang="en-US" sz="1350" dirty="0"/>
              <a:t>E.g., a </a:t>
            </a:r>
            <a:r>
              <a:rPr lang="en-US" sz="1350" dirty="0" err="1"/>
              <a:t>datapoint</a:t>
            </a:r>
            <a:r>
              <a:rPr lang="en-US" sz="1350" dirty="0"/>
              <a:t> for , M-</a:t>
            </a:r>
            <a:r>
              <a:rPr lang="en-US" sz="1350" dirty="0" err="1"/>
              <a:t>Msigma</a:t>
            </a:r>
            <a:r>
              <a:rPr lang="en-US" sz="1350" dirty="0"/>
              <a:t> / </a:t>
            </a:r>
            <a:r>
              <a:rPr lang="en-US" sz="1350" dirty="0" err="1"/>
              <a:t>BlackSigma</a:t>
            </a:r>
            <a:endParaRPr lang="en-US" sz="1350" dirty="0"/>
          </a:p>
          <a:p>
            <a:r>
              <a:rPr lang="en-US" sz="1350" dirty="0"/>
              <a:t>and maybe then put eye-guides lines through it? </a:t>
            </a:r>
          </a:p>
        </p:txBody>
      </p:sp>
      <p:sp>
        <p:nvSpPr>
          <p:cNvPr id="32" name="TextBox 31"/>
          <p:cNvSpPr txBox="1"/>
          <p:nvPr/>
        </p:nvSpPr>
        <p:spPr>
          <a:xfrm>
            <a:off x="6526991" y="0"/>
            <a:ext cx="2629822" cy="584775"/>
          </a:xfrm>
          <a:prstGeom prst="rect">
            <a:avLst/>
          </a:prstGeom>
          <a:solidFill>
            <a:schemeClr val="bg1"/>
          </a:solidFill>
          <a:ln>
            <a:solidFill>
              <a:schemeClr val="tx1"/>
            </a:solidFill>
          </a:ln>
        </p:spPr>
        <p:txBody>
          <a:bodyPr wrap="none" rtlCol="0">
            <a:spAutoFit/>
          </a:bodyPr>
          <a:lstStyle/>
          <a:p>
            <a:r>
              <a:rPr lang="en-US" sz="3200" b="1" dirty="0"/>
              <a:t>February 2018</a:t>
            </a:r>
          </a:p>
        </p:txBody>
      </p:sp>
    </p:spTree>
    <p:extLst>
      <p:ext uri="{BB962C8B-B14F-4D97-AF65-F5344CB8AC3E}">
        <p14:creationId xmlns:p14="http://schemas.microsoft.com/office/powerpoint/2010/main" val="3404599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4450" y="838200"/>
            <a:ext cx="4183719" cy="923330"/>
          </a:xfrm>
          <a:prstGeom prst="rect">
            <a:avLst/>
          </a:prstGeom>
          <a:solidFill>
            <a:schemeClr val="bg1"/>
          </a:solidFill>
        </p:spPr>
        <p:txBody>
          <a:bodyPr wrap="square" rtlCol="0">
            <a:spAutoFit/>
          </a:bodyPr>
          <a:lstStyle/>
          <a:p>
            <a:r>
              <a:rPr lang="en-US" dirty="0"/>
              <a:t>One particle bands structures do not give total energies</a:t>
            </a:r>
          </a:p>
          <a:p>
            <a:endParaRPr lang="en-US" dirty="0"/>
          </a:p>
        </p:txBody>
      </p:sp>
      <p:sp>
        <p:nvSpPr>
          <p:cNvPr id="23" name="TextBox 22"/>
          <p:cNvSpPr txBox="1"/>
          <p:nvPr/>
        </p:nvSpPr>
        <p:spPr>
          <a:xfrm>
            <a:off x="40970" y="109210"/>
            <a:ext cx="4633576" cy="523220"/>
          </a:xfrm>
          <a:prstGeom prst="rect">
            <a:avLst/>
          </a:prstGeom>
          <a:noFill/>
        </p:spPr>
        <p:txBody>
          <a:bodyPr wrap="none" rtlCol="0">
            <a:spAutoFit/>
          </a:bodyPr>
          <a:lstStyle/>
          <a:p>
            <a:r>
              <a:rPr lang="en-US" sz="2800" b="1" dirty="0"/>
              <a:t>Energy and bond partitioning</a:t>
            </a:r>
          </a:p>
        </p:txBody>
      </p:sp>
      <p:pic>
        <p:nvPicPr>
          <p:cNvPr id="15" name="Picture 4" descr="https://upload.wikimedia.org/wikipedia/commons/thumb/0/09/Van_Arkel-Ketelaar_triangle.svg/637px-Van_Arkel-Ketelaar_triangle.sv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6781" y="1896587"/>
            <a:ext cx="4317019" cy="260918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0970" y="838200"/>
            <a:ext cx="4186336" cy="4081213"/>
            <a:chOff x="40970" y="838200"/>
            <a:chExt cx="4186336" cy="4081213"/>
          </a:xfrm>
        </p:grpSpPr>
        <p:sp>
          <p:nvSpPr>
            <p:cNvPr id="19" name="TextBox 18"/>
            <p:cNvSpPr txBox="1"/>
            <p:nvPr/>
          </p:nvSpPr>
          <p:spPr>
            <a:xfrm>
              <a:off x="40970" y="4550081"/>
              <a:ext cx="2857500" cy="369332"/>
            </a:xfrm>
            <a:prstGeom prst="rect">
              <a:avLst/>
            </a:prstGeom>
            <a:noFill/>
          </p:spPr>
          <p:txBody>
            <a:bodyPr wrap="square" rtlCol="0">
              <a:spAutoFit/>
            </a:bodyPr>
            <a:lstStyle/>
            <a:p>
              <a:pPr algn="ctr"/>
              <a:r>
                <a:rPr lang="en-US" dirty="0"/>
                <a:t>Metallic electrostatic energy </a:t>
              </a:r>
            </a:p>
          </p:txBody>
        </p:sp>
        <p:grpSp>
          <p:nvGrpSpPr>
            <p:cNvPr id="6" name="Group 5"/>
            <p:cNvGrpSpPr/>
            <p:nvPr/>
          </p:nvGrpSpPr>
          <p:grpSpPr>
            <a:xfrm>
              <a:off x="43587" y="838200"/>
              <a:ext cx="4183719" cy="2956243"/>
              <a:chOff x="43587" y="838200"/>
              <a:chExt cx="4183719" cy="2956243"/>
            </a:xfrm>
          </p:grpSpPr>
          <p:sp>
            <p:nvSpPr>
              <p:cNvPr id="24" name="TextBox 23"/>
              <p:cNvSpPr txBox="1"/>
              <p:nvPr/>
            </p:nvSpPr>
            <p:spPr>
              <a:xfrm>
                <a:off x="43587" y="838200"/>
                <a:ext cx="4183719" cy="923330"/>
              </a:xfrm>
              <a:prstGeom prst="rect">
                <a:avLst/>
              </a:prstGeom>
              <a:noFill/>
            </p:spPr>
            <p:txBody>
              <a:bodyPr wrap="square" rtlCol="0">
                <a:spAutoFit/>
              </a:bodyPr>
              <a:lstStyle/>
              <a:p>
                <a:r>
                  <a:rPr lang="en-US" dirty="0"/>
                  <a:t>One particle bands structures do not give total energies – missing electrostatics for understanding bonding and stabilization</a:t>
                </a: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6625" y="2375540"/>
                <a:ext cx="1452563" cy="141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2" name="Group 11"/>
          <p:cNvGrpSpPr/>
          <p:nvPr/>
        </p:nvGrpSpPr>
        <p:grpSpPr>
          <a:xfrm>
            <a:off x="4694727" y="3685976"/>
            <a:ext cx="4411173" cy="2522955"/>
            <a:chOff x="4694727" y="3685976"/>
            <a:chExt cx="4411173" cy="2522955"/>
          </a:xfrm>
        </p:grpSpPr>
        <p:sp>
          <p:nvSpPr>
            <p:cNvPr id="25" name="TextBox 24"/>
            <p:cNvSpPr txBox="1"/>
            <p:nvPr/>
          </p:nvSpPr>
          <p:spPr>
            <a:xfrm>
              <a:off x="4694727" y="5562600"/>
              <a:ext cx="4411173" cy="646331"/>
            </a:xfrm>
            <a:prstGeom prst="rect">
              <a:avLst/>
            </a:prstGeom>
            <a:noFill/>
          </p:spPr>
          <p:txBody>
            <a:bodyPr wrap="square" rtlCol="0">
              <a:spAutoFit/>
            </a:bodyPr>
            <a:lstStyle/>
            <a:p>
              <a:r>
                <a:rPr lang="en-US" dirty="0"/>
                <a:t>Integrated -COHP is a covalent  bond index, describes optimization of pair interactions</a:t>
              </a:r>
            </a:p>
          </p:txBody>
        </p:sp>
        <p:pic>
          <p:nvPicPr>
            <p:cNvPr id="26" name="Picture 2"/>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6623800" y="3685976"/>
              <a:ext cx="2335488" cy="1867551"/>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1" name="TextBox 20"/>
              <p:cNvSpPr txBox="1"/>
              <p:nvPr/>
            </p:nvSpPr>
            <p:spPr>
              <a:xfrm>
                <a:off x="4960281" y="646816"/>
                <a:ext cx="4183719" cy="923330"/>
              </a:xfrm>
              <a:prstGeom prst="rect">
                <a:avLst/>
              </a:prstGeom>
              <a:noFill/>
            </p:spPr>
            <p:txBody>
              <a:bodyPr wrap="square" rtlCol="0">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a:rPr>
                          <m:t>𝐸</m:t>
                        </m:r>
                      </m:e>
                      <m:sub>
                        <m:r>
                          <a:rPr lang="en-US" i="1">
                            <a:latin typeface="Cambria Math"/>
                          </a:rPr>
                          <m:t>𝑒𝑙𝑒𝑐𝑡𝑟𝑜𝑛𝑖𝑐</m:t>
                        </m:r>
                      </m:sub>
                    </m:sSub>
                    <m:r>
                      <a:rPr lang="en-US" i="1">
                        <a:latin typeface="Cambria Math"/>
                      </a:rPr>
                      <m:t> </m:t>
                    </m:r>
                  </m:oMath>
                </a14:m>
                <a:r>
                  <a:rPr lang="en-US" dirty="0"/>
                  <a:t>contains the information about localizing electrons into ionic (isotropic) and covalent (anisotropic) bonds</a:t>
                </a:r>
              </a:p>
            </p:txBody>
          </p:sp>
        </mc:Choice>
        <mc:Fallback xmlns="">
          <p:sp>
            <p:nvSpPr>
              <p:cNvPr id="21" name="TextBox 20"/>
              <p:cNvSpPr txBox="1">
                <a:spLocks noRot="1" noChangeAspect="1" noMove="1" noResize="1" noEditPoints="1" noAdjustHandles="1" noChangeArrowheads="1" noChangeShapeType="1" noTextEdit="1"/>
              </p:cNvSpPr>
              <p:nvPr/>
            </p:nvSpPr>
            <p:spPr>
              <a:xfrm>
                <a:off x="4960281" y="646816"/>
                <a:ext cx="4183719" cy="923330"/>
              </a:xfrm>
              <a:prstGeom prst="rect">
                <a:avLst/>
              </a:prstGeom>
              <a:blipFill rotWithShape="0">
                <a:blip r:embed="rId5"/>
                <a:stretch>
                  <a:fillRect l="-1312" t="-3289" r="-583" b="-9211"/>
                </a:stretch>
              </a:blipFill>
            </p:spPr>
            <p:txBody>
              <a:bodyPr/>
              <a:lstStyle/>
              <a:p>
                <a:r>
                  <a:rPr lang="en-US">
                    <a:noFill/>
                  </a:rPr>
                  <a:t> </a:t>
                </a:r>
              </a:p>
            </p:txBody>
          </p:sp>
        </mc:Fallback>
      </mc:AlternateContent>
      <p:pic>
        <p:nvPicPr>
          <p:cNvPr id="28" name="Picture 2" descr="C:\Users\aholder\Downloads\image (7).png"/>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429003" y="1594057"/>
            <a:ext cx="1120738" cy="1876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6705950" y="1577624"/>
            <a:ext cx="2066723" cy="304826"/>
          </a:xfrm>
          <a:prstGeom prst="rect">
            <a:avLst/>
          </a:prstGeom>
        </p:spPr>
      </p:pic>
      <p:pic>
        <p:nvPicPr>
          <p:cNvPr id="11" name="Picture 10"/>
          <p:cNvPicPr>
            <a:picLocks noChangeAspect="1"/>
          </p:cNvPicPr>
          <p:nvPr/>
        </p:nvPicPr>
        <p:blipFill>
          <a:blip r:embed="rId8"/>
          <a:stretch>
            <a:fillRect/>
          </a:stretch>
        </p:blipFill>
        <p:spPr>
          <a:xfrm>
            <a:off x="6612334" y="1922343"/>
            <a:ext cx="2200847" cy="841321"/>
          </a:xfrm>
          <a:prstGeom prst="rect">
            <a:avLst/>
          </a:prstGeom>
        </p:spPr>
      </p:pic>
      <p:pic>
        <p:nvPicPr>
          <p:cNvPr id="14" name="Picture 13"/>
          <p:cNvPicPr>
            <a:picLocks noChangeAspect="1"/>
          </p:cNvPicPr>
          <p:nvPr/>
        </p:nvPicPr>
        <p:blipFill>
          <a:blip r:embed="rId9"/>
          <a:stretch>
            <a:fillRect/>
          </a:stretch>
        </p:blipFill>
        <p:spPr>
          <a:xfrm>
            <a:off x="101136" y="4840011"/>
            <a:ext cx="4773582" cy="499915"/>
          </a:xfrm>
          <a:prstGeom prst="rect">
            <a:avLst/>
          </a:prstGeom>
        </p:spPr>
      </p:pic>
      <p:sp>
        <p:nvSpPr>
          <p:cNvPr id="2" name="TextBox 1"/>
          <p:cNvSpPr txBox="1"/>
          <p:nvPr/>
        </p:nvSpPr>
        <p:spPr>
          <a:xfrm>
            <a:off x="280176" y="5474983"/>
            <a:ext cx="2845459" cy="1384995"/>
          </a:xfrm>
          <a:prstGeom prst="rect">
            <a:avLst/>
          </a:prstGeom>
          <a:noFill/>
        </p:spPr>
        <p:txBody>
          <a:bodyPr wrap="none" rtlCol="0">
            <a:spAutoFit/>
          </a:bodyPr>
          <a:lstStyle/>
          <a:p>
            <a:r>
              <a:rPr lang="en-US" sz="2800" i="1" u="sng" dirty="0"/>
              <a:t>Credit to:</a:t>
            </a:r>
          </a:p>
          <a:p>
            <a:r>
              <a:rPr lang="en-US" sz="2800" dirty="0"/>
              <a:t>Christopher </a:t>
            </a:r>
            <a:r>
              <a:rPr lang="en-US" sz="2800" dirty="0" err="1"/>
              <a:t>Bartel</a:t>
            </a:r>
            <a:endParaRPr lang="en-US" sz="2800" dirty="0"/>
          </a:p>
          <a:p>
            <a:r>
              <a:rPr lang="en-US" sz="2800" dirty="0"/>
              <a:t>Aaron Holder</a:t>
            </a:r>
          </a:p>
        </p:txBody>
      </p:sp>
      <p:sp>
        <p:nvSpPr>
          <p:cNvPr id="20" name="TextBox 19"/>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314567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8220" cy="45782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220" y="0"/>
            <a:ext cx="4565780" cy="4565780"/>
          </a:xfrm>
          <a:prstGeom prst="rect">
            <a:avLst/>
          </a:prstGeom>
        </p:spPr>
      </p:pic>
      <p:sp>
        <p:nvSpPr>
          <p:cNvPr id="8" name="TextBox 7"/>
          <p:cNvSpPr txBox="1"/>
          <p:nvPr/>
        </p:nvSpPr>
        <p:spPr>
          <a:xfrm>
            <a:off x="909138" y="4923822"/>
            <a:ext cx="5175391" cy="400110"/>
          </a:xfrm>
          <a:prstGeom prst="rect">
            <a:avLst/>
          </a:prstGeom>
          <a:noFill/>
        </p:spPr>
        <p:txBody>
          <a:bodyPr wrap="none" rtlCol="0">
            <a:spAutoFit/>
          </a:bodyPr>
          <a:lstStyle/>
          <a:p>
            <a:r>
              <a:rPr lang="en-US" sz="2000" dirty="0"/>
              <a:t>RXN Energy = E</a:t>
            </a:r>
            <a:r>
              <a:rPr lang="en-US" sz="2000" baseline="-25000" dirty="0"/>
              <a:t>ABN</a:t>
            </a:r>
            <a:r>
              <a:rPr lang="en-US" sz="2000" dirty="0"/>
              <a:t> – N</a:t>
            </a:r>
            <a:r>
              <a:rPr lang="en-US" sz="2000" baseline="-25000" dirty="0"/>
              <a:t>AN</a:t>
            </a:r>
            <a:r>
              <a:rPr lang="en-US" sz="2000" dirty="0"/>
              <a:t>E</a:t>
            </a:r>
            <a:r>
              <a:rPr lang="en-US" sz="2000" baseline="-25000" dirty="0"/>
              <a:t>AN </a:t>
            </a:r>
            <a:r>
              <a:rPr lang="en-US" sz="2000" dirty="0"/>
              <a:t>– N</a:t>
            </a:r>
            <a:r>
              <a:rPr lang="en-US" sz="2000" baseline="-25000" dirty="0"/>
              <a:t>BN</a:t>
            </a:r>
            <a:r>
              <a:rPr lang="en-US" sz="2000" dirty="0"/>
              <a:t>E</a:t>
            </a:r>
            <a:r>
              <a:rPr lang="en-US" sz="2000" baseline="-25000" dirty="0"/>
              <a:t>BN </a:t>
            </a:r>
            <a:r>
              <a:rPr lang="en-US" sz="2000" dirty="0"/>
              <a:t>(+/- N</a:t>
            </a:r>
            <a:r>
              <a:rPr lang="en-US" sz="2000" baseline="-25000" dirty="0"/>
              <a:t>N2</a:t>
            </a:r>
            <a:r>
              <a:rPr lang="en-US" sz="2000" dirty="0"/>
              <a:t>E</a:t>
            </a:r>
            <a:r>
              <a:rPr lang="en-US" sz="2000" baseline="-25000" dirty="0"/>
              <a:t>N2</a:t>
            </a:r>
            <a:r>
              <a:rPr lang="en-US" sz="2000" dirty="0"/>
              <a:t>)</a:t>
            </a:r>
          </a:p>
        </p:txBody>
      </p:sp>
      <p:sp>
        <p:nvSpPr>
          <p:cNvPr id="9" name="TextBox 8"/>
          <p:cNvSpPr txBox="1"/>
          <p:nvPr/>
        </p:nvSpPr>
        <p:spPr>
          <a:xfrm>
            <a:off x="965122" y="6061418"/>
            <a:ext cx="6604757" cy="400110"/>
          </a:xfrm>
          <a:prstGeom prst="rect">
            <a:avLst/>
          </a:prstGeom>
          <a:noFill/>
        </p:spPr>
        <p:txBody>
          <a:bodyPr wrap="none" rtlCol="0">
            <a:spAutoFit/>
          </a:bodyPr>
          <a:lstStyle/>
          <a:p>
            <a:r>
              <a:rPr lang="en-US" sz="2000" b="1" dirty="0"/>
              <a:t>Positive or Negative RXN energy does not imply hull stability</a:t>
            </a:r>
          </a:p>
        </p:txBody>
      </p:sp>
      <p:sp>
        <p:nvSpPr>
          <p:cNvPr id="10" name="TextBox 9"/>
          <p:cNvSpPr txBox="1"/>
          <p:nvPr/>
        </p:nvSpPr>
        <p:spPr>
          <a:xfrm>
            <a:off x="1455577" y="5407671"/>
            <a:ext cx="4886081" cy="338554"/>
          </a:xfrm>
          <a:prstGeom prst="rect">
            <a:avLst/>
          </a:prstGeom>
          <a:noFill/>
        </p:spPr>
        <p:txBody>
          <a:bodyPr wrap="none" rtlCol="0">
            <a:spAutoFit/>
          </a:bodyPr>
          <a:lstStyle/>
          <a:p>
            <a:r>
              <a:rPr lang="en-US" sz="1600" i="1" dirty="0"/>
              <a:t>E</a:t>
            </a:r>
            <a:r>
              <a:rPr lang="en-US" sz="1600" i="1" baseline="-25000" dirty="0"/>
              <a:t>AN</a:t>
            </a:r>
            <a:r>
              <a:rPr lang="en-US" sz="1600" i="1" dirty="0"/>
              <a:t> and E</a:t>
            </a:r>
            <a:r>
              <a:rPr lang="en-US" sz="1600" i="1" baseline="-25000" dirty="0"/>
              <a:t>BN</a:t>
            </a:r>
            <a:r>
              <a:rPr lang="en-US" sz="1600" i="1" dirty="0"/>
              <a:t> are deepest binary phase in A-N and B-N hull</a:t>
            </a:r>
          </a:p>
        </p:txBody>
      </p:sp>
      <p:sp>
        <p:nvSpPr>
          <p:cNvPr id="11" name="TextBox 10"/>
          <p:cNvSpPr txBox="1"/>
          <p:nvPr/>
        </p:nvSpPr>
        <p:spPr>
          <a:xfrm>
            <a:off x="909138" y="4472519"/>
            <a:ext cx="4420121" cy="707886"/>
          </a:xfrm>
          <a:prstGeom prst="rect">
            <a:avLst/>
          </a:prstGeom>
          <a:noFill/>
        </p:spPr>
        <p:txBody>
          <a:bodyPr wrap="none" rtlCol="0">
            <a:spAutoFit/>
          </a:bodyPr>
          <a:lstStyle/>
          <a:p>
            <a:r>
              <a:rPr lang="en-US" sz="2000" dirty="0"/>
              <a:t>Blue means E</a:t>
            </a:r>
            <a:r>
              <a:rPr lang="en-US" sz="2000" baseline="-25000" dirty="0"/>
              <a:t>RXN</a:t>
            </a:r>
            <a:r>
              <a:rPr lang="en-US" sz="2000" dirty="0"/>
              <a:t> &lt; 0 , Red means E</a:t>
            </a:r>
            <a:r>
              <a:rPr lang="en-US" sz="2000" baseline="-25000" dirty="0"/>
              <a:t>RXN</a:t>
            </a:r>
            <a:r>
              <a:rPr lang="en-US" sz="2000" dirty="0"/>
              <a:t> &gt; 0</a:t>
            </a:r>
          </a:p>
          <a:p>
            <a:endParaRPr lang="en-US" sz="2000" dirty="0"/>
          </a:p>
        </p:txBody>
      </p:sp>
      <p:sp>
        <p:nvSpPr>
          <p:cNvPr id="12" name="TextBox 11"/>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2785332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9215" t="6907" r="7277" b="10819"/>
          <a:stretch/>
        </p:blipFill>
        <p:spPr>
          <a:xfrm>
            <a:off x="371138" y="1559441"/>
            <a:ext cx="4600354" cy="4532403"/>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8535" t="6708" r="9084" b="9652"/>
          <a:stretch/>
        </p:blipFill>
        <p:spPr>
          <a:xfrm>
            <a:off x="5713229" y="3487479"/>
            <a:ext cx="2828260" cy="282826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9983" t="6028" r="9193" b="10551"/>
          <a:stretch/>
        </p:blipFill>
        <p:spPr>
          <a:xfrm>
            <a:off x="5699051" y="219740"/>
            <a:ext cx="2991294" cy="3040911"/>
          </a:xfrm>
          <a:prstGeom prst="rect">
            <a:avLst/>
          </a:prstGeom>
        </p:spPr>
      </p:pic>
      <p:sp>
        <p:nvSpPr>
          <p:cNvPr id="17" name="TextBox 16"/>
          <p:cNvSpPr txBox="1"/>
          <p:nvPr/>
        </p:nvSpPr>
        <p:spPr>
          <a:xfrm>
            <a:off x="102927" y="287204"/>
            <a:ext cx="4629922" cy="707886"/>
          </a:xfrm>
          <a:prstGeom prst="rect">
            <a:avLst/>
          </a:prstGeom>
          <a:noFill/>
        </p:spPr>
        <p:txBody>
          <a:bodyPr wrap="none" rtlCol="0">
            <a:spAutoFit/>
          </a:bodyPr>
          <a:lstStyle/>
          <a:p>
            <a:r>
              <a:rPr lang="en-US" sz="4000" dirty="0">
                <a:solidFill>
                  <a:srgbClr val="0000FF"/>
                </a:solidFill>
              </a:rPr>
              <a:t>Alkali-N gain stability </a:t>
            </a:r>
          </a:p>
        </p:txBody>
      </p:sp>
      <p:sp>
        <p:nvSpPr>
          <p:cNvPr id="2" name="Right Arrow 1"/>
          <p:cNvSpPr/>
          <p:nvPr/>
        </p:nvSpPr>
        <p:spPr>
          <a:xfrm rot="19145674">
            <a:off x="4705364" y="395759"/>
            <a:ext cx="524540" cy="5174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3831349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20" name="TextBox 19"/>
          <p:cNvSpPr txBox="1"/>
          <p:nvPr/>
        </p:nvSpPr>
        <p:spPr>
          <a:xfrm>
            <a:off x="48133" y="1143059"/>
            <a:ext cx="2885085" cy="1323439"/>
          </a:xfrm>
          <a:prstGeom prst="rect">
            <a:avLst/>
          </a:prstGeom>
          <a:noFill/>
        </p:spPr>
        <p:txBody>
          <a:bodyPr wrap="none" rtlCol="0">
            <a:spAutoFit/>
          </a:bodyPr>
          <a:lstStyle/>
          <a:p>
            <a:r>
              <a:rPr lang="en-US" sz="4000" dirty="0">
                <a:solidFill>
                  <a:srgbClr val="0000FF"/>
                </a:solidFill>
              </a:rPr>
              <a:t>Alkali-N gain </a:t>
            </a:r>
            <a:br>
              <a:rPr lang="en-US" sz="4000" dirty="0">
                <a:solidFill>
                  <a:srgbClr val="0000FF"/>
                </a:solidFill>
              </a:rPr>
            </a:br>
            <a:r>
              <a:rPr lang="en-US" sz="4000" dirty="0">
                <a:solidFill>
                  <a:srgbClr val="0000FF"/>
                </a:solidFill>
              </a:rPr>
              <a:t>stability </a:t>
            </a:r>
          </a:p>
        </p:txBody>
      </p:sp>
      <p:sp>
        <p:nvSpPr>
          <p:cNvPr id="22" name="Right Arrow 21"/>
          <p:cNvSpPr/>
          <p:nvPr/>
        </p:nvSpPr>
        <p:spPr>
          <a:xfrm rot="19145674">
            <a:off x="2096841" y="1913333"/>
            <a:ext cx="524540" cy="5174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172768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32895"/>
            <a:ext cx="9144000" cy="5845428"/>
          </a:xfrm>
          <a:prstGeom prst="rect">
            <a:avLst/>
          </a:prstGeom>
        </p:spPr>
      </p:pic>
    </p:spTree>
    <p:extLst>
      <p:ext uri="{BB962C8B-B14F-4D97-AF65-F5344CB8AC3E}">
        <p14:creationId xmlns:p14="http://schemas.microsoft.com/office/powerpoint/2010/main" val="2399471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7" name="TextBox 6"/>
          <p:cNvSpPr txBox="1"/>
          <p:nvPr/>
        </p:nvSpPr>
        <p:spPr>
          <a:xfrm>
            <a:off x="48133" y="1143059"/>
            <a:ext cx="2885085" cy="1323439"/>
          </a:xfrm>
          <a:prstGeom prst="rect">
            <a:avLst/>
          </a:prstGeom>
          <a:noFill/>
        </p:spPr>
        <p:txBody>
          <a:bodyPr wrap="none" rtlCol="0">
            <a:spAutoFit/>
          </a:bodyPr>
          <a:lstStyle/>
          <a:p>
            <a:r>
              <a:rPr lang="en-US" sz="4000" dirty="0">
                <a:solidFill>
                  <a:srgbClr val="0000FF"/>
                </a:solidFill>
              </a:rPr>
              <a:t>Alkali-N gain </a:t>
            </a:r>
            <a:br>
              <a:rPr lang="en-US" sz="4000" dirty="0">
                <a:solidFill>
                  <a:srgbClr val="0000FF"/>
                </a:solidFill>
              </a:rPr>
            </a:br>
            <a:r>
              <a:rPr lang="en-US" sz="4000" dirty="0">
                <a:solidFill>
                  <a:srgbClr val="0000FF"/>
                </a:solidFill>
              </a:rPr>
              <a:t>stability </a:t>
            </a:r>
          </a:p>
        </p:txBody>
      </p:sp>
      <p:sp>
        <p:nvSpPr>
          <p:cNvPr id="8" name="Right Arrow 7"/>
          <p:cNvSpPr/>
          <p:nvPr/>
        </p:nvSpPr>
        <p:spPr>
          <a:xfrm rot="19145674">
            <a:off x="2096841" y="1913333"/>
            <a:ext cx="524540" cy="5174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2059679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39" y="585613"/>
            <a:ext cx="3703724" cy="3639421"/>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9401"/>
          <a:stretch/>
        </p:blipFill>
        <p:spPr>
          <a:xfrm>
            <a:off x="4844310" y="3881161"/>
            <a:ext cx="3116849" cy="2774827"/>
          </a:xfrm>
          <a:prstGeom prst="rect">
            <a:avLst/>
          </a:prstGeom>
        </p:spPr>
      </p:pic>
      <p:sp>
        <p:nvSpPr>
          <p:cNvPr id="17" name="TextBox 16"/>
          <p:cNvSpPr txBox="1"/>
          <p:nvPr/>
        </p:nvSpPr>
        <p:spPr>
          <a:xfrm>
            <a:off x="0" y="62023"/>
            <a:ext cx="4732258" cy="707886"/>
          </a:xfrm>
          <a:prstGeom prst="rect">
            <a:avLst/>
          </a:prstGeom>
          <a:noFill/>
        </p:spPr>
        <p:txBody>
          <a:bodyPr wrap="none" rtlCol="0">
            <a:spAutoFit/>
          </a:bodyPr>
          <a:lstStyle/>
          <a:p>
            <a:r>
              <a:rPr lang="en-US" sz="4000" dirty="0">
                <a:solidFill>
                  <a:srgbClr val="0000FF"/>
                </a:solidFill>
              </a:rPr>
              <a:t>Metal-N gain stability </a:t>
            </a:r>
          </a:p>
        </p:txBody>
      </p:sp>
      <p:sp>
        <p:nvSpPr>
          <p:cNvPr id="9" name="Right Arrow 8"/>
          <p:cNvSpPr/>
          <p:nvPr/>
        </p:nvSpPr>
        <p:spPr>
          <a:xfrm rot="13040765">
            <a:off x="4835439" y="131988"/>
            <a:ext cx="524540" cy="5174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7449" t="6842" r="10731" b="11361"/>
          <a:stretch/>
        </p:blipFill>
        <p:spPr>
          <a:xfrm>
            <a:off x="4743039" y="772694"/>
            <a:ext cx="3218120" cy="3161414"/>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9172" t="6423" r="10089" b="11412"/>
          <a:stretch/>
        </p:blipFill>
        <p:spPr>
          <a:xfrm>
            <a:off x="1309259" y="3966217"/>
            <a:ext cx="2698184" cy="2698183"/>
          </a:xfrm>
          <a:prstGeom prst="rect">
            <a:avLst/>
          </a:prstGeom>
        </p:spPr>
      </p:pic>
      <p:sp>
        <p:nvSpPr>
          <p:cNvPr id="8" name="TextBox 7"/>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99609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8548"/>
          <a:stretch/>
        </p:blipFill>
        <p:spPr>
          <a:xfrm>
            <a:off x="134678" y="898151"/>
            <a:ext cx="4777563" cy="5133430"/>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9754" t="6790" r="9508" b="11045"/>
          <a:stretch/>
        </p:blipFill>
        <p:spPr>
          <a:xfrm>
            <a:off x="4581639" y="1179218"/>
            <a:ext cx="4399330" cy="4399330"/>
          </a:xfrm>
          <a:prstGeom prst="rect">
            <a:avLst/>
          </a:prstGeom>
        </p:spPr>
      </p:pic>
      <p:sp>
        <p:nvSpPr>
          <p:cNvPr id="24" name="TextBox 23"/>
          <p:cNvSpPr txBox="1"/>
          <p:nvPr/>
        </p:nvSpPr>
        <p:spPr>
          <a:xfrm>
            <a:off x="0" y="62023"/>
            <a:ext cx="4732258" cy="707886"/>
          </a:xfrm>
          <a:prstGeom prst="rect">
            <a:avLst/>
          </a:prstGeom>
          <a:noFill/>
        </p:spPr>
        <p:txBody>
          <a:bodyPr wrap="none" rtlCol="0">
            <a:spAutoFit/>
          </a:bodyPr>
          <a:lstStyle/>
          <a:p>
            <a:r>
              <a:rPr lang="en-US" sz="4000" dirty="0">
                <a:solidFill>
                  <a:srgbClr val="0000FF"/>
                </a:solidFill>
              </a:rPr>
              <a:t>Metal-N gain stability </a:t>
            </a:r>
          </a:p>
        </p:txBody>
      </p:sp>
      <p:sp>
        <p:nvSpPr>
          <p:cNvPr id="25" name="Right Arrow 24"/>
          <p:cNvSpPr/>
          <p:nvPr/>
        </p:nvSpPr>
        <p:spPr>
          <a:xfrm rot="13040765">
            <a:off x="4835439" y="131988"/>
            <a:ext cx="524540" cy="51745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2297405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91" y="180896"/>
            <a:ext cx="3417024" cy="34170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4089" y="3365771"/>
            <a:ext cx="3602098" cy="36020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5545" y="180896"/>
            <a:ext cx="3417024" cy="341702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10198"/>
          <a:stretch/>
        </p:blipFill>
        <p:spPr>
          <a:xfrm>
            <a:off x="2783249" y="3365771"/>
            <a:ext cx="3234779" cy="360209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8681" y="180896"/>
            <a:ext cx="3417024" cy="341702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r="12825"/>
          <a:stretch/>
        </p:blipFill>
        <p:spPr>
          <a:xfrm>
            <a:off x="-127591" y="3365771"/>
            <a:ext cx="3140149" cy="3602098"/>
          </a:xfrm>
          <a:prstGeom prst="rect">
            <a:avLst/>
          </a:prstGeom>
        </p:spPr>
      </p:pic>
      <p:sp>
        <p:nvSpPr>
          <p:cNvPr id="10" name="TextBox 9"/>
          <p:cNvSpPr txBox="1"/>
          <p:nvPr/>
        </p:nvSpPr>
        <p:spPr>
          <a:xfrm>
            <a:off x="6978405" y="0"/>
            <a:ext cx="2203424" cy="584775"/>
          </a:xfrm>
          <a:prstGeom prst="rect">
            <a:avLst/>
          </a:prstGeom>
          <a:solidFill>
            <a:schemeClr val="bg1"/>
          </a:solidFill>
          <a:ln>
            <a:solidFill>
              <a:schemeClr val="tx1"/>
            </a:solidFill>
          </a:ln>
        </p:spPr>
        <p:txBody>
          <a:bodyPr wrap="none" rtlCol="0">
            <a:spAutoFit/>
          </a:bodyPr>
          <a:lstStyle/>
          <a:p>
            <a:r>
              <a:rPr lang="en-US" sz="3200" b="1" dirty="0"/>
              <a:t>March 2018</a:t>
            </a:r>
          </a:p>
        </p:txBody>
      </p:sp>
    </p:spTree>
    <p:extLst>
      <p:ext uri="{BB962C8B-B14F-4D97-AF65-F5344CB8AC3E}">
        <p14:creationId xmlns:p14="http://schemas.microsoft.com/office/powerpoint/2010/main" val="77476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h.ic.ac.uk/vchemlib/course/mo_theory/c2h6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48" y="759684"/>
            <a:ext cx="2935564" cy="3794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279" y="132813"/>
            <a:ext cx="6836039" cy="646331"/>
          </a:xfrm>
          <a:prstGeom prst="rect">
            <a:avLst/>
          </a:prstGeom>
          <a:noFill/>
        </p:spPr>
        <p:txBody>
          <a:bodyPr wrap="none" rtlCol="0">
            <a:spAutoFit/>
          </a:bodyPr>
          <a:lstStyle/>
          <a:p>
            <a:r>
              <a:rPr lang="en-US" sz="3600" dirty="0"/>
              <a:t>Chemical Bonding in the Solid-State</a:t>
            </a:r>
          </a:p>
        </p:txBody>
      </p:sp>
      <p:pic>
        <p:nvPicPr>
          <p:cNvPr id="17412" name="Picture 4" descr="https://files.mtstatic.com/site_4334/71121/0?Expires=1517570639&amp;Signature=kmuvf~iPDBQBvyET7BbCuLI35XPNWgaHNYH9te2iHsyFP5NDrE0yai1h51YYD5M4qi8Ikn3ym8FLqnt0ZD0R50-vrUDiM8If~yZXdi2IsFXVttCf9XnWFeK8tU-ra7jboEhvPE4SUlrWV5gV86bJzftidTAJHngXULwGE6uzMiY_&amp;Key-Pair-Id=APKAJ5Y6AV4GI7A555NA"/>
          <p:cNvPicPr>
            <a:picLocks noChangeAspect="1" noChangeArrowheads="1"/>
          </p:cNvPicPr>
          <p:nvPr/>
        </p:nvPicPr>
        <p:blipFill rotWithShape="1">
          <a:blip r:embed="rId3">
            <a:extLst>
              <a:ext uri="{28A0092B-C50C-407E-A947-70E740481C1C}">
                <a14:useLocalDpi xmlns:a14="http://schemas.microsoft.com/office/drawing/2010/main" val="0"/>
              </a:ext>
            </a:extLst>
          </a:blip>
          <a:srcRect r="13265" b="15377"/>
          <a:stretch/>
        </p:blipFill>
        <p:spPr bwMode="auto">
          <a:xfrm>
            <a:off x="2630717" y="995424"/>
            <a:ext cx="3353393" cy="3558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105" y="4706556"/>
            <a:ext cx="1990546" cy="830997"/>
          </a:xfrm>
          <a:prstGeom prst="rect">
            <a:avLst/>
          </a:prstGeom>
          <a:noFill/>
        </p:spPr>
        <p:txBody>
          <a:bodyPr wrap="none" rtlCol="0">
            <a:spAutoFit/>
          </a:bodyPr>
          <a:lstStyle/>
          <a:p>
            <a:pPr algn="ctr"/>
            <a:r>
              <a:rPr lang="en-US" sz="2400" dirty="0"/>
              <a:t>Molecular </a:t>
            </a:r>
          </a:p>
          <a:p>
            <a:pPr algn="ctr"/>
            <a:r>
              <a:rPr lang="en-US" sz="2400" dirty="0"/>
              <a:t>Orbital Theory</a:t>
            </a:r>
          </a:p>
        </p:txBody>
      </p:sp>
      <p:cxnSp>
        <p:nvCxnSpPr>
          <p:cNvPr id="7" name="Straight Arrow Connector 6"/>
          <p:cNvCxnSpPr/>
          <p:nvPr/>
        </p:nvCxnSpPr>
        <p:spPr>
          <a:xfrm>
            <a:off x="2866706" y="5391005"/>
            <a:ext cx="3229335" cy="63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8" name="Picture 10" descr="Lobster available N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623" y="5537553"/>
            <a:ext cx="2891646" cy="1185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sp>
        <p:nvSpPr>
          <p:cNvPr id="23" name="TextBox 22"/>
          <p:cNvSpPr txBox="1"/>
          <p:nvPr/>
        </p:nvSpPr>
        <p:spPr>
          <a:xfrm>
            <a:off x="3004642" y="4840849"/>
            <a:ext cx="2781608" cy="830997"/>
          </a:xfrm>
          <a:prstGeom prst="rect">
            <a:avLst/>
          </a:prstGeom>
          <a:noFill/>
        </p:spPr>
        <p:txBody>
          <a:bodyPr wrap="square" rtlCol="0">
            <a:spAutoFit/>
          </a:bodyPr>
          <a:lstStyle/>
          <a:p>
            <a:pPr algn="ctr"/>
            <a:r>
              <a:rPr lang="en-US" sz="2400" i="1" dirty="0"/>
              <a:t>Solid-State Bonding </a:t>
            </a:r>
            <a:br>
              <a:rPr lang="en-US" sz="2400" i="1" dirty="0"/>
            </a:br>
            <a:endParaRPr lang="en-US" sz="2400" i="1" dirty="0"/>
          </a:p>
        </p:txBody>
      </p:sp>
      <p:sp>
        <p:nvSpPr>
          <p:cNvPr id="10" name="TextBox 9"/>
          <p:cNvSpPr txBox="1"/>
          <p:nvPr/>
        </p:nvSpPr>
        <p:spPr>
          <a:xfrm>
            <a:off x="7325643" y="0"/>
            <a:ext cx="1858779" cy="584775"/>
          </a:xfrm>
          <a:prstGeom prst="rect">
            <a:avLst/>
          </a:prstGeom>
          <a:solidFill>
            <a:schemeClr val="bg1"/>
          </a:solidFill>
          <a:ln>
            <a:solidFill>
              <a:schemeClr val="tx1"/>
            </a:solidFill>
          </a:ln>
        </p:spPr>
        <p:txBody>
          <a:bodyPr wrap="none" rtlCol="0">
            <a:spAutoFit/>
          </a:bodyPr>
          <a:lstStyle/>
          <a:p>
            <a:r>
              <a:rPr lang="en-US" sz="3200" b="1" dirty="0"/>
              <a:t>May 2018</a:t>
            </a:r>
          </a:p>
        </p:txBody>
      </p:sp>
    </p:spTree>
    <p:extLst>
      <p:ext uri="{BB962C8B-B14F-4D97-AF65-F5344CB8AC3E}">
        <p14:creationId xmlns:p14="http://schemas.microsoft.com/office/powerpoint/2010/main" val="2815128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EAE9F3"/>
              </a:clrFrom>
              <a:clrTo>
                <a:srgbClr val="EAE9F3">
                  <a:alpha val="0"/>
                </a:srgbClr>
              </a:clrTo>
            </a:clrChange>
            <a:extLst>
              <a:ext uri="{28A0092B-C50C-407E-A947-70E740481C1C}">
                <a14:useLocalDpi xmlns:a14="http://schemas.microsoft.com/office/drawing/2010/main" val="0"/>
              </a:ext>
            </a:extLst>
          </a:blip>
          <a:stretch>
            <a:fillRect/>
          </a:stretch>
        </p:blipFill>
        <p:spPr>
          <a:xfrm>
            <a:off x="911739" y="1264783"/>
            <a:ext cx="4328297" cy="4328297"/>
          </a:xfrm>
          <a:prstGeom prst="rect">
            <a:avLst/>
          </a:prstGeom>
        </p:spPr>
      </p:pic>
      <p:sp>
        <p:nvSpPr>
          <p:cNvPr id="4" name="TextBox 3"/>
          <p:cNvSpPr txBox="1"/>
          <p:nvPr/>
        </p:nvSpPr>
        <p:spPr>
          <a:xfrm>
            <a:off x="149214" y="4933182"/>
            <a:ext cx="1525050" cy="1477328"/>
          </a:xfrm>
          <a:prstGeom prst="rect">
            <a:avLst/>
          </a:prstGeom>
          <a:noFill/>
        </p:spPr>
        <p:txBody>
          <a:bodyPr wrap="square" rtlCol="0">
            <a:spAutoFit/>
          </a:bodyPr>
          <a:lstStyle/>
          <a:p>
            <a:pPr algn="ctr"/>
            <a:r>
              <a:rPr lang="en-US" b="1" u="sng" dirty="0"/>
              <a:t>M-M Bonds</a:t>
            </a:r>
          </a:p>
          <a:p>
            <a:pPr algn="ctr"/>
            <a:r>
              <a:rPr lang="en-US" sz="2400" b="1" dirty="0"/>
              <a:t>A-A</a:t>
            </a:r>
          </a:p>
          <a:p>
            <a:pPr algn="ctr"/>
            <a:r>
              <a:rPr lang="en-US" sz="2400" b="1" dirty="0"/>
              <a:t>B-B</a:t>
            </a:r>
          </a:p>
          <a:p>
            <a:pPr algn="ctr"/>
            <a:r>
              <a:rPr lang="en-US" sz="2400" b="1" dirty="0"/>
              <a:t>A-B</a:t>
            </a:r>
          </a:p>
        </p:txBody>
      </p:sp>
      <p:sp>
        <p:nvSpPr>
          <p:cNvPr id="42" name="TextBox 41"/>
          <p:cNvSpPr txBox="1"/>
          <p:nvPr/>
        </p:nvSpPr>
        <p:spPr>
          <a:xfrm>
            <a:off x="4618029" y="4933182"/>
            <a:ext cx="1500669" cy="1508105"/>
          </a:xfrm>
          <a:prstGeom prst="rect">
            <a:avLst/>
          </a:prstGeom>
          <a:noFill/>
        </p:spPr>
        <p:txBody>
          <a:bodyPr wrap="square" rtlCol="0">
            <a:spAutoFit/>
          </a:bodyPr>
          <a:lstStyle/>
          <a:p>
            <a:pPr algn="ctr"/>
            <a:r>
              <a:rPr lang="en-US" b="1" u="sng" dirty="0"/>
              <a:t>M-N Bonds</a:t>
            </a:r>
          </a:p>
          <a:p>
            <a:pPr algn="ctr"/>
            <a:r>
              <a:rPr lang="en-US" sz="2400" b="1" dirty="0"/>
              <a:t>A-N</a:t>
            </a:r>
          </a:p>
          <a:p>
            <a:pPr algn="ctr"/>
            <a:r>
              <a:rPr lang="en-US" sz="2400" b="1" dirty="0"/>
              <a:t>B-N</a:t>
            </a:r>
          </a:p>
          <a:p>
            <a:pPr algn="ctr"/>
            <a:r>
              <a:rPr lang="en-US" sz="2400" b="1" dirty="0"/>
              <a:t>N-N</a:t>
            </a:r>
          </a:p>
        </p:txBody>
      </p:sp>
      <p:sp>
        <p:nvSpPr>
          <p:cNvPr id="9" name="TextBox 8"/>
          <p:cNvSpPr txBox="1"/>
          <p:nvPr/>
        </p:nvSpPr>
        <p:spPr>
          <a:xfrm>
            <a:off x="62279" y="132813"/>
            <a:ext cx="6836039" cy="646331"/>
          </a:xfrm>
          <a:prstGeom prst="rect">
            <a:avLst/>
          </a:prstGeom>
          <a:noFill/>
        </p:spPr>
        <p:txBody>
          <a:bodyPr wrap="none" rtlCol="0">
            <a:spAutoFit/>
          </a:bodyPr>
          <a:lstStyle/>
          <a:p>
            <a:r>
              <a:rPr lang="en-US" sz="3600" dirty="0"/>
              <a:t>Chemical Bonding in the Solid-State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sp>
        <p:nvSpPr>
          <p:cNvPr id="11" name="TextBox 10"/>
          <p:cNvSpPr txBox="1"/>
          <p:nvPr/>
        </p:nvSpPr>
        <p:spPr>
          <a:xfrm>
            <a:off x="1741499" y="948488"/>
            <a:ext cx="2787254" cy="523220"/>
          </a:xfrm>
          <a:prstGeom prst="rect">
            <a:avLst/>
          </a:prstGeom>
          <a:noFill/>
        </p:spPr>
        <p:txBody>
          <a:bodyPr wrap="square" rtlCol="0">
            <a:spAutoFit/>
          </a:bodyPr>
          <a:lstStyle/>
          <a:p>
            <a:pPr algn="ctr"/>
            <a:r>
              <a:rPr lang="en-US" sz="1400" dirty="0"/>
              <a:t>(Net charge divided by </a:t>
            </a:r>
            <a:br>
              <a:rPr lang="en-US" sz="1400" dirty="0"/>
            </a:br>
            <a:r>
              <a:rPr lang="en-US" sz="1400" dirty="0"/>
              <a:t>summed bond order)</a:t>
            </a:r>
            <a:endParaRPr lang="en-US" sz="1400" b="1" dirty="0"/>
          </a:p>
        </p:txBody>
      </p:sp>
      <p:sp>
        <p:nvSpPr>
          <p:cNvPr id="12" name="Rectangle 11"/>
          <p:cNvSpPr/>
          <p:nvPr/>
        </p:nvSpPr>
        <p:spPr>
          <a:xfrm>
            <a:off x="2690133" y="1471708"/>
            <a:ext cx="889987" cy="369332"/>
          </a:xfrm>
          <a:prstGeom prst="rect">
            <a:avLst/>
          </a:prstGeom>
          <a:solidFill>
            <a:schemeClr val="bg1"/>
          </a:solidFill>
        </p:spPr>
        <p:txBody>
          <a:bodyPr wrap="none">
            <a:spAutoFit/>
          </a:bodyPr>
          <a:lstStyle/>
          <a:p>
            <a:pPr algn="ctr"/>
            <a:r>
              <a:rPr lang="en-US" b="1" u="sng" dirty="0"/>
              <a:t>Ionicity</a:t>
            </a:r>
          </a:p>
        </p:txBody>
      </p:sp>
      <p:cxnSp>
        <p:nvCxnSpPr>
          <p:cNvPr id="13" name="Straight Arrow Connector 12"/>
          <p:cNvCxnSpPr>
            <a:endCxn id="15" idx="3"/>
          </p:cNvCxnSpPr>
          <p:nvPr/>
        </p:nvCxnSpPr>
        <p:spPr>
          <a:xfrm flipH="1">
            <a:off x="3523175" y="2859848"/>
            <a:ext cx="2479387" cy="9930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97445" y="3622040"/>
            <a:ext cx="325730" cy="461665"/>
          </a:xfrm>
          <a:prstGeom prst="rect">
            <a:avLst/>
          </a:prstGeom>
          <a:noFill/>
        </p:spPr>
        <p:txBody>
          <a:bodyPr wrap="none" rtlCol="0">
            <a:spAutoFit/>
          </a:bodyPr>
          <a:lstStyle/>
          <a:p>
            <a:r>
              <a:rPr lang="en-US" sz="2400" b="1" dirty="0">
                <a:solidFill>
                  <a:srgbClr val="FF0000"/>
                </a:solidFill>
              </a:rPr>
              <a:t>x</a:t>
            </a:r>
          </a:p>
        </p:txBody>
      </p:sp>
      <p:sp>
        <p:nvSpPr>
          <p:cNvPr id="14" name="TextBox 13"/>
          <p:cNvSpPr txBox="1"/>
          <p:nvPr/>
        </p:nvSpPr>
        <p:spPr>
          <a:xfrm>
            <a:off x="7325643" y="0"/>
            <a:ext cx="1858779" cy="584775"/>
          </a:xfrm>
          <a:prstGeom prst="rect">
            <a:avLst/>
          </a:prstGeom>
          <a:solidFill>
            <a:schemeClr val="bg1"/>
          </a:solidFill>
          <a:ln>
            <a:solidFill>
              <a:schemeClr val="tx1"/>
            </a:solidFill>
          </a:ln>
        </p:spPr>
        <p:txBody>
          <a:bodyPr wrap="none" rtlCol="0">
            <a:spAutoFit/>
          </a:bodyPr>
          <a:lstStyle/>
          <a:p>
            <a:r>
              <a:rPr lang="en-US" sz="3200" b="1" dirty="0"/>
              <a:t>May 2018</a:t>
            </a:r>
          </a:p>
        </p:txBody>
      </p:sp>
    </p:spTree>
    <p:extLst>
      <p:ext uri="{BB962C8B-B14F-4D97-AF65-F5344CB8AC3E}">
        <p14:creationId xmlns:p14="http://schemas.microsoft.com/office/powerpoint/2010/main" val="2447460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39" y="1298393"/>
            <a:ext cx="4328298" cy="4294687"/>
          </a:xfrm>
          <a:prstGeom prst="rect">
            <a:avLst/>
          </a:prstGeom>
        </p:spPr>
      </p:pic>
      <p:sp>
        <p:nvSpPr>
          <p:cNvPr id="9" name="TextBox 8"/>
          <p:cNvSpPr txBox="1"/>
          <p:nvPr/>
        </p:nvSpPr>
        <p:spPr>
          <a:xfrm>
            <a:off x="62279" y="132813"/>
            <a:ext cx="6836039" cy="646331"/>
          </a:xfrm>
          <a:prstGeom prst="rect">
            <a:avLst/>
          </a:prstGeom>
          <a:noFill/>
        </p:spPr>
        <p:txBody>
          <a:bodyPr wrap="none" rtlCol="0">
            <a:spAutoFit/>
          </a:bodyPr>
          <a:lstStyle/>
          <a:p>
            <a:r>
              <a:rPr lang="en-US" sz="3600" dirty="0"/>
              <a:t>Chemical Bonding in the Solid-State</a:t>
            </a:r>
          </a:p>
        </p:txBody>
      </p:sp>
      <p:sp>
        <p:nvSpPr>
          <p:cNvPr id="11" name="TextBox 10"/>
          <p:cNvSpPr txBox="1"/>
          <p:nvPr/>
        </p:nvSpPr>
        <p:spPr>
          <a:xfrm>
            <a:off x="1741499" y="948488"/>
            <a:ext cx="2787254" cy="523220"/>
          </a:xfrm>
          <a:prstGeom prst="rect">
            <a:avLst/>
          </a:prstGeom>
          <a:noFill/>
        </p:spPr>
        <p:txBody>
          <a:bodyPr wrap="square" rtlCol="0">
            <a:spAutoFit/>
          </a:bodyPr>
          <a:lstStyle/>
          <a:p>
            <a:pPr algn="ctr"/>
            <a:r>
              <a:rPr lang="en-US" sz="1400" dirty="0"/>
              <a:t>(Net charge divided by </a:t>
            </a:r>
            <a:br>
              <a:rPr lang="en-US" sz="1400" dirty="0"/>
            </a:br>
            <a:r>
              <a:rPr lang="en-US" sz="1400" dirty="0"/>
              <a:t>summed bond order)</a:t>
            </a:r>
            <a:endParaRPr lang="en-US" sz="1400" b="1" dirty="0"/>
          </a:p>
        </p:txBody>
      </p:sp>
      <p:sp>
        <p:nvSpPr>
          <p:cNvPr id="12" name="Rectangle 11"/>
          <p:cNvSpPr/>
          <p:nvPr/>
        </p:nvSpPr>
        <p:spPr>
          <a:xfrm>
            <a:off x="2690133" y="1471708"/>
            <a:ext cx="889987" cy="369332"/>
          </a:xfrm>
          <a:prstGeom prst="rect">
            <a:avLst/>
          </a:prstGeom>
          <a:solidFill>
            <a:schemeClr val="bg1"/>
          </a:solidFill>
        </p:spPr>
        <p:txBody>
          <a:bodyPr wrap="none">
            <a:spAutoFit/>
          </a:bodyPr>
          <a:lstStyle/>
          <a:p>
            <a:pPr algn="ctr"/>
            <a:r>
              <a:rPr lang="en-US" b="1" u="sng" dirty="0"/>
              <a:t>Ionicity</a:t>
            </a:r>
          </a:p>
        </p:txBody>
      </p:sp>
      <p:cxnSp>
        <p:nvCxnSpPr>
          <p:cNvPr id="30" name="Straight Arrow Connector 29"/>
          <p:cNvCxnSpPr/>
          <p:nvPr/>
        </p:nvCxnSpPr>
        <p:spPr>
          <a:xfrm flipH="1">
            <a:off x="3523175" y="2859848"/>
            <a:ext cx="2479387" cy="9930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9214" y="4933182"/>
            <a:ext cx="1525050" cy="1477328"/>
          </a:xfrm>
          <a:prstGeom prst="rect">
            <a:avLst/>
          </a:prstGeom>
          <a:noFill/>
        </p:spPr>
        <p:txBody>
          <a:bodyPr wrap="square" rtlCol="0">
            <a:spAutoFit/>
          </a:bodyPr>
          <a:lstStyle/>
          <a:p>
            <a:pPr algn="ctr"/>
            <a:r>
              <a:rPr lang="en-US" b="1" u="sng" dirty="0"/>
              <a:t>M-M Bonds</a:t>
            </a:r>
          </a:p>
          <a:p>
            <a:pPr algn="ctr"/>
            <a:r>
              <a:rPr lang="en-US" sz="2400" b="1" dirty="0"/>
              <a:t>A-A</a:t>
            </a:r>
          </a:p>
          <a:p>
            <a:pPr algn="ctr"/>
            <a:r>
              <a:rPr lang="en-US" sz="2400" b="1" dirty="0"/>
              <a:t>B-B</a:t>
            </a:r>
          </a:p>
          <a:p>
            <a:pPr algn="ctr"/>
            <a:r>
              <a:rPr lang="en-US" sz="2400" b="1" dirty="0"/>
              <a:t>A-B</a:t>
            </a:r>
          </a:p>
        </p:txBody>
      </p:sp>
      <p:sp>
        <p:nvSpPr>
          <p:cNvPr id="34" name="TextBox 33"/>
          <p:cNvSpPr txBox="1"/>
          <p:nvPr/>
        </p:nvSpPr>
        <p:spPr>
          <a:xfrm>
            <a:off x="4618029" y="4933182"/>
            <a:ext cx="1500669" cy="1508105"/>
          </a:xfrm>
          <a:prstGeom prst="rect">
            <a:avLst/>
          </a:prstGeom>
          <a:noFill/>
        </p:spPr>
        <p:txBody>
          <a:bodyPr wrap="square" rtlCol="0">
            <a:spAutoFit/>
          </a:bodyPr>
          <a:lstStyle/>
          <a:p>
            <a:pPr algn="ctr"/>
            <a:r>
              <a:rPr lang="en-US" b="1" u="sng" dirty="0"/>
              <a:t>M-N Bonds</a:t>
            </a:r>
          </a:p>
          <a:p>
            <a:pPr algn="ctr"/>
            <a:r>
              <a:rPr lang="en-US" sz="2400" b="1" dirty="0"/>
              <a:t>A-N</a:t>
            </a:r>
          </a:p>
          <a:p>
            <a:pPr algn="ctr"/>
            <a:r>
              <a:rPr lang="en-US" sz="2400" b="1" dirty="0"/>
              <a:t>B-N</a:t>
            </a:r>
          </a:p>
          <a:p>
            <a:pPr algn="ctr"/>
            <a:r>
              <a:rPr lang="en-US" sz="2400" b="1" dirty="0"/>
              <a:t>N-N</a:t>
            </a:r>
          </a:p>
        </p:txBody>
      </p:sp>
      <p:sp>
        <p:nvSpPr>
          <p:cNvPr id="27" name="TextBox 26"/>
          <p:cNvSpPr txBox="1"/>
          <p:nvPr/>
        </p:nvSpPr>
        <p:spPr>
          <a:xfrm>
            <a:off x="6002562" y="2318433"/>
            <a:ext cx="1945725" cy="954107"/>
          </a:xfrm>
          <a:prstGeom prst="rect">
            <a:avLst/>
          </a:prstGeom>
          <a:solidFill>
            <a:schemeClr val="bg1"/>
          </a:solidFill>
          <a:ln>
            <a:solidFill>
              <a:srgbClr val="FF0000"/>
            </a:solidFill>
          </a:ln>
        </p:spPr>
        <p:txBody>
          <a:bodyPr wrap="none" rtlCol="0">
            <a:spAutoFit/>
          </a:bodyPr>
          <a:lstStyle/>
          <a:p>
            <a:r>
              <a:rPr lang="en-US" sz="2800" b="1" dirty="0"/>
              <a:t>900 COHP </a:t>
            </a:r>
            <a:br>
              <a:rPr lang="en-US" sz="2800" b="1" dirty="0"/>
            </a:br>
            <a:r>
              <a:rPr lang="en-US" sz="2800" b="1" dirty="0"/>
              <a:t>calculations</a:t>
            </a:r>
          </a:p>
        </p:txBody>
      </p:sp>
      <p:sp>
        <p:nvSpPr>
          <p:cNvPr id="13" name="TextBox 12"/>
          <p:cNvSpPr txBox="1"/>
          <p:nvPr/>
        </p:nvSpPr>
        <p:spPr>
          <a:xfrm>
            <a:off x="7325643" y="0"/>
            <a:ext cx="1858779" cy="584775"/>
          </a:xfrm>
          <a:prstGeom prst="rect">
            <a:avLst/>
          </a:prstGeom>
          <a:solidFill>
            <a:schemeClr val="bg1"/>
          </a:solidFill>
          <a:ln>
            <a:solidFill>
              <a:schemeClr val="tx1"/>
            </a:solidFill>
          </a:ln>
        </p:spPr>
        <p:txBody>
          <a:bodyPr wrap="none" rtlCol="0">
            <a:spAutoFit/>
          </a:bodyPr>
          <a:lstStyle/>
          <a:p>
            <a:r>
              <a:rPr lang="en-US" sz="3200" b="1" dirty="0"/>
              <a:t>May 2018</a:t>
            </a:r>
          </a:p>
        </p:txBody>
      </p:sp>
    </p:spTree>
    <p:extLst>
      <p:ext uri="{BB962C8B-B14F-4D97-AF65-F5344CB8AC3E}">
        <p14:creationId xmlns:p14="http://schemas.microsoft.com/office/powerpoint/2010/main" val="297334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8786" y="1220005"/>
            <a:ext cx="8076621" cy="3754178"/>
          </a:xfrm>
          <a:prstGeom prst="rect">
            <a:avLst/>
          </a:prstGeom>
        </p:spPr>
      </p:pic>
      <p:sp>
        <p:nvSpPr>
          <p:cNvPr id="6" name="TextBox 5"/>
          <p:cNvSpPr txBox="1"/>
          <p:nvPr/>
        </p:nvSpPr>
        <p:spPr>
          <a:xfrm>
            <a:off x="1445857" y="819895"/>
            <a:ext cx="2299669" cy="400110"/>
          </a:xfrm>
          <a:prstGeom prst="rect">
            <a:avLst/>
          </a:prstGeom>
          <a:noFill/>
        </p:spPr>
        <p:txBody>
          <a:bodyPr wrap="none" rtlCol="0">
            <a:spAutoFit/>
          </a:bodyPr>
          <a:lstStyle/>
          <a:p>
            <a:r>
              <a:rPr lang="en-US" sz="2000" b="1" dirty="0"/>
              <a:t>Alkali-Metal-Nitride</a:t>
            </a:r>
          </a:p>
        </p:txBody>
      </p:sp>
      <p:sp>
        <p:nvSpPr>
          <p:cNvPr id="7" name="TextBox 6"/>
          <p:cNvSpPr txBox="1"/>
          <p:nvPr/>
        </p:nvSpPr>
        <p:spPr>
          <a:xfrm>
            <a:off x="5530572" y="795437"/>
            <a:ext cx="2337050" cy="400110"/>
          </a:xfrm>
          <a:prstGeom prst="rect">
            <a:avLst/>
          </a:prstGeom>
          <a:noFill/>
        </p:spPr>
        <p:txBody>
          <a:bodyPr wrap="none" rtlCol="0">
            <a:spAutoFit/>
          </a:bodyPr>
          <a:lstStyle/>
          <a:p>
            <a:r>
              <a:rPr lang="en-US" sz="2000" b="1" dirty="0"/>
              <a:t>Metal-Metal-Nitride</a:t>
            </a:r>
          </a:p>
        </p:txBody>
      </p:sp>
      <p:sp>
        <p:nvSpPr>
          <p:cNvPr id="9" name="Oval 8"/>
          <p:cNvSpPr/>
          <p:nvPr/>
        </p:nvSpPr>
        <p:spPr>
          <a:xfrm rot="19773364">
            <a:off x="859170" y="3663992"/>
            <a:ext cx="1468770" cy="876490"/>
          </a:xfrm>
          <a:prstGeom prst="ellipse">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7308" y="3157750"/>
            <a:ext cx="1018549" cy="738664"/>
          </a:xfrm>
          <a:prstGeom prst="rect">
            <a:avLst/>
          </a:prstGeom>
          <a:noFill/>
        </p:spPr>
        <p:txBody>
          <a:bodyPr wrap="none" rtlCol="0">
            <a:spAutoFit/>
          </a:bodyPr>
          <a:lstStyle/>
          <a:p>
            <a:r>
              <a:rPr lang="en-US" sz="1400" dirty="0">
                <a:solidFill>
                  <a:srgbClr val="CC0099"/>
                </a:solidFill>
              </a:rPr>
              <a:t>Alkali-</a:t>
            </a:r>
          </a:p>
          <a:p>
            <a:r>
              <a:rPr lang="en-US" sz="1400" dirty="0">
                <a:solidFill>
                  <a:srgbClr val="CC0099"/>
                </a:solidFill>
              </a:rPr>
              <a:t>MainGroup</a:t>
            </a:r>
          </a:p>
          <a:p>
            <a:r>
              <a:rPr lang="en-US" sz="1400" dirty="0">
                <a:solidFill>
                  <a:srgbClr val="CC0099"/>
                </a:solidFill>
              </a:rPr>
              <a:t>Nitrides</a:t>
            </a:r>
          </a:p>
        </p:txBody>
      </p:sp>
      <p:sp>
        <p:nvSpPr>
          <p:cNvPr id="11" name="TextBox 10"/>
          <p:cNvSpPr txBox="1"/>
          <p:nvPr/>
        </p:nvSpPr>
        <p:spPr>
          <a:xfrm>
            <a:off x="2113739" y="5298599"/>
            <a:ext cx="5615640" cy="1559401"/>
          </a:xfrm>
          <a:prstGeom prst="rect">
            <a:avLst/>
          </a:prstGeom>
          <a:noFill/>
        </p:spPr>
        <p:txBody>
          <a:bodyPr wrap="none" rtlCol="0">
            <a:spAutoFit/>
          </a:bodyPr>
          <a:lstStyle/>
          <a:p>
            <a:r>
              <a:rPr lang="en-US" b="1" dirty="0"/>
              <a:t>Nitrogen-Rich</a:t>
            </a:r>
            <a:r>
              <a:rPr lang="en-US" dirty="0"/>
              <a:t>:   	Ca</a:t>
            </a:r>
            <a:r>
              <a:rPr lang="en-US" baseline="-25000" dirty="0"/>
              <a:t>3</a:t>
            </a:r>
            <a:r>
              <a:rPr lang="en-US" dirty="0"/>
              <a:t>N</a:t>
            </a:r>
            <a:r>
              <a:rPr lang="en-US" baseline="-25000" dirty="0"/>
              <a:t>2</a:t>
            </a:r>
            <a:r>
              <a:rPr lang="en-US" dirty="0"/>
              <a:t> </a:t>
            </a:r>
            <a:r>
              <a:rPr lang="en-US" b="1" dirty="0"/>
              <a:t>+</a:t>
            </a:r>
            <a:r>
              <a:rPr lang="en-US" dirty="0"/>
              <a:t> Mo</a:t>
            </a:r>
            <a:r>
              <a:rPr lang="en-US" baseline="30000" dirty="0"/>
              <a:t>3+</a:t>
            </a:r>
            <a:r>
              <a:rPr lang="en-US" dirty="0"/>
              <a:t>N </a:t>
            </a:r>
            <a:r>
              <a:rPr lang="en-US" b="1" dirty="0"/>
              <a:t>+</a:t>
            </a:r>
            <a:r>
              <a:rPr lang="en-US" dirty="0"/>
              <a:t> 0.5 N</a:t>
            </a:r>
            <a:r>
              <a:rPr lang="en-US" baseline="-25000" dirty="0"/>
              <a:t>2 </a:t>
            </a:r>
            <a:r>
              <a:rPr lang="en-US" dirty="0">
                <a:sym typeface="Wingdings" panose="05000000000000000000" pitchFamily="2" charset="2"/>
              </a:rPr>
              <a:t> Ca</a:t>
            </a:r>
            <a:r>
              <a:rPr lang="en-US" baseline="-25000" dirty="0">
                <a:sym typeface="Wingdings" panose="05000000000000000000" pitchFamily="2" charset="2"/>
              </a:rPr>
              <a:t>2</a:t>
            </a:r>
            <a:r>
              <a:rPr lang="en-US" dirty="0">
                <a:sym typeface="Wingdings" panose="05000000000000000000" pitchFamily="2" charset="2"/>
              </a:rPr>
              <a:t>Mo</a:t>
            </a:r>
            <a:r>
              <a:rPr lang="en-US" baseline="30000" dirty="0">
                <a:sym typeface="Wingdings" panose="05000000000000000000" pitchFamily="2" charset="2"/>
              </a:rPr>
              <a:t>5+</a:t>
            </a:r>
            <a:r>
              <a:rPr lang="en-US" dirty="0">
                <a:sym typeface="Wingdings" panose="05000000000000000000" pitchFamily="2" charset="2"/>
              </a:rPr>
              <a:t>N</a:t>
            </a:r>
            <a:r>
              <a:rPr lang="en-US" baseline="-25000" dirty="0">
                <a:sym typeface="Wingdings" panose="05000000000000000000" pitchFamily="2" charset="2"/>
              </a:rPr>
              <a:t>3</a:t>
            </a:r>
            <a:endParaRPr lang="en-US" baseline="-25000" dirty="0"/>
          </a:p>
          <a:p>
            <a:r>
              <a:rPr lang="en-US" b="1" dirty="0"/>
              <a:t>Stoichiometric</a:t>
            </a:r>
            <a:r>
              <a:rPr lang="en-US" dirty="0"/>
              <a:t>: 	Li</a:t>
            </a:r>
            <a:r>
              <a:rPr lang="en-US" baseline="-25000" dirty="0"/>
              <a:t>3</a:t>
            </a:r>
            <a:r>
              <a:rPr lang="en-US" dirty="0"/>
              <a:t>N </a:t>
            </a:r>
            <a:r>
              <a:rPr lang="en-US" b="1" dirty="0"/>
              <a:t>+</a:t>
            </a:r>
            <a:r>
              <a:rPr lang="en-US" dirty="0"/>
              <a:t> GaN </a:t>
            </a:r>
            <a:r>
              <a:rPr lang="en-US" dirty="0">
                <a:sym typeface="Wingdings" panose="05000000000000000000" pitchFamily="2" charset="2"/>
              </a:rPr>
              <a:t> Li</a:t>
            </a:r>
            <a:r>
              <a:rPr lang="en-US" baseline="-25000" dirty="0">
                <a:sym typeface="Wingdings" panose="05000000000000000000" pitchFamily="2" charset="2"/>
              </a:rPr>
              <a:t>3</a:t>
            </a:r>
            <a:r>
              <a:rPr lang="en-US" dirty="0">
                <a:sym typeface="Wingdings" panose="05000000000000000000" pitchFamily="2" charset="2"/>
              </a:rPr>
              <a:t>GaN</a:t>
            </a:r>
            <a:r>
              <a:rPr lang="en-US" baseline="-25000" dirty="0">
                <a:sym typeface="Wingdings" panose="05000000000000000000" pitchFamily="2" charset="2"/>
              </a:rPr>
              <a:t>2</a:t>
            </a:r>
            <a:endParaRPr lang="en-US" baseline="-25000" dirty="0"/>
          </a:p>
          <a:p>
            <a:r>
              <a:rPr lang="en-US" b="1" dirty="0"/>
              <a:t>Nitrogen-Poor</a:t>
            </a:r>
            <a:r>
              <a:rPr lang="en-US" dirty="0"/>
              <a:t>: 	3CoN </a:t>
            </a:r>
            <a:r>
              <a:rPr lang="en-US" b="1" dirty="0"/>
              <a:t>+</a:t>
            </a:r>
            <a:r>
              <a:rPr lang="en-US" dirty="0"/>
              <a:t> 3FeN </a:t>
            </a:r>
            <a:r>
              <a:rPr lang="en-US" dirty="0">
                <a:sym typeface="Wingdings" panose="05000000000000000000" pitchFamily="2" charset="2"/>
              </a:rPr>
              <a:t> Co</a:t>
            </a:r>
            <a:r>
              <a:rPr lang="en-US" baseline="-25000" dirty="0">
                <a:sym typeface="Wingdings" panose="05000000000000000000" pitchFamily="2" charset="2"/>
              </a:rPr>
              <a:t>3</a:t>
            </a:r>
            <a:r>
              <a:rPr lang="en-US" dirty="0">
                <a:sym typeface="Wingdings" panose="05000000000000000000" pitchFamily="2" charset="2"/>
              </a:rPr>
              <a:t>Fe</a:t>
            </a:r>
            <a:r>
              <a:rPr lang="en-US" baseline="-25000" dirty="0">
                <a:sym typeface="Wingdings" panose="05000000000000000000" pitchFamily="2" charset="2"/>
              </a:rPr>
              <a:t>3</a:t>
            </a:r>
            <a:r>
              <a:rPr lang="en-US" dirty="0">
                <a:sym typeface="Wingdings" panose="05000000000000000000" pitchFamily="2" charset="2"/>
              </a:rPr>
              <a:t>N</a:t>
            </a:r>
            <a:r>
              <a:rPr lang="en-US" baseline="-25000" dirty="0">
                <a:sym typeface="Wingdings" panose="05000000000000000000" pitchFamily="2" charset="2"/>
              </a:rPr>
              <a:t> </a:t>
            </a:r>
            <a:r>
              <a:rPr lang="en-US" b="1" dirty="0">
                <a:sym typeface="Wingdings" panose="05000000000000000000" pitchFamily="2" charset="2"/>
              </a:rPr>
              <a:t>+</a:t>
            </a:r>
            <a:r>
              <a:rPr lang="en-US" dirty="0">
                <a:sym typeface="Wingdings" panose="05000000000000000000" pitchFamily="2" charset="2"/>
              </a:rPr>
              <a:t> 2.5 N</a:t>
            </a:r>
            <a:r>
              <a:rPr lang="en-US" baseline="-25000" dirty="0">
                <a:sym typeface="Wingdings" panose="05000000000000000000" pitchFamily="2" charset="2"/>
              </a:rPr>
              <a:t>2</a:t>
            </a:r>
          </a:p>
          <a:p>
            <a:endParaRPr lang="en-US" sz="700" baseline="-25000" dirty="0">
              <a:sym typeface="Wingdings" panose="05000000000000000000" pitchFamily="2" charset="2"/>
            </a:endParaRPr>
          </a:p>
          <a:p>
            <a:endParaRPr lang="en-US" baseline="-25000" dirty="0">
              <a:sym typeface="Wingdings" panose="05000000000000000000" pitchFamily="2" charset="2"/>
            </a:endParaRPr>
          </a:p>
          <a:p>
            <a:r>
              <a:rPr lang="en-US" sz="1400" dirty="0"/>
              <a:t>Determined by:     (A-N)</a:t>
            </a:r>
            <a:r>
              <a:rPr lang="en-US" sz="1400" baseline="-25000" dirty="0"/>
              <a:t>Deepest</a:t>
            </a:r>
            <a:r>
              <a:rPr lang="en-US" sz="1400" dirty="0"/>
              <a:t> + (B-N)</a:t>
            </a:r>
            <a:r>
              <a:rPr lang="en-US" sz="1400" baseline="-25000" dirty="0"/>
              <a:t>Deepest</a:t>
            </a:r>
            <a:r>
              <a:rPr lang="en-US" sz="1400" dirty="0"/>
              <a:t> ± N</a:t>
            </a:r>
            <a:r>
              <a:rPr lang="en-US" sz="1400" baseline="-25000" dirty="0"/>
              <a:t>2    </a:t>
            </a:r>
            <a:r>
              <a:rPr lang="en-US" sz="1400" dirty="0">
                <a:sym typeface="Wingdings" panose="05000000000000000000" pitchFamily="2" charset="2"/>
              </a:rPr>
              <a:t>  </a:t>
            </a:r>
            <a:r>
              <a:rPr lang="en-US" sz="1400" dirty="0"/>
              <a:t>(A-B-N)</a:t>
            </a:r>
            <a:r>
              <a:rPr lang="en-US" sz="1400" baseline="-25000" dirty="0"/>
              <a:t>Deepest</a:t>
            </a:r>
            <a:br>
              <a:rPr lang="en-US" sz="1600" baseline="-25000" dirty="0"/>
            </a:br>
            <a:endParaRPr lang="en-US" sz="1600" baseline="-25000" dirty="0"/>
          </a:p>
        </p:txBody>
      </p:sp>
      <p:sp>
        <p:nvSpPr>
          <p:cNvPr id="2" name="TextBox 1"/>
          <p:cNvSpPr txBox="1"/>
          <p:nvPr/>
        </p:nvSpPr>
        <p:spPr>
          <a:xfrm>
            <a:off x="53340" y="72162"/>
            <a:ext cx="6369308" cy="523220"/>
          </a:xfrm>
          <a:prstGeom prst="rect">
            <a:avLst/>
          </a:prstGeom>
          <a:noFill/>
        </p:spPr>
        <p:txBody>
          <a:bodyPr wrap="none" rtlCol="0">
            <a:spAutoFit/>
          </a:bodyPr>
          <a:lstStyle/>
          <a:p>
            <a:r>
              <a:rPr lang="en-US" sz="2800" u="sng" dirty="0"/>
              <a:t>Nitrogen-Rich vs. Nitrogen-Poor Ternaries</a:t>
            </a:r>
          </a:p>
        </p:txBody>
      </p:sp>
      <p:sp>
        <p:nvSpPr>
          <p:cNvPr id="12" name="TextBox 11"/>
          <p:cNvSpPr txBox="1"/>
          <p:nvPr/>
        </p:nvSpPr>
        <p:spPr>
          <a:xfrm>
            <a:off x="7325643" y="0"/>
            <a:ext cx="1858779" cy="584775"/>
          </a:xfrm>
          <a:prstGeom prst="rect">
            <a:avLst/>
          </a:prstGeom>
          <a:solidFill>
            <a:schemeClr val="bg1"/>
          </a:solidFill>
          <a:ln>
            <a:solidFill>
              <a:schemeClr val="tx1"/>
            </a:solidFill>
          </a:ln>
        </p:spPr>
        <p:txBody>
          <a:bodyPr wrap="none" rtlCol="0">
            <a:spAutoFit/>
          </a:bodyPr>
          <a:lstStyle/>
          <a:p>
            <a:r>
              <a:rPr lang="en-US" sz="3200" b="1" dirty="0"/>
              <a:t>May 2018</a:t>
            </a:r>
          </a:p>
        </p:txBody>
      </p:sp>
    </p:spTree>
    <p:extLst>
      <p:ext uri="{BB962C8B-B14F-4D97-AF65-F5344CB8AC3E}">
        <p14:creationId xmlns:p14="http://schemas.microsoft.com/office/powerpoint/2010/main" val="312481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96934" y="142528"/>
            <a:ext cx="5968239" cy="3039172"/>
            <a:chOff x="243770" y="106105"/>
            <a:chExt cx="8668708" cy="4614167"/>
          </a:xfrm>
        </p:grpSpPr>
        <p:pic>
          <p:nvPicPr>
            <p:cNvPr id="5" name="Picture 4"/>
            <p:cNvPicPr>
              <a:picLocks noChangeAspect="1"/>
            </p:cNvPicPr>
            <p:nvPr/>
          </p:nvPicPr>
          <p:blipFill>
            <a:blip r:embed="rId2"/>
            <a:stretch>
              <a:fillRect/>
            </a:stretch>
          </p:blipFill>
          <p:spPr>
            <a:xfrm>
              <a:off x="243770" y="690880"/>
              <a:ext cx="8668708" cy="4029392"/>
            </a:xfrm>
            <a:prstGeom prst="rect">
              <a:avLst/>
            </a:prstGeom>
          </p:spPr>
        </p:pic>
        <p:sp>
          <p:nvSpPr>
            <p:cNvPr id="6" name="TextBox 5"/>
            <p:cNvSpPr txBox="1"/>
            <p:nvPr/>
          </p:nvSpPr>
          <p:spPr>
            <a:xfrm>
              <a:off x="731521" y="106105"/>
              <a:ext cx="3254245" cy="607460"/>
            </a:xfrm>
            <a:prstGeom prst="rect">
              <a:avLst/>
            </a:prstGeom>
            <a:noFill/>
          </p:spPr>
          <p:txBody>
            <a:bodyPr wrap="none" rtlCol="0">
              <a:spAutoFit/>
            </a:bodyPr>
            <a:lstStyle/>
            <a:p>
              <a:r>
                <a:rPr lang="en-US" sz="2000" dirty="0"/>
                <a:t>Alkali-Metal-Nitride</a:t>
              </a:r>
            </a:p>
          </p:txBody>
        </p:sp>
        <p:sp>
          <p:nvSpPr>
            <p:cNvPr id="7" name="TextBox 6"/>
            <p:cNvSpPr txBox="1"/>
            <p:nvPr/>
          </p:nvSpPr>
          <p:spPr>
            <a:xfrm>
              <a:off x="5217795" y="106105"/>
              <a:ext cx="3326237" cy="607460"/>
            </a:xfrm>
            <a:prstGeom prst="rect">
              <a:avLst/>
            </a:prstGeom>
            <a:noFill/>
          </p:spPr>
          <p:txBody>
            <a:bodyPr wrap="none" rtlCol="0">
              <a:spAutoFit/>
            </a:bodyPr>
            <a:lstStyle/>
            <a:p>
              <a:r>
                <a:rPr lang="en-US" sz="2000" dirty="0"/>
                <a:t>Metal-Metal-Nitride</a:t>
              </a:r>
            </a:p>
          </p:txBody>
        </p:sp>
      </p:grpSp>
      <p:grpSp>
        <p:nvGrpSpPr>
          <p:cNvPr id="29" name="Group 28"/>
          <p:cNvGrpSpPr/>
          <p:nvPr/>
        </p:nvGrpSpPr>
        <p:grpSpPr>
          <a:xfrm>
            <a:off x="277593" y="3576694"/>
            <a:ext cx="4318442" cy="2731985"/>
            <a:chOff x="4168904" y="3737428"/>
            <a:chExt cx="4625300" cy="2947618"/>
          </a:xfrm>
        </p:grpSpPr>
        <p:pic>
          <p:nvPicPr>
            <p:cNvPr id="18" name="Picture 17"/>
            <p:cNvPicPr>
              <a:picLocks noChangeAspect="1"/>
            </p:cNvPicPr>
            <p:nvPr/>
          </p:nvPicPr>
          <p:blipFill>
            <a:blip r:embed="rId3"/>
            <a:stretch>
              <a:fillRect/>
            </a:stretch>
          </p:blipFill>
          <p:spPr>
            <a:xfrm>
              <a:off x="4830248" y="3737428"/>
              <a:ext cx="3786918" cy="2835232"/>
            </a:xfrm>
            <a:prstGeom prst="rect">
              <a:avLst/>
            </a:prstGeom>
          </p:spPr>
        </p:pic>
        <p:sp>
          <p:nvSpPr>
            <p:cNvPr id="9" name="TextBox 8"/>
            <p:cNvSpPr txBox="1"/>
            <p:nvPr/>
          </p:nvSpPr>
          <p:spPr>
            <a:xfrm>
              <a:off x="6453480" y="6377269"/>
              <a:ext cx="1333635" cy="307777"/>
            </a:xfrm>
            <a:prstGeom prst="rect">
              <a:avLst/>
            </a:prstGeom>
            <a:solidFill>
              <a:schemeClr val="bg1"/>
            </a:solidFill>
          </p:spPr>
          <p:txBody>
            <a:bodyPr wrap="none" rtlCol="0">
              <a:spAutoFit/>
            </a:bodyPr>
            <a:lstStyle/>
            <a:p>
              <a:r>
                <a:rPr lang="en-US" sz="1400" dirty="0"/>
                <a:t>Nitrogen Excess</a:t>
              </a:r>
            </a:p>
          </p:txBody>
        </p:sp>
        <p:sp>
          <p:nvSpPr>
            <p:cNvPr id="20" name="TextBox 19"/>
            <p:cNvSpPr txBox="1"/>
            <p:nvPr/>
          </p:nvSpPr>
          <p:spPr>
            <a:xfrm>
              <a:off x="4168904" y="4539502"/>
              <a:ext cx="827471" cy="738664"/>
            </a:xfrm>
            <a:prstGeom prst="rect">
              <a:avLst/>
            </a:prstGeom>
            <a:solidFill>
              <a:schemeClr val="bg1"/>
            </a:solidFill>
          </p:spPr>
          <p:txBody>
            <a:bodyPr wrap="none" rtlCol="0">
              <a:spAutoFit/>
            </a:bodyPr>
            <a:lstStyle/>
            <a:p>
              <a:pPr algn="r"/>
              <a:r>
                <a:rPr lang="en-US" sz="1400" dirty="0"/>
                <a:t>Bonding </a:t>
              </a:r>
            </a:p>
            <a:p>
              <a:pPr algn="r"/>
              <a:r>
                <a:rPr lang="en-US" sz="1400" dirty="0"/>
                <a:t>Integral </a:t>
              </a:r>
            </a:p>
            <a:p>
              <a:pPr algn="r"/>
              <a:r>
                <a:rPr lang="en-US" sz="1400" dirty="0"/>
                <a:t>Ratio</a:t>
              </a:r>
            </a:p>
          </p:txBody>
        </p:sp>
        <p:sp>
          <p:nvSpPr>
            <p:cNvPr id="21" name="Rectangle 20"/>
            <p:cNvSpPr/>
            <p:nvPr/>
          </p:nvSpPr>
          <p:spPr>
            <a:xfrm>
              <a:off x="5270852" y="3818737"/>
              <a:ext cx="3346314" cy="241817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5270852" y="4771275"/>
              <a:ext cx="334631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65506" y="6374957"/>
              <a:ext cx="628698" cy="307777"/>
            </a:xfrm>
            <a:prstGeom prst="rect">
              <a:avLst/>
            </a:prstGeom>
            <a:solidFill>
              <a:schemeClr val="bg1"/>
            </a:solidFill>
          </p:spPr>
          <p:txBody>
            <a:bodyPr wrap="none" rtlCol="0">
              <a:spAutoFit/>
            </a:bodyPr>
            <a:lstStyle/>
            <a:p>
              <a:r>
                <a:rPr lang="en-US" sz="1400" dirty="0"/>
                <a:t>N-rich</a:t>
              </a:r>
            </a:p>
          </p:txBody>
        </p:sp>
        <p:sp>
          <p:nvSpPr>
            <p:cNvPr id="25" name="TextBox 24"/>
            <p:cNvSpPr txBox="1"/>
            <p:nvPr/>
          </p:nvSpPr>
          <p:spPr>
            <a:xfrm>
              <a:off x="5270852" y="6377269"/>
              <a:ext cx="700833" cy="307777"/>
            </a:xfrm>
            <a:prstGeom prst="rect">
              <a:avLst/>
            </a:prstGeom>
            <a:solidFill>
              <a:schemeClr val="bg1"/>
            </a:solidFill>
          </p:spPr>
          <p:txBody>
            <a:bodyPr wrap="none" rtlCol="0">
              <a:spAutoFit/>
            </a:bodyPr>
            <a:lstStyle/>
            <a:p>
              <a:r>
                <a:rPr lang="en-US" sz="1400" dirty="0"/>
                <a:t>N-poor</a:t>
              </a:r>
            </a:p>
          </p:txBody>
        </p:sp>
      </p:grpSp>
      <p:pic>
        <p:nvPicPr>
          <p:cNvPr id="30" name="Picture 29"/>
          <p:cNvPicPr>
            <a:picLocks noChangeAspect="1"/>
          </p:cNvPicPr>
          <p:nvPr/>
        </p:nvPicPr>
        <p:blipFill>
          <a:blip r:embed="rId4"/>
          <a:stretch>
            <a:fillRect/>
          </a:stretch>
        </p:blipFill>
        <p:spPr>
          <a:xfrm>
            <a:off x="5438295" y="3916293"/>
            <a:ext cx="3350564" cy="2438400"/>
          </a:xfrm>
          <a:prstGeom prst="rect">
            <a:avLst/>
          </a:prstGeom>
        </p:spPr>
      </p:pic>
      <p:sp>
        <p:nvSpPr>
          <p:cNvPr id="31" name="TextBox 30"/>
          <p:cNvSpPr txBox="1"/>
          <p:nvPr/>
        </p:nvSpPr>
        <p:spPr>
          <a:xfrm>
            <a:off x="7381251" y="3454418"/>
            <a:ext cx="1369799" cy="523220"/>
          </a:xfrm>
          <a:prstGeom prst="rect">
            <a:avLst/>
          </a:prstGeom>
          <a:noFill/>
        </p:spPr>
        <p:txBody>
          <a:bodyPr wrap="none" rtlCol="0">
            <a:spAutoFit/>
          </a:bodyPr>
          <a:lstStyle/>
          <a:p>
            <a:r>
              <a:rPr lang="en-US" sz="1400" dirty="0"/>
              <a:t>Stoichiometric +</a:t>
            </a:r>
          </a:p>
          <a:p>
            <a:r>
              <a:rPr lang="en-US" sz="1400" dirty="0"/>
              <a:t>Nitrogen-Rich</a:t>
            </a:r>
          </a:p>
        </p:txBody>
      </p:sp>
      <p:sp>
        <p:nvSpPr>
          <p:cNvPr id="32" name="TextBox 31"/>
          <p:cNvSpPr txBox="1"/>
          <p:nvPr/>
        </p:nvSpPr>
        <p:spPr>
          <a:xfrm rot="16200000">
            <a:off x="4421178" y="4771285"/>
            <a:ext cx="1895071" cy="307777"/>
          </a:xfrm>
          <a:prstGeom prst="rect">
            <a:avLst/>
          </a:prstGeom>
          <a:noFill/>
        </p:spPr>
        <p:txBody>
          <a:bodyPr wrap="none" rtlCol="0">
            <a:spAutoFit/>
          </a:bodyPr>
          <a:lstStyle/>
          <a:p>
            <a:r>
              <a:rPr lang="en-US" sz="1400" dirty="0"/>
              <a:t>Integrated Bond Center</a:t>
            </a:r>
          </a:p>
        </p:txBody>
      </p:sp>
      <p:sp>
        <p:nvSpPr>
          <p:cNvPr id="33" name="TextBox 32"/>
          <p:cNvSpPr txBox="1"/>
          <p:nvPr/>
        </p:nvSpPr>
        <p:spPr>
          <a:xfrm>
            <a:off x="5752288" y="6298854"/>
            <a:ext cx="1390124" cy="246221"/>
          </a:xfrm>
          <a:prstGeom prst="rect">
            <a:avLst/>
          </a:prstGeom>
          <a:noFill/>
        </p:spPr>
        <p:txBody>
          <a:bodyPr wrap="none" rtlCol="0">
            <a:spAutoFit/>
          </a:bodyPr>
          <a:lstStyle/>
          <a:p>
            <a:r>
              <a:rPr lang="en-US" sz="1000" dirty="0"/>
              <a:t>Probability Distribution</a:t>
            </a:r>
          </a:p>
        </p:txBody>
      </p:sp>
      <p:sp>
        <p:nvSpPr>
          <p:cNvPr id="34" name="TextBox 33"/>
          <p:cNvSpPr txBox="1"/>
          <p:nvPr/>
        </p:nvSpPr>
        <p:spPr>
          <a:xfrm>
            <a:off x="7270573" y="6298854"/>
            <a:ext cx="1390124" cy="246221"/>
          </a:xfrm>
          <a:prstGeom prst="rect">
            <a:avLst/>
          </a:prstGeom>
          <a:noFill/>
        </p:spPr>
        <p:txBody>
          <a:bodyPr wrap="none" rtlCol="0">
            <a:spAutoFit/>
          </a:bodyPr>
          <a:lstStyle/>
          <a:p>
            <a:r>
              <a:rPr lang="en-US" sz="1000" dirty="0"/>
              <a:t>Probability Distribution</a:t>
            </a:r>
          </a:p>
        </p:txBody>
      </p:sp>
      <p:sp>
        <p:nvSpPr>
          <p:cNvPr id="35" name="TextBox 34"/>
          <p:cNvSpPr txBox="1"/>
          <p:nvPr/>
        </p:nvSpPr>
        <p:spPr>
          <a:xfrm>
            <a:off x="5747569" y="3635998"/>
            <a:ext cx="1220270" cy="307777"/>
          </a:xfrm>
          <a:prstGeom prst="rect">
            <a:avLst/>
          </a:prstGeom>
          <a:noFill/>
        </p:spPr>
        <p:txBody>
          <a:bodyPr wrap="none" rtlCol="0">
            <a:spAutoFit/>
          </a:bodyPr>
          <a:lstStyle/>
          <a:p>
            <a:r>
              <a:rPr lang="en-US" sz="1400" dirty="0"/>
              <a:t>Nitrogen-Poor</a:t>
            </a:r>
          </a:p>
        </p:txBody>
      </p:sp>
      <p:sp>
        <p:nvSpPr>
          <p:cNvPr id="36" name="TextBox 35"/>
          <p:cNvSpPr txBox="1"/>
          <p:nvPr/>
        </p:nvSpPr>
        <p:spPr>
          <a:xfrm>
            <a:off x="7688510" y="4659149"/>
            <a:ext cx="1011815" cy="600164"/>
          </a:xfrm>
          <a:prstGeom prst="rect">
            <a:avLst/>
          </a:prstGeom>
          <a:noFill/>
        </p:spPr>
        <p:txBody>
          <a:bodyPr wrap="none" rtlCol="0">
            <a:spAutoFit/>
          </a:bodyPr>
          <a:lstStyle/>
          <a:p>
            <a:r>
              <a:rPr lang="en-US" sz="1100" b="1" dirty="0"/>
              <a:t>M-N bonds</a:t>
            </a:r>
          </a:p>
          <a:p>
            <a:r>
              <a:rPr lang="en-US" sz="1100" b="1" dirty="0"/>
              <a:t>stronger than </a:t>
            </a:r>
          </a:p>
          <a:p>
            <a:r>
              <a:rPr lang="en-US" sz="1100" b="1" dirty="0"/>
              <a:t>M-M bonds</a:t>
            </a:r>
          </a:p>
        </p:txBody>
      </p:sp>
      <p:sp>
        <p:nvSpPr>
          <p:cNvPr id="37" name="TextBox 36"/>
          <p:cNvSpPr txBox="1"/>
          <p:nvPr/>
        </p:nvSpPr>
        <p:spPr>
          <a:xfrm>
            <a:off x="5840898" y="4647333"/>
            <a:ext cx="1348446" cy="430887"/>
          </a:xfrm>
          <a:prstGeom prst="rect">
            <a:avLst/>
          </a:prstGeom>
          <a:noFill/>
        </p:spPr>
        <p:txBody>
          <a:bodyPr wrap="none" rtlCol="0">
            <a:spAutoFit/>
          </a:bodyPr>
          <a:lstStyle/>
          <a:p>
            <a:r>
              <a:rPr lang="en-US" sz="1100" b="1" dirty="0"/>
              <a:t>Similar strength </a:t>
            </a:r>
          </a:p>
          <a:p>
            <a:r>
              <a:rPr lang="en-US" sz="1100" b="1" dirty="0"/>
              <a:t>Between M-N/M-M</a:t>
            </a:r>
          </a:p>
        </p:txBody>
      </p:sp>
      <p:sp>
        <p:nvSpPr>
          <p:cNvPr id="22" name="TextBox 21"/>
          <p:cNvSpPr txBox="1"/>
          <p:nvPr/>
        </p:nvSpPr>
        <p:spPr>
          <a:xfrm>
            <a:off x="7325643" y="0"/>
            <a:ext cx="1858779" cy="584775"/>
          </a:xfrm>
          <a:prstGeom prst="rect">
            <a:avLst/>
          </a:prstGeom>
          <a:solidFill>
            <a:schemeClr val="bg1"/>
          </a:solidFill>
          <a:ln>
            <a:solidFill>
              <a:schemeClr val="tx1"/>
            </a:solidFill>
          </a:ln>
        </p:spPr>
        <p:txBody>
          <a:bodyPr wrap="none" rtlCol="0">
            <a:spAutoFit/>
          </a:bodyPr>
          <a:lstStyle/>
          <a:p>
            <a:r>
              <a:rPr lang="en-US" sz="3200" b="1" dirty="0"/>
              <a:t>May 2018</a:t>
            </a:r>
          </a:p>
        </p:txBody>
      </p:sp>
    </p:spTree>
    <p:extLst>
      <p:ext uri="{BB962C8B-B14F-4D97-AF65-F5344CB8AC3E}">
        <p14:creationId xmlns:p14="http://schemas.microsoft.com/office/powerpoint/2010/main" val="354428641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flipV="1">
            <a:off x="4245196" y="5165062"/>
            <a:ext cx="250" cy="564720"/>
          </a:xfrm>
          <a:prstGeom prst="straightConnector1">
            <a:avLst/>
          </a:prstGeom>
          <a:ln w="76200">
            <a:solidFill>
              <a:srgbClr val="2424FF"/>
            </a:solidFill>
            <a:headEnd type="triangle"/>
            <a:tailEnd type="none"/>
          </a:ln>
          <a:effectLst>
            <a:glow rad="127000">
              <a:schemeClr val="bg1">
                <a:lumMod val="85000"/>
              </a:scheme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1767044" y="4994412"/>
            <a:ext cx="5887193" cy="4817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748253" y="4265783"/>
            <a:ext cx="1985" cy="31963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19" idx="0"/>
          </p:cNvCxnSpPr>
          <p:nvPr/>
        </p:nvCxnSpPr>
        <p:spPr>
          <a:xfrm flipV="1">
            <a:off x="6090916" y="4199425"/>
            <a:ext cx="0" cy="48825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760365" y="2390438"/>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l="11875" t="23927" r="26876" b="38066"/>
          <a:stretch/>
        </p:blipFill>
        <p:spPr>
          <a:xfrm>
            <a:off x="1642230" y="2996322"/>
            <a:ext cx="6070004" cy="2630825"/>
          </a:xfrm>
          <a:prstGeom prst="rect">
            <a:avLst/>
          </a:prstGeom>
        </p:spPr>
      </p:pic>
      <p:cxnSp>
        <p:nvCxnSpPr>
          <p:cNvPr id="9" name="Straight Connector 8"/>
          <p:cNvCxnSpPr/>
          <p:nvPr/>
        </p:nvCxnSpPr>
        <p:spPr>
          <a:xfrm flipV="1">
            <a:off x="2758917" y="3037835"/>
            <a:ext cx="992939" cy="14802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70481" y="4747202"/>
            <a:ext cx="1555599" cy="2296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054040" y="4113851"/>
            <a:ext cx="985006" cy="6037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3991" y="3049189"/>
            <a:ext cx="1308206" cy="10860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43692" y="4531576"/>
            <a:ext cx="308326" cy="3255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760587" y="4911532"/>
            <a:ext cx="627527" cy="531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50707" y="3041678"/>
            <a:ext cx="3906809" cy="1944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749420" y="3035379"/>
            <a:ext cx="2005196" cy="241497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755170" y="4987023"/>
            <a:ext cx="5905625" cy="468914"/>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011356" y="407794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19" name="Oval 18"/>
          <p:cNvSpPr/>
          <p:nvPr/>
        </p:nvSpPr>
        <p:spPr>
          <a:xfrm>
            <a:off x="6042324" y="4687683"/>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0" name="Oval 19"/>
          <p:cNvSpPr/>
          <p:nvPr/>
        </p:nvSpPr>
        <p:spPr>
          <a:xfrm>
            <a:off x="2707397" y="4484629"/>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1" name="Oval 20"/>
          <p:cNvSpPr/>
          <p:nvPr/>
        </p:nvSpPr>
        <p:spPr>
          <a:xfrm>
            <a:off x="2373881" y="4824408"/>
            <a:ext cx="97183" cy="102072"/>
          </a:xfrm>
          <a:prstGeom prst="ellipse">
            <a:avLst/>
          </a:prstGeom>
          <a:solidFill>
            <a:schemeClr val="bg1"/>
          </a:solidFill>
          <a:ln w="28575">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p>
        </p:txBody>
      </p:sp>
      <p:sp>
        <p:nvSpPr>
          <p:cNvPr id="22" name="TextBox 21"/>
          <p:cNvSpPr txBox="1"/>
          <p:nvPr/>
        </p:nvSpPr>
        <p:spPr>
          <a:xfrm>
            <a:off x="7724684" y="4188491"/>
            <a:ext cx="452368" cy="646331"/>
          </a:xfrm>
          <a:prstGeom prst="rect">
            <a:avLst/>
          </a:prstGeom>
          <a:noFill/>
        </p:spPr>
        <p:txBody>
          <a:bodyPr wrap="none" rtlCol="0">
            <a:spAutoFit/>
          </a:bodyPr>
          <a:lstStyle/>
          <a:p>
            <a:r>
              <a:rPr lang="en-US" sz="3600" i="1" dirty="0"/>
              <a:t>A</a:t>
            </a:r>
          </a:p>
        </p:txBody>
      </p:sp>
      <p:sp>
        <p:nvSpPr>
          <p:cNvPr id="24" name="TextBox 23"/>
          <p:cNvSpPr txBox="1"/>
          <p:nvPr/>
        </p:nvSpPr>
        <p:spPr>
          <a:xfrm>
            <a:off x="3957069" y="2277176"/>
            <a:ext cx="638316" cy="646331"/>
          </a:xfrm>
          <a:prstGeom prst="rect">
            <a:avLst/>
          </a:prstGeom>
          <a:noFill/>
        </p:spPr>
        <p:txBody>
          <a:bodyPr wrap="none" rtlCol="0">
            <a:spAutoFit/>
          </a:bodyPr>
          <a:lstStyle/>
          <a:p>
            <a:r>
              <a:rPr lang="en-US" sz="3600" dirty="0"/>
              <a:t>N</a:t>
            </a:r>
            <a:r>
              <a:rPr lang="en-US" sz="3600" baseline="-25000" dirty="0"/>
              <a:t>2</a:t>
            </a:r>
          </a:p>
        </p:txBody>
      </p:sp>
      <p:sp>
        <p:nvSpPr>
          <p:cNvPr id="25" name="TextBox 24"/>
          <p:cNvSpPr txBox="1"/>
          <p:nvPr/>
        </p:nvSpPr>
        <p:spPr>
          <a:xfrm>
            <a:off x="5637421" y="3217398"/>
            <a:ext cx="2546018" cy="954107"/>
          </a:xfrm>
          <a:prstGeom prst="rect">
            <a:avLst/>
          </a:prstGeom>
          <a:noFill/>
        </p:spPr>
        <p:txBody>
          <a:bodyPr wrap="none" rtlCol="0">
            <a:spAutoFit/>
          </a:bodyPr>
          <a:lstStyle/>
          <a:p>
            <a:r>
              <a:rPr lang="en-US" sz="2800" dirty="0"/>
              <a:t>Depth of </a:t>
            </a:r>
            <a:r>
              <a:rPr lang="en-US" sz="2800" i="1" dirty="0"/>
              <a:t>A</a:t>
            </a:r>
            <a:r>
              <a:rPr lang="en-US" sz="2800" dirty="0"/>
              <a:t>-N </a:t>
            </a:r>
          </a:p>
          <a:p>
            <a:r>
              <a:rPr lang="en-US" sz="2800" dirty="0"/>
              <a:t>          binary hull</a:t>
            </a:r>
          </a:p>
        </p:txBody>
      </p:sp>
      <p:sp>
        <p:nvSpPr>
          <p:cNvPr id="26" name="TextBox 25"/>
          <p:cNvSpPr txBox="1"/>
          <p:nvPr/>
        </p:nvSpPr>
        <p:spPr>
          <a:xfrm>
            <a:off x="653510" y="2859312"/>
            <a:ext cx="2700035" cy="1384995"/>
          </a:xfrm>
          <a:prstGeom prst="rect">
            <a:avLst/>
          </a:prstGeom>
          <a:noFill/>
        </p:spPr>
        <p:txBody>
          <a:bodyPr wrap="none" rtlCol="0">
            <a:spAutoFit/>
          </a:bodyPr>
          <a:lstStyle/>
          <a:p>
            <a:r>
              <a:rPr lang="en-US" sz="2800" dirty="0">
                <a:solidFill>
                  <a:srgbClr val="FF0000"/>
                </a:solidFill>
              </a:rPr>
              <a:t>Thermochemical </a:t>
            </a:r>
          </a:p>
          <a:p>
            <a:r>
              <a:rPr lang="en-US" sz="2800" dirty="0">
                <a:solidFill>
                  <a:srgbClr val="FF0000"/>
                </a:solidFill>
              </a:rPr>
              <a:t>competition</a:t>
            </a:r>
          </a:p>
          <a:p>
            <a:r>
              <a:rPr lang="en-US" sz="2800" dirty="0">
                <a:solidFill>
                  <a:srgbClr val="FF0000"/>
                </a:solidFill>
              </a:rPr>
              <a:t>w/ binaries</a:t>
            </a:r>
          </a:p>
        </p:txBody>
      </p:sp>
      <p:sp>
        <p:nvSpPr>
          <p:cNvPr id="27" name="TextBox 26"/>
          <p:cNvSpPr txBox="1"/>
          <p:nvPr/>
        </p:nvSpPr>
        <p:spPr>
          <a:xfrm>
            <a:off x="4595768" y="5366728"/>
            <a:ext cx="2472087" cy="707886"/>
          </a:xfrm>
          <a:prstGeom prst="rect">
            <a:avLst/>
          </a:prstGeom>
          <a:noFill/>
          <a:ln>
            <a:noFill/>
          </a:ln>
        </p:spPr>
        <p:txBody>
          <a:bodyPr wrap="none" rtlCol="0">
            <a:spAutoFit/>
          </a:bodyPr>
          <a:lstStyle/>
          <a:p>
            <a:r>
              <a:rPr lang="en-US" sz="2000" dirty="0">
                <a:solidFill>
                  <a:srgbClr val="2424FF"/>
                </a:solidFill>
              </a:rPr>
              <a:t>Electronic Interaction </a:t>
            </a:r>
            <a:br>
              <a:rPr lang="en-US" sz="2000" dirty="0">
                <a:solidFill>
                  <a:srgbClr val="2424FF"/>
                </a:solidFill>
              </a:rPr>
            </a:br>
            <a:r>
              <a:rPr lang="en-US" sz="2000" dirty="0">
                <a:solidFill>
                  <a:srgbClr val="2424FF"/>
                </a:solidFill>
              </a:rPr>
              <a:t>of </a:t>
            </a:r>
            <a:r>
              <a:rPr lang="en-US" sz="2000" i="1" dirty="0">
                <a:solidFill>
                  <a:srgbClr val="2424FF"/>
                </a:solidFill>
              </a:rPr>
              <a:t>A</a:t>
            </a:r>
            <a:r>
              <a:rPr lang="en-US" sz="2000" dirty="0">
                <a:solidFill>
                  <a:srgbClr val="2424FF"/>
                </a:solidFill>
              </a:rPr>
              <a:t> and </a:t>
            </a:r>
            <a:r>
              <a:rPr lang="en-US" sz="2000" i="1" dirty="0">
                <a:solidFill>
                  <a:srgbClr val="2424FF"/>
                </a:solidFill>
              </a:rPr>
              <a:t>B</a:t>
            </a:r>
            <a:r>
              <a:rPr lang="en-US" sz="2000" dirty="0">
                <a:solidFill>
                  <a:srgbClr val="2424FF"/>
                </a:solidFill>
              </a:rPr>
              <a:t> in ternary </a:t>
            </a:r>
          </a:p>
        </p:txBody>
      </p:sp>
      <p:cxnSp>
        <p:nvCxnSpPr>
          <p:cNvPr id="28" name="Straight Arrow Connector 27"/>
          <p:cNvCxnSpPr/>
          <p:nvPr/>
        </p:nvCxnSpPr>
        <p:spPr>
          <a:xfrm>
            <a:off x="4245196" y="4115474"/>
            <a:ext cx="0" cy="612675"/>
          </a:xfrm>
          <a:prstGeom prst="straightConnector1">
            <a:avLst/>
          </a:prstGeom>
          <a:ln w="57150">
            <a:solidFill>
              <a:srgbClr val="2424FF"/>
            </a:solidFill>
            <a:headEnd type="triangle"/>
            <a:tailEnd type="none"/>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4180636" y="4652555"/>
            <a:ext cx="129367" cy="141737"/>
          </a:xfrm>
          <a:prstGeom prst="ellipse">
            <a:avLst/>
          </a:prstGeom>
          <a:solidFill>
            <a:schemeClr val="bg1"/>
          </a:solidFill>
          <a:ln w="38100">
            <a:solidFill>
              <a:srgbClr val="2424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100" dirty="0">
              <a:solidFill>
                <a:srgbClr val="2424FF"/>
              </a:solidFill>
            </a:endParaRPr>
          </a:p>
        </p:txBody>
      </p:sp>
      <p:cxnSp>
        <p:nvCxnSpPr>
          <p:cNvPr id="30" name="Straight Arrow Connector 29"/>
          <p:cNvCxnSpPr/>
          <p:nvPr/>
        </p:nvCxnSpPr>
        <p:spPr>
          <a:xfrm flipV="1">
            <a:off x="1755170" y="4796189"/>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657516" y="4194036"/>
            <a:ext cx="0" cy="1204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279" y="132813"/>
            <a:ext cx="8722452" cy="584775"/>
          </a:xfrm>
          <a:prstGeom prst="rect">
            <a:avLst/>
          </a:prstGeom>
          <a:noFill/>
        </p:spPr>
        <p:txBody>
          <a:bodyPr wrap="none" rtlCol="0">
            <a:spAutoFit/>
          </a:bodyPr>
          <a:lstStyle/>
          <a:p>
            <a:r>
              <a:rPr lang="en-US" sz="3200" dirty="0"/>
              <a:t>What drives the stability of a </a:t>
            </a:r>
            <a:r>
              <a:rPr lang="en-US" sz="3200" dirty="0">
                <a:solidFill>
                  <a:srgbClr val="0000FF"/>
                </a:solidFill>
              </a:rPr>
              <a:t>ternary metal nitride?</a:t>
            </a:r>
          </a:p>
        </p:txBody>
      </p:sp>
      <p:sp>
        <p:nvSpPr>
          <p:cNvPr id="34" name="TextBox 33"/>
          <p:cNvSpPr txBox="1"/>
          <p:nvPr/>
        </p:nvSpPr>
        <p:spPr>
          <a:xfrm>
            <a:off x="1300732" y="1107859"/>
            <a:ext cx="5950988" cy="707886"/>
          </a:xfrm>
          <a:prstGeom prst="rect">
            <a:avLst/>
          </a:prstGeom>
          <a:noFill/>
        </p:spPr>
        <p:txBody>
          <a:bodyPr wrap="none" rtlCol="0">
            <a:spAutoFit/>
          </a:bodyPr>
          <a:lstStyle/>
          <a:p>
            <a:r>
              <a:rPr lang="en-US" sz="4000" dirty="0">
                <a:latin typeface="Symbol" panose="05050102010706020507" pitchFamily="18" charset="2"/>
              </a:rPr>
              <a:t>D</a:t>
            </a:r>
            <a:r>
              <a:rPr lang="en-US" sz="4000" dirty="0"/>
              <a:t>E</a:t>
            </a:r>
            <a:r>
              <a:rPr lang="en-US" sz="4000" baseline="-25000" dirty="0"/>
              <a:t>Ternary</a:t>
            </a:r>
            <a:r>
              <a:rPr lang="en-US" sz="4000" dirty="0"/>
              <a:t> = </a:t>
            </a:r>
            <a:r>
              <a:rPr lang="en-US" sz="4000" dirty="0">
                <a:solidFill>
                  <a:srgbClr val="0000FF"/>
                </a:solidFill>
              </a:rPr>
              <a:t>E</a:t>
            </a:r>
            <a:r>
              <a:rPr lang="en-US" sz="4000" i="1" baseline="-25000" dirty="0">
                <a:solidFill>
                  <a:srgbClr val="0000FF"/>
                </a:solidFill>
              </a:rPr>
              <a:t>A</a:t>
            </a:r>
            <a:r>
              <a:rPr lang="en-US" sz="4000" baseline="-25000" dirty="0">
                <a:solidFill>
                  <a:srgbClr val="0000FF"/>
                </a:solidFill>
              </a:rPr>
              <a:t>-</a:t>
            </a:r>
            <a:r>
              <a:rPr lang="en-US" sz="4000" i="1" baseline="-25000" dirty="0">
                <a:solidFill>
                  <a:srgbClr val="0000FF"/>
                </a:solidFill>
              </a:rPr>
              <a:t>B</a:t>
            </a:r>
            <a:r>
              <a:rPr lang="en-US" sz="4000" baseline="-25000" dirty="0">
                <a:solidFill>
                  <a:srgbClr val="0000FF"/>
                </a:solidFill>
              </a:rPr>
              <a:t>-N</a:t>
            </a:r>
            <a:r>
              <a:rPr lang="en-US" sz="4000" dirty="0"/>
              <a:t> </a:t>
            </a:r>
            <a:r>
              <a:rPr lang="en-US" sz="4000" dirty="0">
                <a:solidFill>
                  <a:srgbClr val="FF0000"/>
                </a:solidFill>
              </a:rPr>
              <a:t> – E</a:t>
            </a:r>
            <a:r>
              <a:rPr lang="en-US" sz="4000" i="1" baseline="-25000" dirty="0">
                <a:solidFill>
                  <a:srgbClr val="FF0000"/>
                </a:solidFill>
              </a:rPr>
              <a:t>A</a:t>
            </a:r>
            <a:r>
              <a:rPr lang="en-US" sz="4000" baseline="-25000" dirty="0">
                <a:solidFill>
                  <a:srgbClr val="FF0000"/>
                </a:solidFill>
              </a:rPr>
              <a:t>-N</a:t>
            </a:r>
            <a:r>
              <a:rPr lang="en-US" sz="4000" dirty="0">
                <a:solidFill>
                  <a:srgbClr val="FF0000"/>
                </a:solidFill>
              </a:rPr>
              <a:t> – E</a:t>
            </a:r>
            <a:r>
              <a:rPr lang="en-US" sz="4000" i="1" baseline="-25000" dirty="0">
                <a:solidFill>
                  <a:srgbClr val="FF0000"/>
                </a:solidFill>
              </a:rPr>
              <a:t>B</a:t>
            </a:r>
            <a:r>
              <a:rPr lang="en-US" sz="4000" baseline="-25000" dirty="0">
                <a:solidFill>
                  <a:srgbClr val="FF0000"/>
                </a:solidFill>
              </a:rPr>
              <a:t>-N</a:t>
            </a:r>
            <a:endParaRPr lang="en-US" sz="4000" dirty="0"/>
          </a:p>
        </p:txBody>
      </p:sp>
      <p:sp>
        <p:nvSpPr>
          <p:cNvPr id="33" name="TextBox 32">
            <a:extLst>
              <a:ext uri="{FF2B5EF4-FFF2-40B4-BE49-F238E27FC236}">
                <a16:creationId xmlns:a16="http://schemas.microsoft.com/office/drawing/2014/main" id="{74D80559-1C9B-4A24-8A5F-3734321CF848}"/>
              </a:ext>
            </a:extLst>
          </p:cNvPr>
          <p:cNvSpPr txBox="1"/>
          <p:nvPr/>
        </p:nvSpPr>
        <p:spPr>
          <a:xfrm>
            <a:off x="1211071" y="4632365"/>
            <a:ext cx="463588" cy="707886"/>
          </a:xfrm>
          <a:prstGeom prst="rect">
            <a:avLst/>
          </a:prstGeom>
          <a:noFill/>
        </p:spPr>
        <p:txBody>
          <a:bodyPr wrap="none" rtlCol="0">
            <a:spAutoFit/>
          </a:bodyPr>
          <a:lstStyle/>
          <a:p>
            <a:r>
              <a:rPr lang="en-US" sz="4000" i="1" dirty="0"/>
              <a:t>B</a:t>
            </a:r>
          </a:p>
        </p:txBody>
      </p:sp>
      <p:sp>
        <p:nvSpPr>
          <p:cNvPr id="35" name="TextBox 34">
            <a:extLst>
              <a:ext uri="{FF2B5EF4-FFF2-40B4-BE49-F238E27FC236}">
                <a16:creationId xmlns:a16="http://schemas.microsoft.com/office/drawing/2014/main" id="{2E7EC459-80C6-4A67-B548-AA12C67A2A0E}"/>
              </a:ext>
            </a:extLst>
          </p:cNvPr>
          <p:cNvSpPr txBox="1"/>
          <p:nvPr/>
        </p:nvSpPr>
        <p:spPr>
          <a:xfrm>
            <a:off x="539066" y="5303981"/>
            <a:ext cx="1155637" cy="646331"/>
          </a:xfrm>
          <a:prstGeom prst="rect">
            <a:avLst/>
          </a:prstGeom>
          <a:noFill/>
        </p:spPr>
        <p:txBody>
          <a:bodyPr wrap="none" rtlCol="0">
            <a:spAutoFit/>
          </a:bodyPr>
          <a:lstStyle/>
          <a:p>
            <a:pPr algn="r"/>
            <a:r>
              <a:rPr lang="en-US" dirty="0"/>
              <a:t>Formation</a:t>
            </a:r>
          </a:p>
          <a:p>
            <a:pPr algn="r"/>
            <a:r>
              <a:rPr lang="en-US" dirty="0"/>
              <a:t>Energy</a:t>
            </a:r>
          </a:p>
        </p:txBody>
      </p:sp>
    </p:spTree>
    <p:extLst>
      <p:ext uri="{BB962C8B-B14F-4D97-AF65-F5344CB8AC3E}">
        <p14:creationId xmlns:p14="http://schemas.microsoft.com/office/powerpoint/2010/main" val="196175187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1749" y="0"/>
            <a:ext cx="4660502" cy="6858000"/>
          </a:xfrm>
          <a:prstGeom prst="rect">
            <a:avLst/>
          </a:prstGeom>
        </p:spPr>
      </p:pic>
      <p:sp>
        <p:nvSpPr>
          <p:cNvPr id="5" name="TextBox 4"/>
          <p:cNvSpPr txBox="1"/>
          <p:nvPr/>
        </p:nvSpPr>
        <p:spPr>
          <a:xfrm>
            <a:off x="53788" y="334682"/>
            <a:ext cx="1940403" cy="954107"/>
          </a:xfrm>
          <a:prstGeom prst="rect">
            <a:avLst/>
          </a:prstGeom>
          <a:noFill/>
        </p:spPr>
        <p:txBody>
          <a:bodyPr wrap="none" rtlCol="0">
            <a:spAutoFit/>
          </a:bodyPr>
          <a:lstStyle/>
          <a:p>
            <a:r>
              <a:rPr lang="en-US" sz="2000" b="1" i="1" dirty="0"/>
              <a:t>Salvatore Mundi</a:t>
            </a:r>
          </a:p>
          <a:p>
            <a:r>
              <a:rPr lang="en-US" dirty="0"/>
              <a:t>Leonardo Da Vinci</a:t>
            </a:r>
          </a:p>
          <a:p>
            <a:r>
              <a:rPr lang="en-US" dirty="0"/>
              <a:t>c. 1500</a:t>
            </a:r>
          </a:p>
        </p:txBody>
      </p:sp>
    </p:spTree>
    <p:extLst>
      <p:ext uri="{BB962C8B-B14F-4D97-AF65-F5344CB8AC3E}">
        <p14:creationId xmlns:p14="http://schemas.microsoft.com/office/powerpoint/2010/main" val="841692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ch.ic.ac.uk/vchemlib/course/mo_theory/c2h6e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48" y="759684"/>
            <a:ext cx="2935564" cy="3794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43" y="35833"/>
            <a:ext cx="6836039" cy="646331"/>
          </a:xfrm>
          <a:prstGeom prst="rect">
            <a:avLst/>
          </a:prstGeom>
          <a:noFill/>
        </p:spPr>
        <p:txBody>
          <a:bodyPr wrap="none" rtlCol="0">
            <a:spAutoFit/>
          </a:bodyPr>
          <a:lstStyle/>
          <a:p>
            <a:r>
              <a:rPr lang="en-US" sz="3600" dirty="0"/>
              <a:t>Chemical Bonding in the Solid-State</a:t>
            </a:r>
          </a:p>
        </p:txBody>
      </p:sp>
      <p:pic>
        <p:nvPicPr>
          <p:cNvPr id="17412" name="Picture 4" descr="https://files.mtstatic.com/site_4334/71121/0?Expires=1517570639&amp;Signature=kmuvf~iPDBQBvyET7BbCuLI35XPNWgaHNYH9te2iHsyFP5NDrE0yai1h51YYD5M4qi8Ikn3ym8FLqnt0ZD0R50-vrUDiM8If~yZXdi2IsFXVttCf9XnWFeK8tU-ra7jboEhvPE4SUlrWV5gV86bJzftidTAJHngXULwGE6uzMiY_&amp;Key-Pair-Id=APKAJ5Y6AV4GI7A555NA"/>
          <p:cNvPicPr>
            <a:picLocks noChangeAspect="1" noChangeArrowheads="1"/>
          </p:cNvPicPr>
          <p:nvPr/>
        </p:nvPicPr>
        <p:blipFill rotWithShape="1">
          <a:blip r:embed="rId3">
            <a:extLst>
              <a:ext uri="{28A0092B-C50C-407E-A947-70E740481C1C}">
                <a14:useLocalDpi xmlns:a14="http://schemas.microsoft.com/office/drawing/2010/main" val="0"/>
              </a:ext>
            </a:extLst>
          </a:blip>
          <a:srcRect r="13265" b="15377"/>
          <a:stretch/>
        </p:blipFill>
        <p:spPr bwMode="auto">
          <a:xfrm>
            <a:off x="2630717" y="995424"/>
            <a:ext cx="3353393" cy="3558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105" y="4706556"/>
            <a:ext cx="1990546" cy="830997"/>
          </a:xfrm>
          <a:prstGeom prst="rect">
            <a:avLst/>
          </a:prstGeom>
          <a:noFill/>
        </p:spPr>
        <p:txBody>
          <a:bodyPr wrap="none" rtlCol="0">
            <a:spAutoFit/>
          </a:bodyPr>
          <a:lstStyle/>
          <a:p>
            <a:pPr algn="ctr"/>
            <a:r>
              <a:rPr lang="en-US" sz="2400" dirty="0"/>
              <a:t>Molecular </a:t>
            </a:r>
          </a:p>
          <a:p>
            <a:pPr algn="ctr"/>
            <a:r>
              <a:rPr lang="en-US" sz="2400" dirty="0"/>
              <a:t>Orbital Theory</a:t>
            </a:r>
          </a:p>
        </p:txBody>
      </p:sp>
      <p:cxnSp>
        <p:nvCxnSpPr>
          <p:cNvPr id="7" name="Straight Arrow Connector 6"/>
          <p:cNvCxnSpPr/>
          <p:nvPr/>
        </p:nvCxnSpPr>
        <p:spPr>
          <a:xfrm>
            <a:off x="2866706" y="5391005"/>
            <a:ext cx="3229335" cy="63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418" name="Picture 10" descr="Lobster available NO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5" r="14095" b="-1"/>
          <a:stretch/>
        </p:blipFill>
        <p:spPr bwMode="auto">
          <a:xfrm>
            <a:off x="2969910" y="5455855"/>
            <a:ext cx="2484064" cy="12032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sp>
        <p:nvSpPr>
          <p:cNvPr id="23" name="TextBox 22"/>
          <p:cNvSpPr txBox="1"/>
          <p:nvPr/>
        </p:nvSpPr>
        <p:spPr>
          <a:xfrm>
            <a:off x="3085922" y="4840849"/>
            <a:ext cx="2781608" cy="830997"/>
          </a:xfrm>
          <a:prstGeom prst="rect">
            <a:avLst/>
          </a:prstGeom>
          <a:noFill/>
        </p:spPr>
        <p:txBody>
          <a:bodyPr wrap="square" rtlCol="0">
            <a:spAutoFit/>
          </a:bodyPr>
          <a:lstStyle/>
          <a:p>
            <a:pPr algn="ctr"/>
            <a:r>
              <a:rPr lang="en-US" sz="2400" i="1" dirty="0"/>
              <a:t>Solid-State Bonding </a:t>
            </a:r>
            <a:br>
              <a:rPr lang="en-US" sz="2400" i="1" dirty="0"/>
            </a:br>
            <a:endParaRPr lang="en-US" sz="2400" i="1" dirty="0"/>
          </a:p>
        </p:txBody>
      </p:sp>
      <p:sp>
        <p:nvSpPr>
          <p:cNvPr id="14" name="TextBox 13">
            <a:extLst>
              <a:ext uri="{FF2B5EF4-FFF2-40B4-BE49-F238E27FC236}">
                <a16:creationId xmlns:a16="http://schemas.microsoft.com/office/drawing/2014/main" id="{6C726E43-5319-4B1F-AAB6-1FC54C6B6D5A}"/>
              </a:ext>
            </a:extLst>
          </p:cNvPr>
          <p:cNvSpPr txBox="1"/>
          <p:nvPr/>
        </p:nvSpPr>
        <p:spPr>
          <a:xfrm>
            <a:off x="7144264" y="6123628"/>
            <a:ext cx="1979196" cy="646331"/>
          </a:xfrm>
          <a:prstGeom prst="rect">
            <a:avLst/>
          </a:prstGeom>
          <a:noFill/>
        </p:spPr>
        <p:txBody>
          <a:bodyPr wrap="none" rtlCol="0">
            <a:spAutoFit/>
          </a:bodyPr>
          <a:lstStyle/>
          <a:p>
            <a:r>
              <a:rPr lang="en-US" b="1" i="1" dirty="0"/>
              <a:t>Christopher Bartel </a:t>
            </a:r>
            <a:br>
              <a:rPr lang="en-US" b="1" i="1" dirty="0"/>
            </a:br>
            <a:r>
              <a:rPr lang="en-US" b="1" i="1" dirty="0"/>
              <a:t>+ Aaron Holder</a:t>
            </a:r>
          </a:p>
        </p:txBody>
      </p:sp>
      <p:pic>
        <p:nvPicPr>
          <p:cNvPr id="15" name="Picture 2" descr="Image result for CU boulder">
            <a:extLst>
              <a:ext uri="{FF2B5EF4-FFF2-40B4-BE49-F238E27FC236}">
                <a16:creationId xmlns:a16="http://schemas.microsoft.com/office/drawing/2014/main" id="{439A687A-8681-4615-BA92-555C8BB8EA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8080" y="6106845"/>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307587" y="535462"/>
            <a:ext cx="1350063" cy="523220"/>
          </a:xfrm>
          <a:prstGeom prst="rect">
            <a:avLst/>
          </a:prstGeom>
          <a:solidFill>
            <a:schemeClr val="bg1"/>
          </a:solidFill>
        </p:spPr>
        <p:txBody>
          <a:bodyPr wrap="square" rtlCol="0">
            <a:spAutoFit/>
          </a:bodyPr>
          <a:lstStyle/>
          <a:p>
            <a:pPr algn="ctr"/>
            <a:r>
              <a:rPr lang="en-US" sz="2800" dirty="0"/>
              <a:t>ZnTiN</a:t>
            </a:r>
            <a:r>
              <a:rPr lang="en-US" sz="2800" baseline="-25000" dirty="0"/>
              <a:t>2</a:t>
            </a:r>
            <a:endParaRPr lang="en-US" sz="2400" baseline="-25000" dirty="0"/>
          </a:p>
        </p:txBody>
      </p:sp>
      <p:sp>
        <p:nvSpPr>
          <p:cNvPr id="2" name="Rectangle 1"/>
          <p:cNvSpPr/>
          <p:nvPr/>
        </p:nvSpPr>
        <p:spPr>
          <a:xfrm>
            <a:off x="5103779" y="5609618"/>
            <a:ext cx="402076" cy="233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55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EAE9F3"/>
              </a:clrFrom>
              <a:clrTo>
                <a:srgbClr val="EAE9F3">
                  <a:alpha val="0"/>
                </a:srgbClr>
              </a:clrTo>
            </a:clrChange>
            <a:extLst>
              <a:ext uri="{28A0092B-C50C-407E-A947-70E740481C1C}">
                <a14:useLocalDpi xmlns:a14="http://schemas.microsoft.com/office/drawing/2010/main" val="0"/>
              </a:ext>
            </a:extLst>
          </a:blip>
          <a:stretch>
            <a:fillRect/>
          </a:stretch>
        </p:blipFill>
        <p:spPr>
          <a:xfrm>
            <a:off x="911739" y="1264783"/>
            <a:ext cx="4328297" cy="4328297"/>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sp>
        <p:nvSpPr>
          <p:cNvPr id="11" name="TextBox 10"/>
          <p:cNvSpPr txBox="1"/>
          <p:nvPr/>
        </p:nvSpPr>
        <p:spPr>
          <a:xfrm>
            <a:off x="1810455" y="771788"/>
            <a:ext cx="2787254" cy="646331"/>
          </a:xfrm>
          <a:prstGeom prst="rect">
            <a:avLst/>
          </a:prstGeom>
          <a:noFill/>
        </p:spPr>
        <p:txBody>
          <a:bodyPr wrap="square" rtlCol="0">
            <a:spAutoFit/>
          </a:bodyPr>
          <a:lstStyle/>
          <a:p>
            <a:pPr algn="ctr"/>
            <a:r>
              <a:rPr lang="en-US" dirty="0"/>
              <a:t>(Net charge divided by </a:t>
            </a:r>
            <a:br>
              <a:rPr lang="en-US" dirty="0"/>
            </a:br>
            <a:r>
              <a:rPr lang="en-US" dirty="0"/>
              <a:t>summed bond order)</a:t>
            </a:r>
            <a:endParaRPr lang="en-US" b="1" dirty="0"/>
          </a:p>
        </p:txBody>
      </p:sp>
      <p:sp>
        <p:nvSpPr>
          <p:cNvPr id="12" name="Rectangle 11"/>
          <p:cNvSpPr/>
          <p:nvPr/>
        </p:nvSpPr>
        <p:spPr>
          <a:xfrm>
            <a:off x="2570709" y="1377438"/>
            <a:ext cx="1128835" cy="461665"/>
          </a:xfrm>
          <a:prstGeom prst="rect">
            <a:avLst/>
          </a:prstGeom>
          <a:solidFill>
            <a:schemeClr val="bg1"/>
          </a:solidFill>
        </p:spPr>
        <p:txBody>
          <a:bodyPr wrap="none">
            <a:spAutoFit/>
          </a:bodyPr>
          <a:lstStyle/>
          <a:p>
            <a:pPr algn="ctr"/>
            <a:r>
              <a:rPr lang="en-US" sz="2400" b="1" u="sng" dirty="0"/>
              <a:t>Ionicity</a:t>
            </a:r>
            <a:endParaRPr lang="en-US" b="1" u="sng" dirty="0"/>
          </a:p>
        </p:txBody>
      </p:sp>
      <p:cxnSp>
        <p:nvCxnSpPr>
          <p:cNvPr id="13" name="Straight Arrow Connector 12"/>
          <p:cNvCxnSpPr>
            <a:endCxn id="15" idx="3"/>
          </p:cNvCxnSpPr>
          <p:nvPr/>
        </p:nvCxnSpPr>
        <p:spPr>
          <a:xfrm flipH="1">
            <a:off x="3523175" y="2859848"/>
            <a:ext cx="2479387" cy="9930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97445" y="3622040"/>
            <a:ext cx="325730" cy="461665"/>
          </a:xfrm>
          <a:prstGeom prst="rect">
            <a:avLst/>
          </a:prstGeom>
          <a:noFill/>
        </p:spPr>
        <p:txBody>
          <a:bodyPr wrap="none" rtlCol="0">
            <a:spAutoFit/>
          </a:bodyPr>
          <a:lstStyle/>
          <a:p>
            <a:r>
              <a:rPr lang="en-US" sz="2400" b="1" dirty="0">
                <a:solidFill>
                  <a:srgbClr val="FF0000"/>
                </a:solidFill>
              </a:rPr>
              <a:t>x</a:t>
            </a:r>
          </a:p>
        </p:txBody>
      </p:sp>
      <p:sp>
        <p:nvSpPr>
          <p:cNvPr id="14" name="TextBox 13">
            <a:extLst>
              <a:ext uri="{FF2B5EF4-FFF2-40B4-BE49-F238E27FC236}">
                <a16:creationId xmlns:a16="http://schemas.microsoft.com/office/drawing/2014/main" id="{57C9054A-194E-4622-8DE9-701740AE6F2B}"/>
              </a:ext>
            </a:extLst>
          </p:cNvPr>
          <p:cNvSpPr txBox="1"/>
          <p:nvPr/>
        </p:nvSpPr>
        <p:spPr>
          <a:xfrm>
            <a:off x="7144264" y="6123628"/>
            <a:ext cx="1979196" cy="646331"/>
          </a:xfrm>
          <a:prstGeom prst="rect">
            <a:avLst/>
          </a:prstGeom>
          <a:noFill/>
        </p:spPr>
        <p:txBody>
          <a:bodyPr wrap="none" rtlCol="0">
            <a:spAutoFit/>
          </a:bodyPr>
          <a:lstStyle/>
          <a:p>
            <a:r>
              <a:rPr lang="en-US" b="1" i="1" dirty="0"/>
              <a:t>Christopher Bartel </a:t>
            </a:r>
            <a:br>
              <a:rPr lang="en-US" b="1" i="1" dirty="0"/>
            </a:br>
            <a:r>
              <a:rPr lang="en-US" b="1" i="1" dirty="0"/>
              <a:t>+ Aaron Holder</a:t>
            </a:r>
          </a:p>
        </p:txBody>
      </p:sp>
      <p:pic>
        <p:nvPicPr>
          <p:cNvPr id="16" name="Picture 2" descr="Image result for CU boulder">
            <a:extLst>
              <a:ext uri="{FF2B5EF4-FFF2-40B4-BE49-F238E27FC236}">
                <a16:creationId xmlns:a16="http://schemas.microsoft.com/office/drawing/2014/main" id="{C0B625E9-58C3-4F1A-A724-538D574B4D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080" y="6106845"/>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07587" y="535462"/>
            <a:ext cx="1350063" cy="523220"/>
          </a:xfrm>
          <a:prstGeom prst="rect">
            <a:avLst/>
          </a:prstGeom>
          <a:solidFill>
            <a:schemeClr val="bg1"/>
          </a:solidFill>
        </p:spPr>
        <p:txBody>
          <a:bodyPr wrap="square" rtlCol="0">
            <a:spAutoFit/>
          </a:bodyPr>
          <a:lstStyle/>
          <a:p>
            <a:pPr algn="ctr"/>
            <a:r>
              <a:rPr lang="en-US" sz="2800" dirty="0"/>
              <a:t>ZnTiN</a:t>
            </a:r>
            <a:r>
              <a:rPr lang="en-US" sz="2800" baseline="-25000" dirty="0"/>
              <a:t>2</a:t>
            </a:r>
            <a:endParaRPr lang="en-US" sz="2400" baseline="-25000" dirty="0"/>
          </a:p>
        </p:txBody>
      </p:sp>
      <p:sp>
        <p:nvSpPr>
          <p:cNvPr id="17" name="TextBox 16"/>
          <p:cNvSpPr txBox="1"/>
          <p:nvPr/>
        </p:nvSpPr>
        <p:spPr>
          <a:xfrm>
            <a:off x="27643" y="35833"/>
            <a:ext cx="6836039" cy="646331"/>
          </a:xfrm>
          <a:prstGeom prst="rect">
            <a:avLst/>
          </a:prstGeom>
          <a:noFill/>
        </p:spPr>
        <p:txBody>
          <a:bodyPr wrap="none" rtlCol="0">
            <a:spAutoFit/>
          </a:bodyPr>
          <a:lstStyle/>
          <a:p>
            <a:r>
              <a:rPr lang="en-US" sz="3600" dirty="0"/>
              <a:t>Chemical Bonding in the Solid-State</a:t>
            </a:r>
          </a:p>
        </p:txBody>
      </p:sp>
      <p:sp>
        <p:nvSpPr>
          <p:cNvPr id="4" name="Rectangle 3">
            <a:extLst>
              <a:ext uri="{FF2B5EF4-FFF2-40B4-BE49-F238E27FC236}">
                <a16:creationId xmlns:a16="http://schemas.microsoft.com/office/drawing/2014/main" id="{73CECC8A-29C8-44BF-96EF-59D8D8F1CB96}"/>
              </a:ext>
            </a:extLst>
          </p:cNvPr>
          <p:cNvSpPr/>
          <p:nvPr/>
        </p:nvSpPr>
        <p:spPr>
          <a:xfrm>
            <a:off x="980388" y="4194928"/>
            <a:ext cx="584461" cy="9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29ED20-BA27-4977-8052-66C55A16C603}"/>
              </a:ext>
            </a:extLst>
          </p:cNvPr>
          <p:cNvSpPr/>
          <p:nvPr/>
        </p:nvSpPr>
        <p:spPr>
          <a:xfrm>
            <a:off x="4724224" y="4233805"/>
            <a:ext cx="584461" cy="9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7B2363-003A-4312-927D-22A4D459C3C2}"/>
              </a:ext>
            </a:extLst>
          </p:cNvPr>
          <p:cNvSpPr txBox="1"/>
          <p:nvPr/>
        </p:nvSpPr>
        <p:spPr>
          <a:xfrm>
            <a:off x="443429" y="4829487"/>
            <a:ext cx="1525050" cy="1508105"/>
          </a:xfrm>
          <a:prstGeom prst="rect">
            <a:avLst/>
          </a:prstGeom>
          <a:noFill/>
        </p:spPr>
        <p:txBody>
          <a:bodyPr wrap="square" rtlCol="0">
            <a:spAutoFit/>
          </a:bodyPr>
          <a:lstStyle/>
          <a:p>
            <a:pPr algn="ctr"/>
            <a:r>
              <a:rPr lang="en-US" sz="2000" b="1" u="sng" dirty="0"/>
              <a:t>Metallicity</a:t>
            </a:r>
            <a:endParaRPr lang="en-US" b="1" u="sng" dirty="0"/>
          </a:p>
          <a:p>
            <a:pPr algn="ctr"/>
            <a:r>
              <a:rPr lang="en-US" sz="2400" dirty="0"/>
              <a:t>A-A</a:t>
            </a:r>
          </a:p>
          <a:p>
            <a:pPr algn="ctr"/>
            <a:r>
              <a:rPr lang="en-US" sz="2400" dirty="0"/>
              <a:t>B-B</a:t>
            </a:r>
          </a:p>
          <a:p>
            <a:pPr algn="ctr"/>
            <a:r>
              <a:rPr lang="en-US" sz="2400" dirty="0"/>
              <a:t>A-B</a:t>
            </a:r>
          </a:p>
        </p:txBody>
      </p:sp>
      <p:sp>
        <p:nvSpPr>
          <p:cNvPr id="19" name="TextBox 18">
            <a:extLst>
              <a:ext uri="{FF2B5EF4-FFF2-40B4-BE49-F238E27FC236}">
                <a16:creationId xmlns:a16="http://schemas.microsoft.com/office/drawing/2014/main" id="{D6CE79A7-C46B-4723-9B93-8847E0B356E3}"/>
              </a:ext>
            </a:extLst>
          </p:cNvPr>
          <p:cNvSpPr txBox="1"/>
          <p:nvPr/>
        </p:nvSpPr>
        <p:spPr>
          <a:xfrm>
            <a:off x="4266119" y="4553086"/>
            <a:ext cx="1500669" cy="1785104"/>
          </a:xfrm>
          <a:prstGeom prst="rect">
            <a:avLst/>
          </a:prstGeom>
          <a:noFill/>
        </p:spPr>
        <p:txBody>
          <a:bodyPr wrap="square" rtlCol="0">
            <a:spAutoFit/>
          </a:bodyPr>
          <a:lstStyle/>
          <a:p>
            <a:pPr algn="ctr"/>
            <a:endParaRPr lang="en-US" b="1" u="sng" dirty="0"/>
          </a:p>
          <a:p>
            <a:pPr algn="ctr"/>
            <a:r>
              <a:rPr lang="en-US" sz="2000" b="1" u="sng" dirty="0"/>
              <a:t>Covalency</a:t>
            </a:r>
            <a:endParaRPr lang="en-US" b="1" u="sng" dirty="0"/>
          </a:p>
          <a:p>
            <a:pPr algn="ctr"/>
            <a:r>
              <a:rPr lang="en-US" sz="2400" dirty="0"/>
              <a:t>A-N</a:t>
            </a:r>
          </a:p>
          <a:p>
            <a:pPr algn="ctr"/>
            <a:r>
              <a:rPr lang="en-US" sz="2400" dirty="0"/>
              <a:t>B-N</a:t>
            </a:r>
          </a:p>
          <a:p>
            <a:pPr algn="ctr"/>
            <a:r>
              <a:rPr lang="en-US" sz="2400" dirty="0"/>
              <a:t>N-N</a:t>
            </a:r>
          </a:p>
        </p:txBody>
      </p:sp>
    </p:spTree>
    <p:extLst>
      <p:ext uri="{BB962C8B-B14F-4D97-AF65-F5344CB8AC3E}">
        <p14:creationId xmlns:p14="http://schemas.microsoft.com/office/powerpoint/2010/main" val="2260074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l="385" r="58437"/>
          <a:stretch/>
        </p:blipFill>
        <p:spPr>
          <a:xfrm>
            <a:off x="6207973" y="779144"/>
            <a:ext cx="2858947" cy="4892702"/>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39" y="1298393"/>
            <a:ext cx="4328298" cy="4294687"/>
          </a:xfrm>
          <a:prstGeom prst="rect">
            <a:avLst/>
          </a:prstGeom>
        </p:spPr>
      </p:pic>
      <p:cxnSp>
        <p:nvCxnSpPr>
          <p:cNvPr id="30" name="Straight Arrow Connector 29"/>
          <p:cNvCxnSpPr/>
          <p:nvPr/>
        </p:nvCxnSpPr>
        <p:spPr>
          <a:xfrm flipH="1">
            <a:off x="3523175" y="2859848"/>
            <a:ext cx="2479387" cy="9930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02562" y="2318433"/>
            <a:ext cx="2662652" cy="954107"/>
          </a:xfrm>
          <a:prstGeom prst="rect">
            <a:avLst/>
          </a:prstGeom>
          <a:solidFill>
            <a:schemeClr val="bg1"/>
          </a:solidFill>
          <a:ln>
            <a:solidFill>
              <a:srgbClr val="FF0000"/>
            </a:solidFill>
          </a:ln>
        </p:spPr>
        <p:txBody>
          <a:bodyPr wrap="none" rtlCol="0">
            <a:spAutoFit/>
          </a:bodyPr>
          <a:lstStyle/>
          <a:p>
            <a:r>
              <a:rPr lang="en-US" sz="2800" b="1" dirty="0"/>
              <a:t>COHPs for stable</a:t>
            </a:r>
          </a:p>
          <a:p>
            <a:r>
              <a:rPr lang="en-US" sz="2800" b="1" dirty="0"/>
              <a:t>ternary nitrides</a:t>
            </a:r>
          </a:p>
        </p:txBody>
      </p:sp>
      <p:sp>
        <p:nvSpPr>
          <p:cNvPr id="15" name="TextBox 14">
            <a:extLst>
              <a:ext uri="{FF2B5EF4-FFF2-40B4-BE49-F238E27FC236}">
                <a16:creationId xmlns:a16="http://schemas.microsoft.com/office/drawing/2014/main" id="{A83F135C-7F17-4D6C-9043-6A87B8A9B079}"/>
              </a:ext>
            </a:extLst>
          </p:cNvPr>
          <p:cNvSpPr txBox="1"/>
          <p:nvPr/>
        </p:nvSpPr>
        <p:spPr>
          <a:xfrm>
            <a:off x="7144264" y="6123628"/>
            <a:ext cx="1979196" cy="646331"/>
          </a:xfrm>
          <a:prstGeom prst="rect">
            <a:avLst/>
          </a:prstGeom>
          <a:noFill/>
        </p:spPr>
        <p:txBody>
          <a:bodyPr wrap="none" rtlCol="0">
            <a:spAutoFit/>
          </a:bodyPr>
          <a:lstStyle/>
          <a:p>
            <a:r>
              <a:rPr lang="en-US" b="1" i="1" dirty="0"/>
              <a:t>Christopher Bartel </a:t>
            </a:r>
            <a:br>
              <a:rPr lang="en-US" b="1" i="1" dirty="0"/>
            </a:br>
            <a:r>
              <a:rPr lang="en-US" b="1" i="1" dirty="0"/>
              <a:t>+ Aaron Holder</a:t>
            </a:r>
          </a:p>
        </p:txBody>
      </p:sp>
      <p:pic>
        <p:nvPicPr>
          <p:cNvPr id="16" name="Picture 2" descr="Image result for CU boulder">
            <a:extLst>
              <a:ext uri="{FF2B5EF4-FFF2-40B4-BE49-F238E27FC236}">
                <a16:creationId xmlns:a16="http://schemas.microsoft.com/office/drawing/2014/main" id="{EA7AFD7C-004A-4835-A527-0FDBE10979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8080" y="6106845"/>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07587" y="535462"/>
            <a:ext cx="1350063" cy="523220"/>
          </a:xfrm>
          <a:prstGeom prst="rect">
            <a:avLst/>
          </a:prstGeom>
          <a:solidFill>
            <a:schemeClr val="bg1"/>
          </a:solidFill>
        </p:spPr>
        <p:txBody>
          <a:bodyPr wrap="square" rtlCol="0">
            <a:spAutoFit/>
          </a:bodyPr>
          <a:lstStyle/>
          <a:p>
            <a:pPr algn="ctr"/>
            <a:r>
              <a:rPr lang="en-US" sz="2800" dirty="0"/>
              <a:t>ZnTiN</a:t>
            </a:r>
            <a:r>
              <a:rPr lang="en-US" sz="2800" baseline="-25000" dirty="0"/>
              <a:t>2</a:t>
            </a:r>
            <a:endParaRPr lang="en-US" sz="2400" baseline="-25000" dirty="0"/>
          </a:p>
        </p:txBody>
      </p:sp>
      <p:sp>
        <p:nvSpPr>
          <p:cNvPr id="17" name="TextBox 16"/>
          <p:cNvSpPr txBox="1"/>
          <p:nvPr/>
        </p:nvSpPr>
        <p:spPr>
          <a:xfrm>
            <a:off x="27643" y="35833"/>
            <a:ext cx="6836039" cy="646331"/>
          </a:xfrm>
          <a:prstGeom prst="rect">
            <a:avLst/>
          </a:prstGeom>
          <a:noFill/>
        </p:spPr>
        <p:txBody>
          <a:bodyPr wrap="none" rtlCol="0">
            <a:spAutoFit/>
          </a:bodyPr>
          <a:lstStyle/>
          <a:p>
            <a:r>
              <a:rPr lang="en-US" sz="3600" dirty="0"/>
              <a:t>Chemical Bonding in the Solid-State</a:t>
            </a:r>
          </a:p>
        </p:txBody>
      </p:sp>
      <p:sp>
        <p:nvSpPr>
          <p:cNvPr id="18" name="Rectangle 17">
            <a:extLst>
              <a:ext uri="{FF2B5EF4-FFF2-40B4-BE49-F238E27FC236}">
                <a16:creationId xmlns:a16="http://schemas.microsoft.com/office/drawing/2014/main" id="{FB84EEDB-F3D0-4A7D-AE2B-6789758B94F6}"/>
              </a:ext>
            </a:extLst>
          </p:cNvPr>
          <p:cNvSpPr/>
          <p:nvPr/>
        </p:nvSpPr>
        <p:spPr>
          <a:xfrm>
            <a:off x="980388" y="4194928"/>
            <a:ext cx="584461" cy="9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179E1E-494F-4AD4-945C-63145C1B72CD}"/>
              </a:ext>
            </a:extLst>
          </p:cNvPr>
          <p:cNvSpPr/>
          <p:nvPr/>
        </p:nvSpPr>
        <p:spPr>
          <a:xfrm>
            <a:off x="4724224" y="4233805"/>
            <a:ext cx="584461" cy="9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D1A8448-397F-49E9-8569-3A66DD6B7CB0}"/>
              </a:ext>
            </a:extLst>
          </p:cNvPr>
          <p:cNvSpPr txBox="1"/>
          <p:nvPr/>
        </p:nvSpPr>
        <p:spPr>
          <a:xfrm>
            <a:off x="443429" y="4829487"/>
            <a:ext cx="1525050" cy="1508105"/>
          </a:xfrm>
          <a:prstGeom prst="rect">
            <a:avLst/>
          </a:prstGeom>
          <a:noFill/>
        </p:spPr>
        <p:txBody>
          <a:bodyPr wrap="square" rtlCol="0">
            <a:spAutoFit/>
          </a:bodyPr>
          <a:lstStyle/>
          <a:p>
            <a:pPr algn="ctr"/>
            <a:r>
              <a:rPr lang="en-US" sz="2000" b="1" u="sng" dirty="0"/>
              <a:t>Metallicity</a:t>
            </a:r>
            <a:endParaRPr lang="en-US" b="1" u="sng" dirty="0"/>
          </a:p>
          <a:p>
            <a:pPr algn="ctr"/>
            <a:r>
              <a:rPr lang="en-US" sz="2400" dirty="0"/>
              <a:t>A-A</a:t>
            </a:r>
          </a:p>
          <a:p>
            <a:pPr algn="ctr"/>
            <a:r>
              <a:rPr lang="en-US" sz="2400" dirty="0"/>
              <a:t>B-B</a:t>
            </a:r>
          </a:p>
          <a:p>
            <a:pPr algn="ctr"/>
            <a:r>
              <a:rPr lang="en-US" sz="2400" dirty="0"/>
              <a:t>A-B</a:t>
            </a:r>
          </a:p>
        </p:txBody>
      </p:sp>
      <p:sp>
        <p:nvSpPr>
          <p:cNvPr id="21" name="TextBox 20">
            <a:extLst>
              <a:ext uri="{FF2B5EF4-FFF2-40B4-BE49-F238E27FC236}">
                <a16:creationId xmlns:a16="http://schemas.microsoft.com/office/drawing/2014/main" id="{569E6855-8B23-4148-8290-A4C4B0A64C98}"/>
              </a:ext>
            </a:extLst>
          </p:cNvPr>
          <p:cNvSpPr txBox="1"/>
          <p:nvPr/>
        </p:nvSpPr>
        <p:spPr>
          <a:xfrm>
            <a:off x="4266119" y="4553086"/>
            <a:ext cx="1500669" cy="1785104"/>
          </a:xfrm>
          <a:prstGeom prst="rect">
            <a:avLst/>
          </a:prstGeom>
          <a:noFill/>
        </p:spPr>
        <p:txBody>
          <a:bodyPr wrap="square" rtlCol="0">
            <a:spAutoFit/>
          </a:bodyPr>
          <a:lstStyle/>
          <a:p>
            <a:pPr algn="ctr"/>
            <a:endParaRPr lang="en-US" b="1" u="sng" dirty="0"/>
          </a:p>
          <a:p>
            <a:pPr algn="ctr"/>
            <a:r>
              <a:rPr lang="en-US" sz="2000" b="1" u="sng" dirty="0"/>
              <a:t>Covalency</a:t>
            </a:r>
            <a:endParaRPr lang="en-US" b="1" u="sng" dirty="0"/>
          </a:p>
          <a:p>
            <a:pPr algn="ctr"/>
            <a:r>
              <a:rPr lang="en-US" sz="2400" dirty="0"/>
              <a:t>A-N</a:t>
            </a:r>
          </a:p>
          <a:p>
            <a:pPr algn="ctr"/>
            <a:r>
              <a:rPr lang="en-US" sz="2400" dirty="0"/>
              <a:t>B-N</a:t>
            </a:r>
          </a:p>
          <a:p>
            <a:pPr algn="ctr"/>
            <a:r>
              <a:rPr lang="en-US" sz="2400" dirty="0"/>
              <a:t>N-N</a:t>
            </a:r>
          </a:p>
        </p:txBody>
      </p:sp>
      <p:sp>
        <p:nvSpPr>
          <p:cNvPr id="22" name="TextBox 21">
            <a:extLst>
              <a:ext uri="{FF2B5EF4-FFF2-40B4-BE49-F238E27FC236}">
                <a16:creationId xmlns:a16="http://schemas.microsoft.com/office/drawing/2014/main" id="{B08D0122-A077-407C-892A-E493750F7EFF}"/>
              </a:ext>
            </a:extLst>
          </p:cNvPr>
          <p:cNvSpPr txBox="1"/>
          <p:nvPr/>
        </p:nvSpPr>
        <p:spPr>
          <a:xfrm>
            <a:off x="1810455" y="771788"/>
            <a:ext cx="2787254" cy="646331"/>
          </a:xfrm>
          <a:prstGeom prst="rect">
            <a:avLst/>
          </a:prstGeom>
          <a:noFill/>
        </p:spPr>
        <p:txBody>
          <a:bodyPr wrap="square" rtlCol="0">
            <a:spAutoFit/>
          </a:bodyPr>
          <a:lstStyle/>
          <a:p>
            <a:pPr algn="ctr"/>
            <a:r>
              <a:rPr lang="en-US" dirty="0"/>
              <a:t>(Net charge divided by </a:t>
            </a:r>
            <a:br>
              <a:rPr lang="en-US" dirty="0"/>
            </a:br>
            <a:r>
              <a:rPr lang="en-US" dirty="0"/>
              <a:t>summed bond order)</a:t>
            </a:r>
            <a:endParaRPr lang="en-US" b="1" dirty="0"/>
          </a:p>
        </p:txBody>
      </p:sp>
      <p:sp>
        <p:nvSpPr>
          <p:cNvPr id="23" name="Rectangle 22">
            <a:extLst>
              <a:ext uri="{FF2B5EF4-FFF2-40B4-BE49-F238E27FC236}">
                <a16:creationId xmlns:a16="http://schemas.microsoft.com/office/drawing/2014/main" id="{81E351A2-B5F2-49E1-97D5-B2E9330434B9}"/>
              </a:ext>
            </a:extLst>
          </p:cNvPr>
          <p:cNvSpPr/>
          <p:nvPr/>
        </p:nvSpPr>
        <p:spPr>
          <a:xfrm>
            <a:off x="2570709" y="1377438"/>
            <a:ext cx="1128835" cy="461665"/>
          </a:xfrm>
          <a:prstGeom prst="rect">
            <a:avLst/>
          </a:prstGeom>
          <a:solidFill>
            <a:schemeClr val="bg1"/>
          </a:solidFill>
        </p:spPr>
        <p:txBody>
          <a:bodyPr wrap="none">
            <a:spAutoFit/>
          </a:bodyPr>
          <a:lstStyle/>
          <a:p>
            <a:pPr algn="ctr"/>
            <a:r>
              <a:rPr lang="en-US" sz="2400" b="1" u="sng" dirty="0"/>
              <a:t>Ionicity</a:t>
            </a:r>
            <a:endParaRPr lang="en-US" b="1" u="sng" dirty="0"/>
          </a:p>
        </p:txBody>
      </p:sp>
    </p:spTree>
    <p:extLst>
      <p:ext uri="{BB962C8B-B14F-4D97-AF65-F5344CB8AC3E}">
        <p14:creationId xmlns:p14="http://schemas.microsoft.com/office/powerpoint/2010/main" val="102190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72"/>
            <a:ext cx="6500979" cy="1037230"/>
          </a:xfrm>
        </p:spPr>
        <p:txBody>
          <a:bodyPr>
            <a:normAutofit/>
          </a:bodyPr>
          <a:lstStyle/>
          <a:p>
            <a:r>
              <a:rPr lang="en-US" sz="2800" dirty="0"/>
              <a:t>Extract </a:t>
            </a:r>
            <a:r>
              <a:rPr lang="en-US" sz="2800" dirty="0">
                <a:latin typeface="Calibri "/>
              </a:rPr>
              <a:t>Metallicity / Ionicity / Covalency </a:t>
            </a:r>
            <a:br>
              <a:rPr lang="en-US" sz="2800" dirty="0"/>
            </a:br>
            <a:r>
              <a:rPr lang="en-US" sz="2800" dirty="0"/>
              <a:t>	from DFT-computed electron density</a:t>
            </a:r>
          </a:p>
        </p:txBody>
      </p:sp>
      <p:sp>
        <p:nvSpPr>
          <p:cNvPr id="21" name="TextBox 20"/>
          <p:cNvSpPr txBox="1"/>
          <p:nvPr/>
        </p:nvSpPr>
        <p:spPr>
          <a:xfrm>
            <a:off x="1712704" y="1464964"/>
            <a:ext cx="2116116" cy="369332"/>
          </a:xfrm>
          <a:prstGeom prst="rect">
            <a:avLst/>
          </a:prstGeom>
          <a:noFill/>
        </p:spPr>
        <p:txBody>
          <a:bodyPr wrap="square" rtlCol="0">
            <a:spAutoFit/>
          </a:bodyPr>
          <a:lstStyle/>
          <a:p>
            <a:r>
              <a:rPr lang="en-US" b="1" dirty="0"/>
              <a:t>Alkali-Metal-Nitride</a:t>
            </a:r>
          </a:p>
        </p:txBody>
      </p:sp>
      <p:sp>
        <p:nvSpPr>
          <p:cNvPr id="22" name="TextBox 21"/>
          <p:cNvSpPr txBox="1"/>
          <p:nvPr/>
        </p:nvSpPr>
        <p:spPr>
          <a:xfrm>
            <a:off x="4807609" y="1464964"/>
            <a:ext cx="2150514" cy="369332"/>
          </a:xfrm>
          <a:prstGeom prst="rect">
            <a:avLst/>
          </a:prstGeom>
          <a:noFill/>
        </p:spPr>
        <p:txBody>
          <a:bodyPr wrap="square" rtlCol="0">
            <a:spAutoFit/>
          </a:bodyPr>
          <a:lstStyle/>
          <a:p>
            <a:r>
              <a:rPr lang="en-US" b="1" dirty="0"/>
              <a:t>Metal-Metal-Nitride</a:t>
            </a:r>
          </a:p>
        </p:txBody>
      </p:sp>
      <p:pic>
        <p:nvPicPr>
          <p:cNvPr id="23" name="Picture 22"/>
          <p:cNvPicPr>
            <a:picLocks noChangeAspect="1"/>
          </p:cNvPicPr>
          <p:nvPr/>
        </p:nvPicPr>
        <p:blipFill rotWithShape="1">
          <a:blip r:embed="rId2"/>
          <a:srcRect b="1002"/>
          <a:stretch/>
        </p:blipFill>
        <p:spPr>
          <a:xfrm>
            <a:off x="360240" y="1497372"/>
            <a:ext cx="8602874" cy="4003096"/>
          </a:xfrm>
          <a:prstGeom prst="rect">
            <a:avLst/>
          </a:prstGeom>
        </p:spPr>
      </p:pic>
      <p:sp>
        <p:nvSpPr>
          <p:cNvPr id="24" name="TextBox 23">
            <a:extLst>
              <a:ext uri="{FF2B5EF4-FFF2-40B4-BE49-F238E27FC236}">
                <a16:creationId xmlns:a16="http://schemas.microsoft.com/office/drawing/2014/main" id="{57C9054A-194E-4622-8DE9-701740AE6F2B}"/>
              </a:ext>
            </a:extLst>
          </p:cNvPr>
          <p:cNvSpPr txBox="1"/>
          <p:nvPr/>
        </p:nvSpPr>
        <p:spPr>
          <a:xfrm>
            <a:off x="7510219" y="132655"/>
            <a:ext cx="1633781" cy="646331"/>
          </a:xfrm>
          <a:prstGeom prst="rect">
            <a:avLst/>
          </a:prstGeom>
          <a:noFill/>
        </p:spPr>
        <p:txBody>
          <a:bodyPr wrap="none" rtlCol="0">
            <a:spAutoFit/>
          </a:bodyPr>
          <a:lstStyle/>
          <a:p>
            <a:r>
              <a:rPr lang="en-US" b="1" i="1" dirty="0"/>
              <a:t>Chris </a:t>
            </a:r>
            <a:r>
              <a:rPr lang="en-US" b="1" i="1" dirty="0" err="1"/>
              <a:t>Bartel</a:t>
            </a:r>
            <a:r>
              <a:rPr lang="en-US" b="1" i="1" dirty="0"/>
              <a:t> </a:t>
            </a:r>
            <a:br>
              <a:rPr lang="en-US" b="1" i="1" dirty="0"/>
            </a:br>
            <a:r>
              <a:rPr lang="en-US" b="1" i="1" dirty="0"/>
              <a:t>+ Aaron Holder</a:t>
            </a:r>
          </a:p>
        </p:txBody>
      </p:sp>
      <p:pic>
        <p:nvPicPr>
          <p:cNvPr id="25" name="Picture 2" descr="Image result for CU boulder">
            <a:extLst>
              <a:ext uri="{FF2B5EF4-FFF2-40B4-BE49-F238E27FC236}">
                <a16:creationId xmlns:a16="http://schemas.microsoft.com/office/drawing/2014/main" id="{C0B625E9-58C3-4F1A-A724-538D574B4D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035" y="115872"/>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68241" y="-80319"/>
            <a:ext cx="2591505" cy="10294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83521" y="1525697"/>
            <a:ext cx="8350892" cy="3792962"/>
          </a:xfrm>
          <a:prstGeom prst="rect">
            <a:avLst/>
          </a:prstGeom>
        </p:spPr>
      </p:pic>
      <p:sp>
        <p:nvSpPr>
          <p:cNvPr id="3" name="TextBox 2">
            <a:extLst>
              <a:ext uri="{FF2B5EF4-FFF2-40B4-BE49-F238E27FC236}">
                <a16:creationId xmlns:a16="http://schemas.microsoft.com/office/drawing/2014/main" id="{847A2171-0FB3-43E4-8CC2-E6028A935419}"/>
              </a:ext>
            </a:extLst>
          </p:cNvPr>
          <p:cNvSpPr txBox="1"/>
          <p:nvPr/>
        </p:nvSpPr>
        <p:spPr>
          <a:xfrm>
            <a:off x="258737" y="1859324"/>
            <a:ext cx="1727396" cy="400110"/>
          </a:xfrm>
          <a:prstGeom prst="rect">
            <a:avLst/>
          </a:prstGeom>
          <a:noFill/>
        </p:spPr>
        <p:txBody>
          <a:bodyPr wrap="none" rtlCol="0">
            <a:spAutoFit/>
          </a:bodyPr>
          <a:lstStyle/>
          <a:p>
            <a:r>
              <a:rPr lang="en-US" sz="2000" dirty="0"/>
              <a:t>Alkali-Metal-N</a:t>
            </a:r>
          </a:p>
        </p:txBody>
      </p:sp>
      <p:sp>
        <p:nvSpPr>
          <p:cNvPr id="13" name="TextBox 12">
            <a:extLst>
              <a:ext uri="{FF2B5EF4-FFF2-40B4-BE49-F238E27FC236}">
                <a16:creationId xmlns:a16="http://schemas.microsoft.com/office/drawing/2014/main" id="{D271C730-2A50-4FD3-9FCB-82802724140B}"/>
              </a:ext>
            </a:extLst>
          </p:cNvPr>
          <p:cNvSpPr txBox="1"/>
          <p:nvPr/>
        </p:nvSpPr>
        <p:spPr>
          <a:xfrm>
            <a:off x="4321961" y="1859324"/>
            <a:ext cx="1196161" cy="400110"/>
          </a:xfrm>
          <a:prstGeom prst="rect">
            <a:avLst/>
          </a:prstGeom>
          <a:noFill/>
        </p:spPr>
        <p:txBody>
          <a:bodyPr wrap="none" rtlCol="0">
            <a:spAutoFit/>
          </a:bodyPr>
          <a:lstStyle/>
          <a:p>
            <a:r>
              <a:rPr lang="en-US" sz="2000" dirty="0"/>
              <a:t>TM-TM-N</a:t>
            </a:r>
          </a:p>
        </p:txBody>
      </p:sp>
    </p:spTree>
    <p:extLst>
      <p:ext uri="{BB962C8B-B14F-4D97-AF65-F5344CB8AC3E}">
        <p14:creationId xmlns:p14="http://schemas.microsoft.com/office/powerpoint/2010/main" val="2364353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72"/>
            <a:ext cx="6500979" cy="1037230"/>
          </a:xfrm>
        </p:spPr>
        <p:txBody>
          <a:bodyPr>
            <a:normAutofit/>
          </a:bodyPr>
          <a:lstStyle/>
          <a:p>
            <a:r>
              <a:rPr lang="en-US" sz="2800" dirty="0"/>
              <a:t>Extract </a:t>
            </a:r>
            <a:r>
              <a:rPr lang="en-US" sz="2800" dirty="0">
                <a:latin typeface="Calibri "/>
              </a:rPr>
              <a:t>Metallicity / Ionicity / Covalency </a:t>
            </a:r>
            <a:br>
              <a:rPr lang="en-US" sz="2800" dirty="0"/>
            </a:br>
            <a:r>
              <a:rPr lang="en-US" sz="2800" dirty="0"/>
              <a:t>	from DFT-computed electron density</a:t>
            </a:r>
          </a:p>
        </p:txBody>
      </p:sp>
      <p:sp>
        <p:nvSpPr>
          <p:cNvPr id="21" name="TextBox 20"/>
          <p:cNvSpPr txBox="1"/>
          <p:nvPr/>
        </p:nvSpPr>
        <p:spPr>
          <a:xfrm>
            <a:off x="1712704" y="1464964"/>
            <a:ext cx="2116116" cy="369332"/>
          </a:xfrm>
          <a:prstGeom prst="rect">
            <a:avLst/>
          </a:prstGeom>
          <a:noFill/>
        </p:spPr>
        <p:txBody>
          <a:bodyPr wrap="square" rtlCol="0">
            <a:spAutoFit/>
          </a:bodyPr>
          <a:lstStyle/>
          <a:p>
            <a:r>
              <a:rPr lang="en-US" b="1" dirty="0"/>
              <a:t>Alkali-Metal-Nitride</a:t>
            </a:r>
          </a:p>
        </p:txBody>
      </p:sp>
      <p:sp>
        <p:nvSpPr>
          <p:cNvPr id="22" name="TextBox 21"/>
          <p:cNvSpPr txBox="1"/>
          <p:nvPr/>
        </p:nvSpPr>
        <p:spPr>
          <a:xfrm>
            <a:off x="4807609" y="1464964"/>
            <a:ext cx="2150514" cy="369332"/>
          </a:xfrm>
          <a:prstGeom prst="rect">
            <a:avLst/>
          </a:prstGeom>
          <a:noFill/>
        </p:spPr>
        <p:txBody>
          <a:bodyPr wrap="square" rtlCol="0">
            <a:spAutoFit/>
          </a:bodyPr>
          <a:lstStyle/>
          <a:p>
            <a:r>
              <a:rPr lang="en-US" b="1" dirty="0"/>
              <a:t>Metal-Metal-Nitride</a:t>
            </a:r>
          </a:p>
        </p:txBody>
      </p:sp>
      <p:pic>
        <p:nvPicPr>
          <p:cNvPr id="23" name="Picture 22"/>
          <p:cNvPicPr>
            <a:picLocks noChangeAspect="1"/>
          </p:cNvPicPr>
          <p:nvPr/>
        </p:nvPicPr>
        <p:blipFill rotWithShape="1">
          <a:blip r:embed="rId2"/>
          <a:srcRect b="1002"/>
          <a:stretch/>
        </p:blipFill>
        <p:spPr>
          <a:xfrm>
            <a:off x="350813" y="1497372"/>
            <a:ext cx="8602874" cy="4003096"/>
          </a:xfrm>
          <a:prstGeom prst="rect">
            <a:avLst/>
          </a:prstGeom>
        </p:spPr>
      </p:pic>
      <p:sp>
        <p:nvSpPr>
          <p:cNvPr id="24" name="TextBox 23">
            <a:extLst>
              <a:ext uri="{FF2B5EF4-FFF2-40B4-BE49-F238E27FC236}">
                <a16:creationId xmlns:a16="http://schemas.microsoft.com/office/drawing/2014/main" id="{57C9054A-194E-4622-8DE9-701740AE6F2B}"/>
              </a:ext>
            </a:extLst>
          </p:cNvPr>
          <p:cNvSpPr txBox="1"/>
          <p:nvPr/>
        </p:nvSpPr>
        <p:spPr>
          <a:xfrm>
            <a:off x="7510219" y="132655"/>
            <a:ext cx="1633781" cy="646331"/>
          </a:xfrm>
          <a:prstGeom prst="rect">
            <a:avLst/>
          </a:prstGeom>
          <a:noFill/>
        </p:spPr>
        <p:txBody>
          <a:bodyPr wrap="none" rtlCol="0">
            <a:spAutoFit/>
          </a:bodyPr>
          <a:lstStyle/>
          <a:p>
            <a:r>
              <a:rPr lang="en-US" b="1" i="1" dirty="0"/>
              <a:t>Chris </a:t>
            </a:r>
            <a:r>
              <a:rPr lang="en-US" b="1" i="1" dirty="0" err="1"/>
              <a:t>Bartel</a:t>
            </a:r>
            <a:r>
              <a:rPr lang="en-US" b="1" i="1" dirty="0"/>
              <a:t> </a:t>
            </a:r>
            <a:br>
              <a:rPr lang="en-US" b="1" i="1" dirty="0"/>
            </a:br>
            <a:r>
              <a:rPr lang="en-US" b="1" i="1" dirty="0"/>
              <a:t>+ Aaron Holder</a:t>
            </a:r>
          </a:p>
        </p:txBody>
      </p:sp>
      <p:pic>
        <p:nvPicPr>
          <p:cNvPr id="25" name="Picture 2" descr="Image result for CU boulder">
            <a:extLst>
              <a:ext uri="{FF2B5EF4-FFF2-40B4-BE49-F238E27FC236}">
                <a16:creationId xmlns:a16="http://schemas.microsoft.com/office/drawing/2014/main" id="{C0B625E9-58C3-4F1A-A724-538D574B4D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035" y="115872"/>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68241" y="-80319"/>
            <a:ext cx="2591505" cy="10294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186DBE6-67CC-4C53-BB2F-2D9648A295D0}"/>
              </a:ext>
            </a:extLst>
          </p:cNvPr>
          <p:cNvSpPr/>
          <p:nvPr/>
        </p:nvSpPr>
        <p:spPr>
          <a:xfrm rot="3785928">
            <a:off x="1385558" y="1940350"/>
            <a:ext cx="4440403" cy="2487832"/>
          </a:xfrm>
          <a:prstGeom prst="roundRect">
            <a:avLst>
              <a:gd name="adj" fmla="val 50000"/>
            </a:avLst>
          </a:prstGeom>
          <a:noFill/>
          <a:ln w="12700">
            <a:solidFill>
              <a:srgbClr val="01B70E"/>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F19720-DDC5-4F31-A374-08403FDBBCC6}"/>
              </a:ext>
            </a:extLst>
          </p:cNvPr>
          <p:cNvSpPr txBox="1"/>
          <p:nvPr/>
        </p:nvSpPr>
        <p:spPr>
          <a:xfrm>
            <a:off x="258737" y="1859324"/>
            <a:ext cx="1727396" cy="400110"/>
          </a:xfrm>
          <a:prstGeom prst="rect">
            <a:avLst/>
          </a:prstGeom>
          <a:noFill/>
        </p:spPr>
        <p:txBody>
          <a:bodyPr wrap="none" rtlCol="0">
            <a:spAutoFit/>
          </a:bodyPr>
          <a:lstStyle/>
          <a:p>
            <a:r>
              <a:rPr lang="en-US" sz="2000" b="1" dirty="0"/>
              <a:t>Alkali-Metal-N</a:t>
            </a:r>
          </a:p>
        </p:txBody>
      </p:sp>
      <p:sp>
        <p:nvSpPr>
          <p:cNvPr id="16" name="TextBox 15">
            <a:extLst>
              <a:ext uri="{FF2B5EF4-FFF2-40B4-BE49-F238E27FC236}">
                <a16:creationId xmlns:a16="http://schemas.microsoft.com/office/drawing/2014/main" id="{FA39F77B-1E8B-4814-9CCC-6D0C297CF711}"/>
              </a:ext>
            </a:extLst>
          </p:cNvPr>
          <p:cNvSpPr txBox="1"/>
          <p:nvPr/>
        </p:nvSpPr>
        <p:spPr>
          <a:xfrm>
            <a:off x="4321961" y="1859324"/>
            <a:ext cx="1196161" cy="400110"/>
          </a:xfrm>
          <a:prstGeom prst="rect">
            <a:avLst/>
          </a:prstGeom>
          <a:noFill/>
        </p:spPr>
        <p:txBody>
          <a:bodyPr wrap="none" rtlCol="0">
            <a:spAutoFit/>
          </a:bodyPr>
          <a:lstStyle/>
          <a:p>
            <a:r>
              <a:rPr lang="en-US" sz="2000" dirty="0"/>
              <a:t>TM-TM-N</a:t>
            </a:r>
          </a:p>
        </p:txBody>
      </p:sp>
      <p:sp>
        <p:nvSpPr>
          <p:cNvPr id="4" name="TextBox 3">
            <a:extLst>
              <a:ext uri="{FF2B5EF4-FFF2-40B4-BE49-F238E27FC236}">
                <a16:creationId xmlns:a16="http://schemas.microsoft.com/office/drawing/2014/main" id="{66262500-56C8-4F8D-8139-6A41250029B4}"/>
              </a:ext>
            </a:extLst>
          </p:cNvPr>
          <p:cNvSpPr txBox="1"/>
          <p:nvPr/>
        </p:nvSpPr>
        <p:spPr>
          <a:xfrm>
            <a:off x="4114800" y="2934070"/>
            <a:ext cx="914400" cy="914400"/>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52077E8B-0A87-4040-8C06-36F0D5F8A98E}"/>
              </a:ext>
            </a:extLst>
          </p:cNvPr>
          <p:cNvSpPr txBox="1"/>
          <p:nvPr/>
        </p:nvSpPr>
        <p:spPr>
          <a:xfrm>
            <a:off x="463917" y="5653120"/>
            <a:ext cx="8172815" cy="400110"/>
          </a:xfrm>
          <a:prstGeom prst="rect">
            <a:avLst/>
          </a:prstGeom>
          <a:noFill/>
        </p:spPr>
        <p:txBody>
          <a:bodyPr wrap="none" rtlCol="0">
            <a:spAutoFit/>
          </a:bodyPr>
          <a:lstStyle/>
          <a:p>
            <a:r>
              <a:rPr lang="en-US" sz="2000" b="1" dirty="0"/>
              <a:t>Stable Alkali-Metal-Nitrides are </a:t>
            </a:r>
            <a:r>
              <a:rPr lang="en-US" sz="2000" b="1" dirty="0">
                <a:solidFill>
                  <a:srgbClr val="009A46"/>
                </a:solidFill>
              </a:rPr>
              <a:t>nitrogen-rich</a:t>
            </a:r>
            <a:r>
              <a:rPr lang="en-US" sz="2000" b="1" dirty="0"/>
              <a:t>, with</a:t>
            </a:r>
            <a:r>
              <a:rPr lang="en-US" sz="2000" b="1" dirty="0">
                <a:solidFill>
                  <a:srgbClr val="009A46"/>
                </a:solidFill>
              </a:rPr>
              <a:t> ionic-covalent bonding. </a:t>
            </a:r>
          </a:p>
        </p:txBody>
      </p:sp>
    </p:spTree>
    <p:extLst>
      <p:ext uri="{BB962C8B-B14F-4D97-AF65-F5344CB8AC3E}">
        <p14:creationId xmlns:p14="http://schemas.microsoft.com/office/powerpoint/2010/main" val="51222850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291344" y="2244870"/>
            <a:ext cx="1123249" cy="1134319"/>
          </a:xfrm>
          <a:prstGeom prst="ellipse">
            <a:avLst/>
          </a:prstGeom>
          <a:gradFill flip="none" rotWithShape="1">
            <a:gsLst>
              <a:gs pos="7000">
                <a:schemeClr val="bg1"/>
              </a:gs>
              <a:gs pos="100000">
                <a:srgbClr val="00743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13" name="Oval 12"/>
          <p:cNvSpPr/>
          <p:nvPr/>
        </p:nvSpPr>
        <p:spPr>
          <a:xfrm>
            <a:off x="3786230" y="2244870"/>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p>
        </p:txBody>
      </p:sp>
      <p:sp>
        <p:nvSpPr>
          <p:cNvPr id="15" name="Oval 14"/>
          <p:cNvSpPr/>
          <p:nvPr/>
        </p:nvSpPr>
        <p:spPr>
          <a:xfrm>
            <a:off x="5281117" y="2244870"/>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31" name="TextBox 30"/>
          <p:cNvSpPr txBox="1"/>
          <p:nvPr/>
        </p:nvSpPr>
        <p:spPr>
          <a:xfrm>
            <a:off x="3414593" y="643652"/>
            <a:ext cx="4568366" cy="954107"/>
          </a:xfrm>
          <a:prstGeom prst="rect">
            <a:avLst/>
          </a:prstGeom>
          <a:noFill/>
        </p:spPr>
        <p:txBody>
          <a:bodyPr wrap="none" rtlCol="0">
            <a:spAutoFit/>
          </a:bodyPr>
          <a:lstStyle/>
          <a:p>
            <a:r>
              <a:rPr lang="en-US" sz="2800" dirty="0"/>
              <a:t>A typical structural motif </a:t>
            </a:r>
            <a:br>
              <a:rPr lang="en-US" sz="2800" dirty="0"/>
            </a:br>
            <a:r>
              <a:rPr lang="en-US" sz="2800" dirty="0"/>
              <a:t>in ternary nitrides is  </a:t>
            </a:r>
            <a:r>
              <a:rPr lang="en-US" sz="2800" b="1" i="1" dirty="0"/>
              <a:t>A</a:t>
            </a:r>
            <a:r>
              <a:rPr lang="en-US" sz="2800" b="1" dirty="0"/>
              <a:t>—</a:t>
            </a:r>
            <a:r>
              <a:rPr lang="en-US" sz="2800" b="1" i="1" dirty="0"/>
              <a:t>N</a:t>
            </a:r>
            <a:r>
              <a:rPr lang="en-US" sz="2800" b="1" dirty="0"/>
              <a:t>—</a:t>
            </a:r>
            <a:r>
              <a:rPr lang="en-US" sz="2800" b="1" i="1" dirty="0"/>
              <a:t>B</a:t>
            </a:r>
            <a:endParaRPr lang="en-US" sz="2800" b="1" i="1" baseline="-25000" dirty="0"/>
          </a:p>
        </p:txBody>
      </p:sp>
      <p:pic>
        <p:nvPicPr>
          <p:cNvPr id="32" name="Picture 31">
            <a:extLst>
              <a:ext uri="{FF2B5EF4-FFF2-40B4-BE49-F238E27FC236}">
                <a16:creationId xmlns:a16="http://schemas.microsoft.com/office/drawing/2014/main" id="{0A82D11A-6D19-4CEF-82F0-536B113D4F1A}"/>
              </a:ext>
            </a:extLst>
          </p:cNvPr>
          <p:cNvPicPr>
            <a:picLocks noChangeAspect="1"/>
          </p:cNvPicPr>
          <p:nvPr/>
        </p:nvPicPr>
        <p:blipFill>
          <a:blip r:embed="rId2"/>
          <a:stretch>
            <a:fillRect/>
          </a:stretch>
        </p:blipFill>
        <p:spPr>
          <a:xfrm>
            <a:off x="590898" y="373122"/>
            <a:ext cx="2136236" cy="1607859"/>
          </a:xfrm>
          <a:prstGeom prst="rect">
            <a:avLst/>
          </a:prstGeom>
        </p:spPr>
      </p:pic>
      <p:sp>
        <p:nvSpPr>
          <p:cNvPr id="33" name="Rectangle 32"/>
          <p:cNvSpPr/>
          <p:nvPr/>
        </p:nvSpPr>
        <p:spPr>
          <a:xfrm>
            <a:off x="2560261" y="274320"/>
            <a:ext cx="333746" cy="369332"/>
          </a:xfrm>
          <a:prstGeom prst="rect">
            <a:avLst/>
          </a:prstGeom>
        </p:spPr>
        <p:txBody>
          <a:bodyPr wrap="none">
            <a:spAutoFit/>
          </a:bodyPr>
          <a:lstStyle/>
          <a:p>
            <a:r>
              <a:rPr lang="en-US" i="1" dirty="0"/>
              <a:t>N</a:t>
            </a:r>
            <a:endParaRPr lang="en-US" dirty="0"/>
          </a:p>
        </p:txBody>
      </p:sp>
      <p:sp>
        <p:nvSpPr>
          <p:cNvPr id="34" name="Rectangle 33"/>
          <p:cNvSpPr/>
          <p:nvPr/>
        </p:nvSpPr>
        <p:spPr>
          <a:xfrm>
            <a:off x="1913782" y="89654"/>
            <a:ext cx="317716" cy="369332"/>
          </a:xfrm>
          <a:prstGeom prst="rect">
            <a:avLst/>
          </a:prstGeom>
        </p:spPr>
        <p:txBody>
          <a:bodyPr wrap="none">
            <a:spAutoFit/>
          </a:bodyPr>
          <a:lstStyle/>
          <a:p>
            <a:r>
              <a:rPr lang="en-US" i="1" dirty="0"/>
              <a:t>A</a:t>
            </a:r>
            <a:endParaRPr lang="en-US" dirty="0"/>
          </a:p>
        </p:txBody>
      </p:sp>
      <p:sp>
        <p:nvSpPr>
          <p:cNvPr id="36" name="Rectangle 35"/>
          <p:cNvSpPr/>
          <p:nvPr/>
        </p:nvSpPr>
        <p:spPr>
          <a:xfrm>
            <a:off x="2717395" y="802098"/>
            <a:ext cx="309700" cy="369332"/>
          </a:xfrm>
          <a:prstGeom prst="rect">
            <a:avLst/>
          </a:prstGeom>
        </p:spPr>
        <p:txBody>
          <a:bodyPr wrap="none">
            <a:spAutoFit/>
          </a:bodyPr>
          <a:lstStyle/>
          <a:p>
            <a:r>
              <a:rPr lang="en-US" i="1" dirty="0"/>
              <a:t>B</a:t>
            </a:r>
          </a:p>
        </p:txBody>
      </p:sp>
      <p:cxnSp>
        <p:nvCxnSpPr>
          <p:cNvPr id="38" name="Straight Connector 37"/>
          <p:cNvCxnSpPr/>
          <p:nvPr/>
        </p:nvCxnSpPr>
        <p:spPr>
          <a:xfrm>
            <a:off x="2291344" y="373122"/>
            <a:ext cx="164381" cy="49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81655" y="607871"/>
            <a:ext cx="19277" cy="1368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48604"/>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786230" y="2244870"/>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p>
        </p:txBody>
      </p:sp>
      <p:sp>
        <p:nvSpPr>
          <p:cNvPr id="15" name="Oval 14"/>
          <p:cNvSpPr/>
          <p:nvPr/>
        </p:nvSpPr>
        <p:spPr>
          <a:xfrm>
            <a:off x="5281117" y="2244870"/>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6" name="Oval 5"/>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8" name="Oval 7"/>
          <p:cNvSpPr/>
          <p:nvPr/>
        </p:nvSpPr>
        <p:spPr>
          <a:xfrm>
            <a:off x="2805626" y="2169531"/>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7" name="TextBox 6"/>
          <p:cNvSpPr txBox="1"/>
          <p:nvPr/>
        </p:nvSpPr>
        <p:spPr>
          <a:xfrm>
            <a:off x="231493" y="768858"/>
            <a:ext cx="2308709" cy="830997"/>
          </a:xfrm>
          <a:prstGeom prst="rect">
            <a:avLst/>
          </a:prstGeom>
          <a:noFill/>
        </p:spPr>
        <p:txBody>
          <a:bodyPr wrap="none" rtlCol="0">
            <a:spAutoFit/>
          </a:bodyPr>
          <a:lstStyle/>
          <a:p>
            <a:r>
              <a:rPr lang="en-US" sz="2400" dirty="0"/>
              <a:t>Electropositive A</a:t>
            </a:r>
            <a:br>
              <a:rPr lang="en-US" sz="2400" i="1" dirty="0"/>
            </a:br>
            <a:r>
              <a:rPr lang="en-US" sz="2400" dirty="0"/>
              <a:t>gives up electron</a:t>
            </a:r>
            <a:endParaRPr lang="en-US" sz="2400" b="1" i="1" baseline="-25000" dirty="0"/>
          </a:p>
        </p:txBody>
      </p:sp>
    </p:spTree>
    <p:extLst>
      <p:ext uri="{BB962C8B-B14F-4D97-AF65-F5344CB8AC3E}">
        <p14:creationId xmlns:p14="http://schemas.microsoft.com/office/powerpoint/2010/main" val="3479458952"/>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786230" y="2244870"/>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p>
        </p:txBody>
      </p:sp>
      <p:sp>
        <p:nvSpPr>
          <p:cNvPr id="15" name="Oval 14"/>
          <p:cNvSpPr/>
          <p:nvPr/>
        </p:nvSpPr>
        <p:spPr>
          <a:xfrm>
            <a:off x="5281117" y="2244870"/>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5" name="Oval 4"/>
          <p:cNvSpPr/>
          <p:nvPr/>
        </p:nvSpPr>
        <p:spPr>
          <a:xfrm>
            <a:off x="3681926" y="2177151"/>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6" name="Oval 5"/>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8" name="TextBox 7"/>
          <p:cNvSpPr txBox="1"/>
          <p:nvPr/>
        </p:nvSpPr>
        <p:spPr>
          <a:xfrm>
            <a:off x="2929380" y="342798"/>
            <a:ext cx="3130088" cy="1200329"/>
          </a:xfrm>
          <a:prstGeom prst="rect">
            <a:avLst/>
          </a:prstGeom>
          <a:noFill/>
        </p:spPr>
        <p:txBody>
          <a:bodyPr wrap="none" rtlCol="0">
            <a:spAutoFit/>
          </a:bodyPr>
          <a:lstStyle/>
          <a:p>
            <a:r>
              <a:rPr lang="en-US" sz="2400" dirty="0"/>
              <a:t>      …and is </a:t>
            </a:r>
            <a:br>
              <a:rPr lang="en-US" sz="2400" dirty="0"/>
            </a:br>
            <a:r>
              <a:rPr lang="en-US" sz="2400" dirty="0"/>
              <a:t>   taken by electrophilic </a:t>
            </a:r>
            <a:br>
              <a:rPr lang="en-US" sz="2400" dirty="0"/>
            </a:br>
            <a:r>
              <a:rPr lang="en-US" sz="2400" dirty="0"/>
              <a:t>      nitrogen anion</a:t>
            </a:r>
            <a:endParaRPr lang="en-US" sz="2400" b="1" i="1" baseline="-25000" dirty="0"/>
          </a:p>
        </p:txBody>
      </p:sp>
      <p:sp>
        <p:nvSpPr>
          <p:cNvPr id="9" name="TextBox 8"/>
          <p:cNvSpPr txBox="1"/>
          <p:nvPr/>
        </p:nvSpPr>
        <p:spPr>
          <a:xfrm>
            <a:off x="231493" y="768858"/>
            <a:ext cx="2308709" cy="830997"/>
          </a:xfrm>
          <a:prstGeom prst="rect">
            <a:avLst/>
          </a:prstGeom>
          <a:noFill/>
        </p:spPr>
        <p:txBody>
          <a:bodyPr wrap="none" rtlCol="0">
            <a:spAutoFit/>
          </a:bodyPr>
          <a:lstStyle/>
          <a:p>
            <a:r>
              <a:rPr lang="en-US" sz="2400" dirty="0"/>
              <a:t>Electropositive A</a:t>
            </a:r>
            <a:br>
              <a:rPr lang="en-US" sz="2400" i="1" dirty="0"/>
            </a:br>
            <a:r>
              <a:rPr lang="en-US" sz="2400" dirty="0"/>
              <a:t>gives up electron</a:t>
            </a:r>
            <a:endParaRPr lang="en-US" sz="2400" b="1" i="1" baseline="-25000" dirty="0"/>
          </a:p>
        </p:txBody>
      </p:sp>
    </p:spTree>
    <p:extLst>
      <p:ext uri="{BB962C8B-B14F-4D97-AF65-F5344CB8AC3E}">
        <p14:creationId xmlns:p14="http://schemas.microsoft.com/office/powerpoint/2010/main" val="2114429678"/>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652910"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15" name="Oval 14"/>
          <p:cNvSpPr/>
          <p:nvPr/>
        </p:nvSpPr>
        <p:spPr>
          <a:xfrm>
            <a:off x="5281117" y="2244870"/>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5" name="Oval 4"/>
          <p:cNvSpPr/>
          <p:nvPr/>
        </p:nvSpPr>
        <p:spPr>
          <a:xfrm>
            <a:off x="4119254" y="2059420"/>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6" name="Oval 5"/>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13" name="TextBox 12"/>
          <p:cNvSpPr txBox="1"/>
          <p:nvPr/>
        </p:nvSpPr>
        <p:spPr>
          <a:xfrm>
            <a:off x="231493" y="768858"/>
            <a:ext cx="2308709" cy="830997"/>
          </a:xfrm>
          <a:prstGeom prst="rect">
            <a:avLst/>
          </a:prstGeom>
          <a:noFill/>
        </p:spPr>
        <p:txBody>
          <a:bodyPr wrap="none" rtlCol="0">
            <a:spAutoFit/>
          </a:bodyPr>
          <a:lstStyle/>
          <a:p>
            <a:r>
              <a:rPr lang="en-US" sz="2400" dirty="0"/>
              <a:t>Electropositive A</a:t>
            </a:r>
            <a:br>
              <a:rPr lang="en-US" sz="2400" i="1" dirty="0"/>
            </a:br>
            <a:r>
              <a:rPr lang="en-US" sz="2400" dirty="0"/>
              <a:t>gives up electron</a:t>
            </a:r>
            <a:endParaRPr lang="en-US" sz="2400" b="1" i="1" baseline="-25000" dirty="0"/>
          </a:p>
        </p:txBody>
      </p:sp>
      <p:sp>
        <p:nvSpPr>
          <p:cNvPr id="14" name="TextBox 13"/>
          <p:cNvSpPr txBox="1"/>
          <p:nvPr/>
        </p:nvSpPr>
        <p:spPr>
          <a:xfrm>
            <a:off x="2929380" y="342798"/>
            <a:ext cx="3130088" cy="1200329"/>
          </a:xfrm>
          <a:prstGeom prst="rect">
            <a:avLst/>
          </a:prstGeom>
          <a:noFill/>
        </p:spPr>
        <p:txBody>
          <a:bodyPr wrap="none" rtlCol="0">
            <a:spAutoFit/>
          </a:bodyPr>
          <a:lstStyle/>
          <a:p>
            <a:r>
              <a:rPr lang="en-US" sz="2400" dirty="0"/>
              <a:t>      …and is </a:t>
            </a:r>
            <a:br>
              <a:rPr lang="en-US" sz="2400" dirty="0"/>
            </a:br>
            <a:r>
              <a:rPr lang="en-US" sz="2400" dirty="0"/>
              <a:t>   taken by electrophilic </a:t>
            </a:r>
            <a:br>
              <a:rPr lang="en-US" sz="2400" dirty="0"/>
            </a:br>
            <a:r>
              <a:rPr lang="en-US" sz="2400" dirty="0"/>
              <a:t>      nitrogen anion</a:t>
            </a:r>
            <a:endParaRPr lang="en-US" sz="2400" b="1" i="1" baseline="-25000" dirty="0"/>
          </a:p>
        </p:txBody>
      </p:sp>
    </p:spTree>
    <p:extLst>
      <p:ext uri="{BB962C8B-B14F-4D97-AF65-F5344CB8AC3E}">
        <p14:creationId xmlns:p14="http://schemas.microsoft.com/office/powerpoint/2010/main" val="1368946051"/>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652910"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15" name="Oval 14"/>
          <p:cNvSpPr/>
          <p:nvPr/>
        </p:nvSpPr>
        <p:spPr>
          <a:xfrm>
            <a:off x="5281117" y="2244870"/>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5" name="Oval 4"/>
          <p:cNvSpPr/>
          <p:nvPr/>
        </p:nvSpPr>
        <p:spPr>
          <a:xfrm>
            <a:off x="4823917" y="258342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6" name="Oval 5"/>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8" name="TextBox 7"/>
          <p:cNvSpPr txBox="1"/>
          <p:nvPr/>
        </p:nvSpPr>
        <p:spPr>
          <a:xfrm>
            <a:off x="6184536" y="1293834"/>
            <a:ext cx="2855292" cy="1200329"/>
          </a:xfrm>
          <a:prstGeom prst="rect">
            <a:avLst/>
          </a:prstGeom>
          <a:noFill/>
        </p:spPr>
        <p:txBody>
          <a:bodyPr wrap="square" rtlCol="0">
            <a:spAutoFit/>
          </a:bodyPr>
          <a:lstStyle/>
          <a:p>
            <a:pPr algn="r"/>
            <a:r>
              <a:rPr lang="en-US" sz="2400" dirty="0"/>
              <a:t>… which bonds with more electronegative transition metal </a:t>
            </a:r>
            <a:r>
              <a:rPr lang="en-US" sz="2400" i="1" dirty="0"/>
              <a:t>B</a:t>
            </a:r>
            <a:endParaRPr lang="en-US" sz="2400" i="1" baseline="-25000" dirty="0"/>
          </a:p>
        </p:txBody>
      </p:sp>
      <p:sp>
        <p:nvSpPr>
          <p:cNvPr id="11" name="TextBox 10"/>
          <p:cNvSpPr txBox="1"/>
          <p:nvPr/>
        </p:nvSpPr>
        <p:spPr>
          <a:xfrm>
            <a:off x="2929380" y="342798"/>
            <a:ext cx="3130088" cy="1200329"/>
          </a:xfrm>
          <a:prstGeom prst="rect">
            <a:avLst/>
          </a:prstGeom>
          <a:noFill/>
        </p:spPr>
        <p:txBody>
          <a:bodyPr wrap="none" rtlCol="0">
            <a:spAutoFit/>
          </a:bodyPr>
          <a:lstStyle/>
          <a:p>
            <a:r>
              <a:rPr lang="en-US" sz="2400" dirty="0"/>
              <a:t>      …and is </a:t>
            </a:r>
            <a:br>
              <a:rPr lang="en-US" sz="2400" dirty="0"/>
            </a:br>
            <a:r>
              <a:rPr lang="en-US" sz="2400" dirty="0"/>
              <a:t>   taken by electrophilic </a:t>
            </a:r>
            <a:br>
              <a:rPr lang="en-US" sz="2400" dirty="0"/>
            </a:br>
            <a:r>
              <a:rPr lang="en-US" sz="2400" dirty="0"/>
              <a:t>      nitrogen anion</a:t>
            </a:r>
            <a:endParaRPr lang="en-US" sz="2400" b="1" i="1" baseline="-25000" dirty="0"/>
          </a:p>
        </p:txBody>
      </p:sp>
    </p:spTree>
    <p:extLst>
      <p:ext uri="{BB962C8B-B14F-4D97-AF65-F5344CB8AC3E}">
        <p14:creationId xmlns:p14="http://schemas.microsoft.com/office/powerpoint/2010/main" val="1568838385"/>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7153" y="0"/>
            <a:ext cx="4409694" cy="6858000"/>
          </a:xfrm>
          <a:prstGeom prst="rect">
            <a:avLst/>
          </a:prstGeom>
        </p:spPr>
      </p:pic>
    </p:spTree>
    <p:extLst>
      <p:ext uri="{BB962C8B-B14F-4D97-AF65-F5344CB8AC3E}">
        <p14:creationId xmlns:p14="http://schemas.microsoft.com/office/powerpoint/2010/main" val="2380138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11773" y="2342906"/>
            <a:ext cx="929088" cy="938244"/>
          </a:xfrm>
          <a:prstGeom prst="ellipse">
            <a:avLst/>
          </a:prstGeom>
          <a:gradFill flip="none" rotWithShape="1">
            <a:gsLst>
              <a:gs pos="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r>
              <a:rPr lang="en-US" sz="2400" baseline="30000" dirty="0">
                <a:solidFill>
                  <a:schemeClr val="tx1"/>
                </a:solidFill>
              </a:rPr>
              <a:t>δ+</a:t>
            </a:r>
            <a:endParaRPr lang="en-US" sz="2400" dirty="0">
              <a:solidFill>
                <a:schemeClr val="tx1"/>
              </a:solidFill>
            </a:endParaRPr>
          </a:p>
        </p:txBody>
      </p:sp>
      <p:sp>
        <p:nvSpPr>
          <p:cNvPr id="8" name="Oval 7"/>
          <p:cNvSpPr/>
          <p:nvPr/>
        </p:nvSpPr>
        <p:spPr>
          <a:xfrm>
            <a:off x="3652910"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9" name="Oval 8"/>
          <p:cNvSpPr/>
          <p:nvPr/>
        </p:nvSpPr>
        <p:spPr>
          <a:xfrm>
            <a:off x="4823917" y="258342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10" name="Oval 9"/>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15" name="TextBox 14"/>
          <p:cNvSpPr txBox="1"/>
          <p:nvPr/>
        </p:nvSpPr>
        <p:spPr>
          <a:xfrm>
            <a:off x="2443110" y="4497213"/>
            <a:ext cx="4172489" cy="523220"/>
          </a:xfrm>
          <a:prstGeom prst="rect">
            <a:avLst/>
          </a:prstGeom>
          <a:noFill/>
        </p:spPr>
        <p:txBody>
          <a:bodyPr wrap="none" rtlCol="0">
            <a:spAutoFit/>
          </a:bodyPr>
          <a:lstStyle/>
          <a:p>
            <a:r>
              <a:rPr lang="en-US" sz="2800" b="1" i="1" dirty="0"/>
              <a:t>Which oxidizes the B metal</a:t>
            </a:r>
          </a:p>
        </p:txBody>
      </p:sp>
      <p:sp>
        <p:nvSpPr>
          <p:cNvPr id="16" name="TextBox 15"/>
          <p:cNvSpPr txBox="1"/>
          <p:nvPr/>
        </p:nvSpPr>
        <p:spPr>
          <a:xfrm>
            <a:off x="6184536" y="1293834"/>
            <a:ext cx="2855292" cy="1200329"/>
          </a:xfrm>
          <a:prstGeom prst="rect">
            <a:avLst/>
          </a:prstGeom>
          <a:noFill/>
        </p:spPr>
        <p:txBody>
          <a:bodyPr wrap="square" rtlCol="0">
            <a:spAutoFit/>
          </a:bodyPr>
          <a:lstStyle/>
          <a:p>
            <a:pPr algn="r"/>
            <a:r>
              <a:rPr lang="en-US" sz="2400" dirty="0"/>
              <a:t>… which bonds with more electronegative transition metal </a:t>
            </a:r>
            <a:r>
              <a:rPr lang="en-US" sz="2400" i="1" dirty="0"/>
              <a:t>B</a:t>
            </a:r>
            <a:endParaRPr lang="en-US" sz="2400" i="1" baseline="-25000" dirty="0"/>
          </a:p>
        </p:txBody>
      </p:sp>
      <p:sp>
        <p:nvSpPr>
          <p:cNvPr id="17" name="TextBox 16"/>
          <p:cNvSpPr txBox="1"/>
          <p:nvPr/>
        </p:nvSpPr>
        <p:spPr>
          <a:xfrm>
            <a:off x="2929380" y="342798"/>
            <a:ext cx="3130088" cy="1200329"/>
          </a:xfrm>
          <a:prstGeom prst="rect">
            <a:avLst/>
          </a:prstGeom>
          <a:noFill/>
        </p:spPr>
        <p:txBody>
          <a:bodyPr wrap="none" rtlCol="0">
            <a:spAutoFit/>
          </a:bodyPr>
          <a:lstStyle/>
          <a:p>
            <a:r>
              <a:rPr lang="en-US" sz="2400" dirty="0"/>
              <a:t>      …and is </a:t>
            </a:r>
            <a:br>
              <a:rPr lang="en-US" sz="2400" dirty="0"/>
            </a:br>
            <a:r>
              <a:rPr lang="en-US" sz="2400" dirty="0"/>
              <a:t>   taken by electrophilic </a:t>
            </a:r>
            <a:br>
              <a:rPr lang="en-US" sz="2400" dirty="0"/>
            </a:br>
            <a:r>
              <a:rPr lang="en-US" sz="2400" dirty="0"/>
              <a:t>      nitrogen anion</a:t>
            </a:r>
            <a:endParaRPr lang="en-US" sz="2400" b="1" i="1" baseline="-25000" dirty="0"/>
          </a:p>
        </p:txBody>
      </p:sp>
    </p:spTree>
    <p:extLst>
      <p:ext uri="{BB962C8B-B14F-4D97-AF65-F5344CB8AC3E}">
        <p14:creationId xmlns:p14="http://schemas.microsoft.com/office/powerpoint/2010/main" val="364307468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11773" y="2342906"/>
            <a:ext cx="929088" cy="938244"/>
          </a:xfrm>
          <a:prstGeom prst="ellipse">
            <a:avLst/>
          </a:prstGeom>
          <a:gradFill flip="none" rotWithShape="1">
            <a:gsLst>
              <a:gs pos="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r>
              <a:rPr lang="en-US" sz="2400" baseline="30000" dirty="0">
                <a:solidFill>
                  <a:schemeClr val="tx1"/>
                </a:solidFill>
              </a:rPr>
              <a:t>δ+</a:t>
            </a:r>
            <a:endParaRPr lang="en-US" sz="2400" dirty="0">
              <a:solidFill>
                <a:schemeClr val="tx1"/>
              </a:solidFill>
            </a:endParaRPr>
          </a:p>
        </p:txBody>
      </p:sp>
      <p:sp>
        <p:nvSpPr>
          <p:cNvPr id="8" name="Oval 7"/>
          <p:cNvSpPr/>
          <p:nvPr/>
        </p:nvSpPr>
        <p:spPr>
          <a:xfrm>
            <a:off x="3652910"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9" name="Oval 8"/>
          <p:cNvSpPr/>
          <p:nvPr/>
        </p:nvSpPr>
        <p:spPr>
          <a:xfrm>
            <a:off x="4823917" y="258342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10" name="Oval 9"/>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11" name="Oval 10"/>
          <p:cNvSpPr/>
          <p:nvPr/>
        </p:nvSpPr>
        <p:spPr>
          <a:xfrm>
            <a:off x="6040861"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12" name="Oval 11"/>
          <p:cNvSpPr/>
          <p:nvPr/>
        </p:nvSpPr>
        <p:spPr>
          <a:xfrm>
            <a:off x="5843768" y="256161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14" name="Oval 13"/>
          <p:cNvSpPr/>
          <p:nvPr/>
        </p:nvSpPr>
        <p:spPr>
          <a:xfrm>
            <a:off x="7588133" y="583446"/>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r>
              <a:rPr lang="en-US" sz="2400" baseline="-25000" dirty="0">
                <a:solidFill>
                  <a:sysClr val="windowText" lastClr="000000"/>
                </a:solidFill>
              </a:rPr>
              <a:t>2</a:t>
            </a:r>
            <a:endParaRPr lang="en-US" sz="2400" dirty="0">
              <a:solidFill>
                <a:sysClr val="windowText" lastClr="000000"/>
              </a:solidFill>
            </a:endParaRPr>
          </a:p>
        </p:txBody>
      </p:sp>
      <p:sp>
        <p:nvSpPr>
          <p:cNvPr id="16" name="Freeform 15"/>
          <p:cNvSpPr/>
          <p:nvPr/>
        </p:nvSpPr>
        <p:spPr>
          <a:xfrm rot="5228418">
            <a:off x="6765956" y="1186872"/>
            <a:ext cx="720157" cy="889374"/>
          </a:xfrm>
          <a:custGeom>
            <a:avLst/>
            <a:gdLst>
              <a:gd name="connsiteX0" fmla="*/ 0 w 650631"/>
              <a:gd name="connsiteY0" fmla="*/ 0 h 523453"/>
              <a:gd name="connsiteX1" fmla="*/ 149469 w 650631"/>
              <a:gd name="connsiteY1" fmla="*/ 448408 h 523453"/>
              <a:gd name="connsiteX2" fmla="*/ 650631 w 650631"/>
              <a:gd name="connsiteY2" fmla="*/ 518747 h 523453"/>
            </a:gdLst>
            <a:ahLst/>
            <a:cxnLst>
              <a:cxn ang="0">
                <a:pos x="connsiteX0" y="connsiteY0"/>
              </a:cxn>
              <a:cxn ang="0">
                <a:pos x="connsiteX1" y="connsiteY1"/>
              </a:cxn>
              <a:cxn ang="0">
                <a:pos x="connsiteX2" y="connsiteY2"/>
              </a:cxn>
            </a:cxnLst>
            <a:rect l="l" t="t" r="r" b="b"/>
            <a:pathLst>
              <a:path w="650631" h="523453">
                <a:moveTo>
                  <a:pt x="0" y="0"/>
                </a:moveTo>
                <a:cubicBezTo>
                  <a:pt x="20515" y="180975"/>
                  <a:pt x="41030" y="361950"/>
                  <a:pt x="149469" y="448408"/>
                </a:cubicBezTo>
                <a:cubicBezTo>
                  <a:pt x="257908" y="534866"/>
                  <a:pt x="454269" y="526806"/>
                  <a:pt x="650631" y="518747"/>
                </a:cubicBezTo>
              </a:path>
            </a:pathLst>
          </a:custGeom>
          <a:noFill/>
          <a:ln w="38100">
            <a:solidFill>
              <a:schemeClr val="tx1"/>
            </a:solidFill>
            <a:prstDash val="solid"/>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5961779" y="706758"/>
            <a:ext cx="1116518" cy="523220"/>
          </a:xfrm>
          <a:prstGeom prst="rect">
            <a:avLst/>
          </a:prstGeom>
          <a:noFill/>
        </p:spPr>
        <p:txBody>
          <a:bodyPr wrap="square" rtlCol="0">
            <a:spAutoFit/>
          </a:bodyPr>
          <a:lstStyle/>
          <a:p>
            <a:r>
              <a:rPr lang="en-US" sz="2800" b="1" i="1" dirty="0"/>
              <a:t>N-rich</a:t>
            </a:r>
          </a:p>
        </p:txBody>
      </p:sp>
      <p:sp>
        <p:nvSpPr>
          <p:cNvPr id="18" name="TextBox 17"/>
          <p:cNvSpPr txBox="1"/>
          <p:nvPr/>
        </p:nvSpPr>
        <p:spPr>
          <a:xfrm>
            <a:off x="2228719" y="4512982"/>
            <a:ext cx="5320046" cy="954107"/>
          </a:xfrm>
          <a:prstGeom prst="rect">
            <a:avLst/>
          </a:prstGeom>
          <a:noFill/>
        </p:spPr>
        <p:txBody>
          <a:bodyPr wrap="none" rtlCol="0">
            <a:spAutoFit/>
          </a:bodyPr>
          <a:lstStyle/>
          <a:p>
            <a:r>
              <a:rPr lang="en-US" sz="2800" b="1" i="1" dirty="0"/>
              <a:t>Significant B oxidation may</a:t>
            </a:r>
          </a:p>
          <a:p>
            <a:r>
              <a:rPr lang="en-US" sz="2800" b="1" i="1" dirty="0"/>
              <a:t>be compensated by extra Nitrogen</a:t>
            </a:r>
          </a:p>
        </p:txBody>
      </p:sp>
    </p:spTree>
    <p:extLst>
      <p:ext uri="{BB962C8B-B14F-4D97-AF65-F5344CB8AC3E}">
        <p14:creationId xmlns:p14="http://schemas.microsoft.com/office/powerpoint/2010/main" val="2848728378"/>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111773" y="2342906"/>
            <a:ext cx="929088" cy="938244"/>
          </a:xfrm>
          <a:prstGeom prst="ellipse">
            <a:avLst/>
          </a:prstGeom>
          <a:gradFill flip="none" rotWithShape="1">
            <a:gsLst>
              <a:gs pos="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a:t>
            </a:r>
            <a:r>
              <a:rPr lang="en-US" sz="2400" baseline="30000" dirty="0">
                <a:solidFill>
                  <a:schemeClr val="tx1"/>
                </a:solidFill>
              </a:rPr>
              <a:t>δ+</a:t>
            </a:r>
            <a:endParaRPr lang="en-US" sz="2400" dirty="0">
              <a:solidFill>
                <a:schemeClr val="tx1"/>
              </a:solidFill>
            </a:endParaRPr>
          </a:p>
        </p:txBody>
      </p:sp>
      <p:sp>
        <p:nvSpPr>
          <p:cNvPr id="5" name="Oval 4"/>
          <p:cNvSpPr/>
          <p:nvPr/>
        </p:nvSpPr>
        <p:spPr>
          <a:xfrm>
            <a:off x="3652910"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6" name="Oval 5"/>
          <p:cNvSpPr/>
          <p:nvPr/>
        </p:nvSpPr>
        <p:spPr>
          <a:xfrm>
            <a:off x="4823917" y="258342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7" name="Oval 6"/>
          <p:cNvSpPr/>
          <p:nvPr/>
        </p:nvSpPr>
        <p:spPr>
          <a:xfrm>
            <a:off x="2443110" y="2398131"/>
            <a:ext cx="819716" cy="827795"/>
          </a:xfrm>
          <a:prstGeom prst="ellipse">
            <a:avLst/>
          </a:prstGeom>
          <a:gradFill flip="none" rotWithShape="1">
            <a:gsLst>
              <a:gs pos="61000">
                <a:srgbClr val="80C19D"/>
              </a:gs>
              <a:gs pos="12000">
                <a:srgbClr val="DDFFDD"/>
              </a:gs>
              <a:gs pos="100000">
                <a:srgbClr val="007434"/>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a:t>
            </a:r>
            <a:r>
              <a:rPr lang="en-US" sz="2400" baseline="30000" dirty="0">
                <a:solidFill>
                  <a:schemeClr val="tx1"/>
                </a:solidFill>
              </a:rPr>
              <a:t>δ+</a:t>
            </a:r>
            <a:endParaRPr lang="en-US" sz="2400" dirty="0">
              <a:solidFill>
                <a:schemeClr val="tx1"/>
              </a:solidFill>
            </a:endParaRPr>
          </a:p>
        </p:txBody>
      </p:sp>
      <p:sp>
        <p:nvSpPr>
          <p:cNvPr id="8" name="Oval 7"/>
          <p:cNvSpPr/>
          <p:nvPr/>
        </p:nvSpPr>
        <p:spPr>
          <a:xfrm>
            <a:off x="6040861" y="2112512"/>
            <a:ext cx="1389888" cy="1399032"/>
          </a:xfrm>
          <a:prstGeom prst="ellipse">
            <a:avLst/>
          </a:prstGeom>
          <a:gradFill flip="none" rotWithShape="1">
            <a:gsLst>
              <a:gs pos="1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endParaRPr lang="en-US" sz="2400" dirty="0">
              <a:solidFill>
                <a:schemeClr val="tx1"/>
              </a:solidFill>
            </a:endParaRPr>
          </a:p>
        </p:txBody>
      </p:sp>
      <p:sp>
        <p:nvSpPr>
          <p:cNvPr id="9" name="Oval 8"/>
          <p:cNvSpPr/>
          <p:nvPr/>
        </p:nvSpPr>
        <p:spPr>
          <a:xfrm>
            <a:off x="5843768" y="256161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10" name="TextBox 9"/>
          <p:cNvSpPr txBox="1"/>
          <p:nvPr/>
        </p:nvSpPr>
        <p:spPr>
          <a:xfrm>
            <a:off x="3870917" y="4516168"/>
            <a:ext cx="2633478" cy="461665"/>
          </a:xfrm>
          <a:prstGeom prst="rect">
            <a:avLst/>
          </a:prstGeom>
          <a:noFill/>
        </p:spPr>
        <p:txBody>
          <a:bodyPr wrap="none" rtlCol="0">
            <a:spAutoFit/>
          </a:bodyPr>
          <a:lstStyle/>
          <a:p>
            <a:r>
              <a:rPr lang="en-US" sz="2400" b="1" dirty="0"/>
              <a:t> Strong Ionic Bonds</a:t>
            </a:r>
          </a:p>
        </p:txBody>
      </p:sp>
      <p:sp>
        <p:nvSpPr>
          <p:cNvPr id="11" name="TextBox 10"/>
          <p:cNvSpPr txBox="1"/>
          <p:nvPr/>
        </p:nvSpPr>
        <p:spPr>
          <a:xfrm>
            <a:off x="4252661" y="934821"/>
            <a:ext cx="3070841" cy="461665"/>
          </a:xfrm>
          <a:prstGeom prst="rect">
            <a:avLst/>
          </a:prstGeom>
          <a:noFill/>
        </p:spPr>
        <p:txBody>
          <a:bodyPr wrap="none" rtlCol="0">
            <a:spAutoFit/>
          </a:bodyPr>
          <a:lstStyle/>
          <a:p>
            <a:r>
              <a:rPr lang="en-US" sz="2400" b="1" dirty="0"/>
              <a:t>Strong Covalent Bonds</a:t>
            </a:r>
          </a:p>
        </p:txBody>
      </p:sp>
      <p:sp>
        <p:nvSpPr>
          <p:cNvPr id="14" name="TextBox 13"/>
          <p:cNvSpPr txBox="1"/>
          <p:nvPr/>
        </p:nvSpPr>
        <p:spPr>
          <a:xfrm>
            <a:off x="3175752" y="1725769"/>
            <a:ext cx="636713" cy="1862048"/>
          </a:xfrm>
          <a:prstGeom prst="rect">
            <a:avLst/>
          </a:prstGeom>
          <a:noFill/>
        </p:spPr>
        <p:txBody>
          <a:bodyPr wrap="none" rtlCol="0">
            <a:spAutoFit/>
          </a:bodyPr>
          <a:lstStyle/>
          <a:p>
            <a:r>
              <a:rPr lang="en-US" sz="11500" dirty="0">
                <a:latin typeface="+mj-lt"/>
              </a:rPr>
              <a:t>[</a:t>
            </a:r>
          </a:p>
        </p:txBody>
      </p:sp>
      <p:sp>
        <p:nvSpPr>
          <p:cNvPr id="15" name="TextBox 14"/>
          <p:cNvSpPr txBox="1"/>
          <p:nvPr/>
        </p:nvSpPr>
        <p:spPr>
          <a:xfrm>
            <a:off x="7192439" y="1725769"/>
            <a:ext cx="622286" cy="3631763"/>
          </a:xfrm>
          <a:prstGeom prst="rect">
            <a:avLst/>
          </a:prstGeom>
          <a:noFill/>
        </p:spPr>
        <p:txBody>
          <a:bodyPr wrap="none" rtlCol="0">
            <a:spAutoFit/>
          </a:bodyPr>
          <a:lstStyle/>
          <a:p>
            <a:r>
              <a:rPr lang="en-US" sz="11500" dirty="0">
                <a:latin typeface="+mj-lt"/>
              </a:rPr>
              <a:t>]</a:t>
            </a:r>
            <a:endParaRPr lang="en-US" sz="9600" dirty="0"/>
          </a:p>
          <a:p>
            <a:endParaRPr lang="en-US" sz="11500" dirty="0">
              <a:latin typeface="+mj-lt"/>
            </a:endParaRPr>
          </a:p>
        </p:txBody>
      </p:sp>
      <p:sp>
        <p:nvSpPr>
          <p:cNvPr id="25" name="Rectangle 24"/>
          <p:cNvSpPr/>
          <p:nvPr/>
        </p:nvSpPr>
        <p:spPr>
          <a:xfrm>
            <a:off x="7627842" y="1988963"/>
            <a:ext cx="468398" cy="707886"/>
          </a:xfrm>
          <a:prstGeom prst="rect">
            <a:avLst/>
          </a:prstGeom>
        </p:spPr>
        <p:txBody>
          <a:bodyPr wrap="none">
            <a:spAutoFit/>
          </a:bodyPr>
          <a:lstStyle/>
          <a:p>
            <a:r>
              <a:rPr lang="en-US" sz="4000" baseline="30000" dirty="0"/>
              <a:t>δ-</a:t>
            </a:r>
            <a:endParaRPr lang="en-US" sz="4000" dirty="0"/>
          </a:p>
        </p:txBody>
      </p:sp>
      <p:sp>
        <p:nvSpPr>
          <p:cNvPr id="26" name="Left Brace 25"/>
          <p:cNvSpPr/>
          <p:nvPr/>
        </p:nvSpPr>
        <p:spPr>
          <a:xfrm rot="5400000">
            <a:off x="5405349" y="463232"/>
            <a:ext cx="519088" cy="24920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16200000">
            <a:off x="4876204" y="1447185"/>
            <a:ext cx="519088" cy="535795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9" name="Picture 28">
            <a:extLst>
              <a:ext uri="{FF2B5EF4-FFF2-40B4-BE49-F238E27FC236}">
                <a16:creationId xmlns:a16="http://schemas.microsoft.com/office/drawing/2014/main" id="{0A82D11A-6D19-4CEF-82F0-536B113D4F1A}"/>
              </a:ext>
            </a:extLst>
          </p:cNvPr>
          <p:cNvPicPr>
            <a:picLocks noChangeAspect="1"/>
          </p:cNvPicPr>
          <p:nvPr/>
        </p:nvPicPr>
        <p:blipFill>
          <a:blip r:embed="rId2"/>
          <a:stretch>
            <a:fillRect/>
          </a:stretch>
        </p:blipFill>
        <p:spPr>
          <a:xfrm>
            <a:off x="1516674" y="5039515"/>
            <a:ext cx="2136236" cy="1607859"/>
          </a:xfrm>
          <a:prstGeom prst="rect">
            <a:avLst/>
          </a:prstGeom>
        </p:spPr>
      </p:pic>
      <p:sp>
        <p:nvSpPr>
          <p:cNvPr id="30" name="TextBox 29"/>
          <p:cNvSpPr txBox="1"/>
          <p:nvPr/>
        </p:nvSpPr>
        <p:spPr>
          <a:xfrm>
            <a:off x="3847180" y="5454812"/>
            <a:ext cx="5021311" cy="830997"/>
          </a:xfrm>
          <a:prstGeom prst="rect">
            <a:avLst/>
          </a:prstGeom>
          <a:noFill/>
        </p:spPr>
        <p:txBody>
          <a:bodyPr wrap="none" rtlCol="0">
            <a:spAutoFit/>
          </a:bodyPr>
          <a:lstStyle/>
          <a:p>
            <a:r>
              <a:rPr lang="en-US" sz="2400" dirty="0"/>
              <a:t>=   Alkali-Metal-Nitride </a:t>
            </a:r>
            <a:r>
              <a:rPr lang="en-US" sz="2400" b="1" dirty="0"/>
              <a:t>Ceramics </a:t>
            </a:r>
            <a:r>
              <a:rPr lang="en-US" sz="2400" dirty="0"/>
              <a:t>with </a:t>
            </a:r>
          </a:p>
          <a:p>
            <a:r>
              <a:rPr lang="en-US" sz="2400" b="1" dirty="0"/>
              <a:t>         very negative lattice energies</a:t>
            </a:r>
          </a:p>
        </p:txBody>
      </p:sp>
    </p:spTree>
    <p:extLst>
      <p:ext uri="{BB962C8B-B14F-4D97-AF65-F5344CB8AC3E}">
        <p14:creationId xmlns:p14="http://schemas.microsoft.com/office/powerpoint/2010/main" val="129664566"/>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2" cstate="hqprint">
            <a:extLst>
              <a:ext uri="{28A0092B-C50C-407E-A947-70E740481C1C}">
                <a14:useLocalDpi xmlns:a14="http://schemas.microsoft.com/office/drawing/2010/main"/>
              </a:ext>
            </a:extLst>
          </a:blip>
          <a:srcRect r="51100"/>
          <a:stretch/>
        </p:blipFill>
        <p:spPr>
          <a:xfrm>
            <a:off x="5205779" y="3306062"/>
            <a:ext cx="3423986" cy="2982933"/>
          </a:xfrm>
          <a:prstGeom prst="rect">
            <a:avLst/>
          </a:prstGeom>
        </p:spPr>
      </p:pic>
      <p:sp>
        <p:nvSpPr>
          <p:cNvPr id="36" name="TextBox 35"/>
          <p:cNvSpPr txBox="1"/>
          <p:nvPr/>
        </p:nvSpPr>
        <p:spPr>
          <a:xfrm>
            <a:off x="-7034" y="104806"/>
            <a:ext cx="9361473" cy="523220"/>
          </a:xfrm>
          <a:prstGeom prst="rect">
            <a:avLst/>
          </a:prstGeom>
          <a:noFill/>
        </p:spPr>
        <p:txBody>
          <a:bodyPr wrap="none" rtlCol="0">
            <a:spAutoFit/>
          </a:bodyPr>
          <a:lstStyle/>
          <a:p>
            <a:r>
              <a:rPr lang="en-US" sz="2800" dirty="0"/>
              <a:t>Why are there so many </a:t>
            </a:r>
            <a:r>
              <a:rPr lang="en-US" sz="2800" dirty="0">
                <a:solidFill>
                  <a:srgbClr val="0000FF"/>
                </a:solidFill>
              </a:rPr>
              <a:t>stable nitrogen-rich ternary Alk-Me-N? </a:t>
            </a:r>
            <a:endParaRPr lang="en-US" sz="2800" i="1" dirty="0">
              <a:solidFill>
                <a:srgbClr val="0000FF"/>
              </a:solidFill>
            </a:endParaRPr>
          </a:p>
        </p:txBody>
      </p:sp>
      <p:sp>
        <p:nvSpPr>
          <p:cNvPr id="62" name="TextBox 61"/>
          <p:cNvSpPr txBox="1"/>
          <p:nvPr/>
        </p:nvSpPr>
        <p:spPr>
          <a:xfrm>
            <a:off x="38127" y="777120"/>
            <a:ext cx="3031984" cy="584775"/>
          </a:xfrm>
          <a:prstGeom prst="rect">
            <a:avLst/>
          </a:prstGeom>
          <a:noFill/>
        </p:spPr>
        <p:txBody>
          <a:bodyPr wrap="none" rtlCol="0">
            <a:spAutoFit/>
          </a:bodyPr>
          <a:lstStyle/>
          <a:p>
            <a:r>
              <a:rPr lang="en-US" sz="3200" b="1" dirty="0"/>
              <a:t>‘Inductive’ Effect</a:t>
            </a:r>
          </a:p>
        </p:txBody>
      </p:sp>
      <p:pic>
        <p:nvPicPr>
          <p:cNvPr id="2" name="Picture 1">
            <a:extLst>
              <a:ext uri="{FF2B5EF4-FFF2-40B4-BE49-F238E27FC236}">
                <a16:creationId xmlns:a16="http://schemas.microsoft.com/office/drawing/2014/main" id="{F40069B9-F4F2-4D44-886F-8A66B59E836B}"/>
              </a:ext>
            </a:extLst>
          </p:cNvPr>
          <p:cNvPicPr>
            <a:picLocks noChangeAspect="1"/>
          </p:cNvPicPr>
          <p:nvPr/>
        </p:nvPicPr>
        <p:blipFill>
          <a:blip r:embed="rId3"/>
          <a:stretch>
            <a:fillRect/>
          </a:stretch>
        </p:blipFill>
        <p:spPr>
          <a:xfrm>
            <a:off x="555553" y="1569827"/>
            <a:ext cx="3477041" cy="1948225"/>
          </a:xfrm>
          <a:prstGeom prst="rect">
            <a:avLst/>
          </a:prstGeom>
        </p:spPr>
      </p:pic>
      <p:sp>
        <p:nvSpPr>
          <p:cNvPr id="3" name="Rectangle 2">
            <a:extLst>
              <a:ext uri="{FF2B5EF4-FFF2-40B4-BE49-F238E27FC236}">
                <a16:creationId xmlns:a16="http://schemas.microsoft.com/office/drawing/2014/main" id="{52975BD1-8070-47AC-9C42-8227F6FDC0E0}"/>
              </a:ext>
            </a:extLst>
          </p:cNvPr>
          <p:cNvSpPr/>
          <p:nvPr/>
        </p:nvSpPr>
        <p:spPr>
          <a:xfrm>
            <a:off x="30954" y="6511778"/>
            <a:ext cx="8003281" cy="307777"/>
          </a:xfrm>
          <a:prstGeom prst="rect">
            <a:avLst/>
          </a:prstGeom>
        </p:spPr>
        <p:txBody>
          <a:bodyPr wrap="square">
            <a:spAutoFit/>
          </a:bodyPr>
          <a:lstStyle/>
          <a:p>
            <a:r>
              <a:rPr lang="en-US" sz="1400" dirty="0">
                <a:solidFill>
                  <a:srgbClr val="222222"/>
                </a:solidFill>
                <a:latin typeface="Times New Roman" panose="02020603050405020304" pitchFamily="18" charset="0"/>
                <a:ea typeface="Calibri" panose="020F0502020204030204" pitchFamily="34" charset="0"/>
              </a:rPr>
              <a:t>Etourneau, </a:t>
            </a:r>
            <a:r>
              <a:rPr lang="en-US" sz="1400" i="1" dirty="0">
                <a:solidFill>
                  <a:srgbClr val="222222"/>
                </a:solidFill>
                <a:latin typeface="Times New Roman" panose="02020603050405020304" pitchFamily="18" charset="0"/>
                <a:ea typeface="Calibri" panose="020F0502020204030204" pitchFamily="34" charset="0"/>
              </a:rPr>
              <a:t>et al</a:t>
            </a:r>
            <a:r>
              <a:rPr lang="en-US" sz="1400" dirty="0">
                <a:solidFill>
                  <a:srgbClr val="222222"/>
                </a:solidFill>
                <a:latin typeface="Times New Roman" panose="02020603050405020304" pitchFamily="18" charset="0"/>
                <a:ea typeface="Calibri" panose="020F0502020204030204" pitchFamily="34" charset="0"/>
              </a:rPr>
              <a:t>. "The role of the inductive effect in solid state chemistry" </a:t>
            </a:r>
            <a:r>
              <a:rPr lang="en-US" sz="1400" i="1" dirty="0">
                <a:solidFill>
                  <a:srgbClr val="222222"/>
                </a:solidFill>
                <a:latin typeface="Times New Roman" panose="02020603050405020304" pitchFamily="18" charset="0"/>
                <a:ea typeface="Calibri" panose="020F0502020204030204" pitchFamily="34" charset="0"/>
              </a:rPr>
              <a:t>J. Alloys and Compounds</a:t>
            </a:r>
            <a:r>
              <a:rPr lang="en-US" sz="1400" dirty="0">
                <a:solidFill>
                  <a:srgbClr val="222222"/>
                </a:solidFill>
                <a:latin typeface="Times New Roman" panose="02020603050405020304" pitchFamily="18" charset="0"/>
                <a:ea typeface="Calibri" panose="020F0502020204030204" pitchFamily="34" charset="0"/>
              </a:rPr>
              <a:t>  (1992)</a:t>
            </a:r>
            <a:endParaRPr lang="en-US" sz="1400" dirty="0"/>
          </a:p>
        </p:txBody>
      </p:sp>
      <p:pic>
        <p:nvPicPr>
          <p:cNvPr id="41" name="Picture 40">
            <a:extLst>
              <a:ext uri="{FF2B5EF4-FFF2-40B4-BE49-F238E27FC236}">
                <a16:creationId xmlns:a16="http://schemas.microsoft.com/office/drawing/2014/main" id="{0A82D11A-6D19-4CEF-82F0-536B113D4F1A}"/>
              </a:ext>
            </a:extLst>
          </p:cNvPr>
          <p:cNvPicPr>
            <a:picLocks noChangeAspect="1"/>
          </p:cNvPicPr>
          <p:nvPr/>
        </p:nvPicPr>
        <p:blipFill>
          <a:blip r:embed="rId4"/>
          <a:stretch>
            <a:fillRect/>
          </a:stretch>
        </p:blipFill>
        <p:spPr>
          <a:xfrm>
            <a:off x="4599018" y="1315405"/>
            <a:ext cx="2136236" cy="1607859"/>
          </a:xfrm>
          <a:prstGeom prst="rect">
            <a:avLst/>
          </a:prstGeom>
        </p:spPr>
      </p:pic>
      <p:sp>
        <p:nvSpPr>
          <p:cNvPr id="6" name="TextBox 5">
            <a:extLst>
              <a:ext uri="{FF2B5EF4-FFF2-40B4-BE49-F238E27FC236}">
                <a16:creationId xmlns:a16="http://schemas.microsoft.com/office/drawing/2014/main" id="{927EADFF-DB4E-441B-90E7-CA33D68A9211}"/>
              </a:ext>
            </a:extLst>
          </p:cNvPr>
          <p:cNvSpPr txBox="1"/>
          <p:nvPr/>
        </p:nvSpPr>
        <p:spPr>
          <a:xfrm>
            <a:off x="5053597" y="799140"/>
            <a:ext cx="1053494" cy="461665"/>
          </a:xfrm>
          <a:prstGeom prst="rect">
            <a:avLst/>
          </a:prstGeom>
          <a:noFill/>
        </p:spPr>
        <p:txBody>
          <a:bodyPr wrap="none" rtlCol="0">
            <a:spAutoFit/>
          </a:bodyPr>
          <a:lstStyle/>
          <a:p>
            <a:r>
              <a:rPr lang="en-US" sz="2400" dirty="0"/>
              <a:t>BaZrN</a:t>
            </a:r>
            <a:r>
              <a:rPr lang="en-US" sz="2400" baseline="-25000" dirty="0"/>
              <a:t>2</a:t>
            </a:r>
          </a:p>
        </p:txBody>
      </p:sp>
      <p:pic>
        <p:nvPicPr>
          <p:cNvPr id="44" name="Picture 43">
            <a:extLst>
              <a:ext uri="{FF2B5EF4-FFF2-40B4-BE49-F238E27FC236}">
                <a16:creationId xmlns:a16="http://schemas.microsoft.com/office/drawing/2014/main" id="{E66CEC8C-5DAB-4408-9BD2-786BA4BD7794}"/>
              </a:ext>
            </a:extLst>
          </p:cNvPr>
          <p:cNvPicPr>
            <a:picLocks noChangeAspect="1"/>
          </p:cNvPicPr>
          <p:nvPr/>
        </p:nvPicPr>
        <p:blipFill>
          <a:blip r:embed="rId5"/>
          <a:stretch>
            <a:fillRect/>
          </a:stretch>
        </p:blipFill>
        <p:spPr>
          <a:xfrm>
            <a:off x="6756734" y="1388607"/>
            <a:ext cx="2270393" cy="1586447"/>
          </a:xfrm>
          <a:prstGeom prst="rect">
            <a:avLst/>
          </a:prstGeom>
        </p:spPr>
      </p:pic>
      <p:sp>
        <p:nvSpPr>
          <p:cNvPr id="45" name="Rectangle 44">
            <a:extLst>
              <a:ext uri="{FF2B5EF4-FFF2-40B4-BE49-F238E27FC236}">
                <a16:creationId xmlns:a16="http://schemas.microsoft.com/office/drawing/2014/main" id="{977387EA-23A3-4D55-B184-BD2663F54AA0}"/>
              </a:ext>
            </a:extLst>
          </p:cNvPr>
          <p:cNvSpPr/>
          <p:nvPr/>
        </p:nvSpPr>
        <p:spPr>
          <a:xfrm>
            <a:off x="7042079" y="826727"/>
            <a:ext cx="1738157" cy="523220"/>
          </a:xfrm>
          <a:prstGeom prst="rect">
            <a:avLst/>
          </a:prstGeom>
        </p:spPr>
        <p:txBody>
          <a:bodyPr wrap="square">
            <a:spAutoFit/>
          </a:bodyPr>
          <a:lstStyle/>
          <a:p>
            <a:r>
              <a:rPr lang="en-US" sz="2800" dirty="0">
                <a:latin typeface="+mj-lt"/>
              </a:rPr>
              <a:t>Sr</a:t>
            </a:r>
            <a:r>
              <a:rPr lang="en-US" sz="2800" baseline="-25000" dirty="0">
                <a:latin typeface="+mj-lt"/>
              </a:rPr>
              <a:t>6</a:t>
            </a:r>
            <a:r>
              <a:rPr lang="en-US" sz="2800" dirty="0">
                <a:latin typeface="+mj-lt"/>
              </a:rPr>
              <a:t>Cu</a:t>
            </a:r>
            <a:r>
              <a:rPr lang="en-US" sz="2800" baseline="-25000" dirty="0">
                <a:latin typeface="+mj-lt"/>
              </a:rPr>
              <a:t>3</a:t>
            </a:r>
            <a:r>
              <a:rPr lang="en-US" sz="2800" dirty="0">
                <a:latin typeface="+mj-lt"/>
              </a:rPr>
              <a:t>N</a:t>
            </a:r>
            <a:r>
              <a:rPr lang="en-US" sz="2800" baseline="-25000" dirty="0">
                <a:latin typeface="+mj-lt"/>
              </a:rPr>
              <a:t>5</a:t>
            </a:r>
          </a:p>
        </p:txBody>
      </p:sp>
      <p:pic>
        <p:nvPicPr>
          <p:cNvPr id="14" name="Picture 13">
            <a:extLst>
              <a:ext uri="{FF2B5EF4-FFF2-40B4-BE49-F238E27FC236}">
                <a16:creationId xmlns:a16="http://schemas.microsoft.com/office/drawing/2014/main" id="{E83A5A5C-8D13-4C44-9725-88BF078A2F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43259" b="39036"/>
          <a:stretch/>
        </p:blipFill>
        <p:spPr>
          <a:xfrm>
            <a:off x="177023" y="3725984"/>
            <a:ext cx="2488588" cy="2551377"/>
          </a:xfrm>
          <a:prstGeom prst="rect">
            <a:avLst/>
          </a:prstGeom>
        </p:spPr>
      </p:pic>
      <p:sp>
        <p:nvSpPr>
          <p:cNvPr id="15" name="Right Brace 14">
            <a:extLst>
              <a:ext uri="{FF2B5EF4-FFF2-40B4-BE49-F238E27FC236}">
                <a16:creationId xmlns:a16="http://schemas.microsoft.com/office/drawing/2014/main" id="{D9A812B0-5E4E-4C19-933B-34D811D0D74B}"/>
              </a:ext>
            </a:extLst>
          </p:cNvPr>
          <p:cNvSpPr/>
          <p:nvPr/>
        </p:nvSpPr>
        <p:spPr>
          <a:xfrm>
            <a:off x="2738743" y="3874249"/>
            <a:ext cx="131779" cy="75526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C2EA46-17E2-4F59-B8B7-28A6E305EA06}"/>
              </a:ext>
            </a:extLst>
          </p:cNvPr>
          <p:cNvSpPr txBox="1"/>
          <p:nvPr/>
        </p:nvSpPr>
        <p:spPr>
          <a:xfrm>
            <a:off x="3108521" y="4075520"/>
            <a:ext cx="2625912" cy="1107996"/>
          </a:xfrm>
          <a:prstGeom prst="rect">
            <a:avLst/>
          </a:prstGeom>
          <a:noFill/>
        </p:spPr>
        <p:txBody>
          <a:bodyPr wrap="none" rtlCol="0">
            <a:spAutoFit/>
          </a:bodyPr>
          <a:lstStyle/>
          <a:p>
            <a:r>
              <a:rPr lang="en-US" sz="2200" dirty="0"/>
              <a:t>Most </a:t>
            </a:r>
            <a:r>
              <a:rPr lang="en-US" sz="2200" dirty="0">
                <a:solidFill>
                  <a:srgbClr val="0000FF"/>
                </a:solidFill>
              </a:rPr>
              <a:t>stable </a:t>
            </a:r>
          </a:p>
          <a:p>
            <a:r>
              <a:rPr lang="en-US" sz="2200" dirty="0">
                <a:solidFill>
                  <a:srgbClr val="0000FF"/>
                </a:solidFill>
              </a:rPr>
              <a:t>ternary nitrides </a:t>
            </a:r>
            <a:r>
              <a:rPr lang="en-US" sz="2200" dirty="0"/>
              <a:t>are</a:t>
            </a:r>
          </a:p>
          <a:p>
            <a:r>
              <a:rPr lang="en-US" sz="2200" b="1" dirty="0"/>
              <a:t>Alkali-Metal-Nitrides</a:t>
            </a:r>
          </a:p>
        </p:txBody>
      </p:sp>
      <p:sp>
        <p:nvSpPr>
          <p:cNvPr id="17" name="Oval 16">
            <a:extLst>
              <a:ext uri="{FF2B5EF4-FFF2-40B4-BE49-F238E27FC236}">
                <a16:creationId xmlns:a16="http://schemas.microsoft.com/office/drawing/2014/main" id="{C62FE044-1062-4978-8D2B-59F247B4C389}"/>
              </a:ext>
            </a:extLst>
          </p:cNvPr>
          <p:cNvSpPr/>
          <p:nvPr/>
        </p:nvSpPr>
        <p:spPr>
          <a:xfrm rot="3582047">
            <a:off x="5663428" y="3943438"/>
            <a:ext cx="4159195" cy="176041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50431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3A5A5C-8D13-4C44-9725-88BF078A2FD6}"/>
              </a:ext>
            </a:extLst>
          </p:cNvPr>
          <p:cNvPicPr>
            <a:picLocks noChangeAspect="1"/>
          </p:cNvPicPr>
          <p:nvPr/>
        </p:nvPicPr>
        <p:blipFill rotWithShape="1">
          <a:blip r:embed="rId2">
            <a:extLst>
              <a:ext uri="{28A0092B-C50C-407E-A947-70E740481C1C}">
                <a14:useLocalDpi xmlns:a14="http://schemas.microsoft.com/office/drawing/2010/main" val="0"/>
              </a:ext>
            </a:extLst>
          </a:blip>
          <a:srcRect l="1" r="43259" b="39036"/>
          <a:stretch/>
        </p:blipFill>
        <p:spPr>
          <a:xfrm>
            <a:off x="3120451" y="184509"/>
            <a:ext cx="5907903" cy="6056964"/>
          </a:xfrm>
          <a:prstGeom prst="rect">
            <a:avLst/>
          </a:prstGeom>
        </p:spPr>
      </p:pic>
      <p:sp>
        <p:nvSpPr>
          <p:cNvPr id="2" name="Rectangle 1">
            <a:extLst>
              <a:ext uri="{FF2B5EF4-FFF2-40B4-BE49-F238E27FC236}">
                <a16:creationId xmlns:a16="http://schemas.microsoft.com/office/drawing/2014/main" id="{661F00A3-E021-4128-BAB2-4453E3FD3C89}"/>
              </a:ext>
            </a:extLst>
          </p:cNvPr>
          <p:cNvSpPr/>
          <p:nvPr/>
        </p:nvSpPr>
        <p:spPr>
          <a:xfrm>
            <a:off x="3429000" y="2410688"/>
            <a:ext cx="1835728" cy="3879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CFAD965C-539A-47C6-9751-E82D68A43D44}"/>
              </a:ext>
            </a:extLst>
          </p:cNvPr>
          <p:cNvSpPr/>
          <p:nvPr/>
        </p:nvSpPr>
        <p:spPr>
          <a:xfrm flipH="1">
            <a:off x="2892244" y="2473695"/>
            <a:ext cx="254988" cy="368398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a:extLst>
              <a:ext uri="{FF2B5EF4-FFF2-40B4-BE49-F238E27FC236}">
                <a16:creationId xmlns:a16="http://schemas.microsoft.com/office/drawing/2014/main" id="{B2595D3C-560E-4401-AB82-8D12C42394FB}"/>
              </a:ext>
            </a:extLst>
          </p:cNvPr>
          <p:cNvSpPr txBox="1"/>
          <p:nvPr/>
        </p:nvSpPr>
        <p:spPr>
          <a:xfrm>
            <a:off x="80776" y="3630122"/>
            <a:ext cx="2778389" cy="1446550"/>
          </a:xfrm>
          <a:prstGeom prst="rect">
            <a:avLst/>
          </a:prstGeom>
          <a:noFill/>
        </p:spPr>
        <p:txBody>
          <a:bodyPr wrap="none" rtlCol="0">
            <a:spAutoFit/>
          </a:bodyPr>
          <a:lstStyle/>
          <a:p>
            <a:r>
              <a:rPr lang="en-US" sz="2200" dirty="0"/>
              <a:t>Most </a:t>
            </a:r>
            <a:r>
              <a:rPr lang="en-US" sz="2200" b="1" dirty="0"/>
              <a:t>TM-TM-Nitrides </a:t>
            </a:r>
            <a:br>
              <a:rPr lang="en-US" sz="2200" b="1" dirty="0"/>
            </a:br>
            <a:r>
              <a:rPr lang="en-US" sz="2200" dirty="0"/>
              <a:t>are </a:t>
            </a:r>
            <a:r>
              <a:rPr lang="en-US" sz="2200" dirty="0">
                <a:solidFill>
                  <a:srgbClr val="00B050"/>
                </a:solidFill>
              </a:rPr>
              <a:t>metastable </a:t>
            </a:r>
          </a:p>
          <a:p>
            <a:r>
              <a:rPr lang="en-US" sz="2200" dirty="0">
                <a:solidFill>
                  <a:srgbClr val="00B050"/>
                </a:solidFill>
              </a:rPr>
              <a:t>w.r.t binaries</a:t>
            </a:r>
          </a:p>
          <a:p>
            <a:endParaRPr lang="en-US" sz="2200" dirty="0"/>
          </a:p>
        </p:txBody>
      </p:sp>
    </p:spTree>
    <p:extLst>
      <p:ext uri="{BB962C8B-B14F-4D97-AF65-F5344CB8AC3E}">
        <p14:creationId xmlns:p14="http://schemas.microsoft.com/office/powerpoint/2010/main" val="24539101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FA7844-6B30-4DC2-B374-CDAA0B6D4457}"/>
              </a:ext>
            </a:extLst>
          </p:cNvPr>
          <p:cNvSpPr txBox="1"/>
          <p:nvPr/>
        </p:nvSpPr>
        <p:spPr>
          <a:xfrm>
            <a:off x="80776" y="3630122"/>
            <a:ext cx="2778389" cy="1446550"/>
          </a:xfrm>
          <a:prstGeom prst="rect">
            <a:avLst/>
          </a:prstGeom>
          <a:noFill/>
        </p:spPr>
        <p:txBody>
          <a:bodyPr wrap="none" rtlCol="0">
            <a:spAutoFit/>
          </a:bodyPr>
          <a:lstStyle/>
          <a:p>
            <a:r>
              <a:rPr lang="en-US" sz="2200" dirty="0"/>
              <a:t>Most </a:t>
            </a:r>
            <a:r>
              <a:rPr lang="en-US" sz="2200" b="1" dirty="0"/>
              <a:t>TM-TM-Nitrides </a:t>
            </a:r>
            <a:br>
              <a:rPr lang="en-US" sz="2200" b="1" dirty="0"/>
            </a:br>
            <a:r>
              <a:rPr lang="en-US" sz="2200" dirty="0"/>
              <a:t>are </a:t>
            </a:r>
            <a:r>
              <a:rPr lang="en-US" sz="2200" dirty="0">
                <a:solidFill>
                  <a:srgbClr val="00B050"/>
                </a:solidFill>
              </a:rPr>
              <a:t>metastable </a:t>
            </a:r>
          </a:p>
          <a:p>
            <a:r>
              <a:rPr lang="en-US" sz="2200" dirty="0">
                <a:solidFill>
                  <a:srgbClr val="00B050"/>
                </a:solidFill>
              </a:rPr>
              <a:t>w.r.t binaries</a:t>
            </a:r>
          </a:p>
          <a:p>
            <a:endParaRPr lang="en-US" sz="2200" dirty="0"/>
          </a:p>
        </p:txBody>
      </p:sp>
      <p:sp>
        <p:nvSpPr>
          <p:cNvPr id="14" name="Right Brace 13">
            <a:extLst>
              <a:ext uri="{FF2B5EF4-FFF2-40B4-BE49-F238E27FC236}">
                <a16:creationId xmlns:a16="http://schemas.microsoft.com/office/drawing/2014/main" id="{EE60C211-E7F2-4250-83B4-ED2C26E5B05D}"/>
              </a:ext>
            </a:extLst>
          </p:cNvPr>
          <p:cNvSpPr/>
          <p:nvPr/>
        </p:nvSpPr>
        <p:spPr>
          <a:xfrm flipH="1">
            <a:off x="2892244" y="2473695"/>
            <a:ext cx="254988" cy="368398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E83A5A5C-8D13-4C44-9725-88BF078A2FD6}"/>
              </a:ext>
            </a:extLst>
          </p:cNvPr>
          <p:cNvPicPr>
            <a:picLocks noChangeAspect="1"/>
          </p:cNvPicPr>
          <p:nvPr/>
        </p:nvPicPr>
        <p:blipFill rotWithShape="1">
          <a:blip r:embed="rId2">
            <a:extLst>
              <a:ext uri="{28A0092B-C50C-407E-A947-70E740481C1C}">
                <a14:useLocalDpi xmlns:a14="http://schemas.microsoft.com/office/drawing/2010/main" val="0"/>
              </a:ext>
            </a:extLst>
          </a:blip>
          <a:srcRect l="1" r="43259" b="39036"/>
          <a:stretch/>
        </p:blipFill>
        <p:spPr>
          <a:xfrm>
            <a:off x="3120451" y="184509"/>
            <a:ext cx="5907903" cy="6056964"/>
          </a:xfrm>
          <a:prstGeom prst="rect">
            <a:avLst/>
          </a:prstGeom>
        </p:spPr>
      </p:pic>
      <p:sp>
        <p:nvSpPr>
          <p:cNvPr id="2" name="Rectangle 1">
            <a:extLst>
              <a:ext uri="{FF2B5EF4-FFF2-40B4-BE49-F238E27FC236}">
                <a16:creationId xmlns:a16="http://schemas.microsoft.com/office/drawing/2014/main" id="{661F00A3-E021-4128-BAB2-4453E3FD3C89}"/>
              </a:ext>
            </a:extLst>
          </p:cNvPr>
          <p:cNvSpPr/>
          <p:nvPr/>
        </p:nvSpPr>
        <p:spPr>
          <a:xfrm>
            <a:off x="3429000" y="2410688"/>
            <a:ext cx="1835728" cy="38792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CDB4FDC-62D7-4A4B-94A1-EA0F9F5CFC21}"/>
              </a:ext>
            </a:extLst>
          </p:cNvPr>
          <p:cNvSpPr txBox="1"/>
          <p:nvPr/>
        </p:nvSpPr>
        <p:spPr>
          <a:xfrm>
            <a:off x="963005" y="3110807"/>
            <a:ext cx="4086686" cy="1384995"/>
          </a:xfrm>
          <a:prstGeom prst="rect">
            <a:avLst/>
          </a:prstGeom>
          <a:solidFill>
            <a:schemeClr val="bg1"/>
          </a:solidFill>
          <a:ln w="19050">
            <a:solidFill>
              <a:schemeClr val="tx1"/>
            </a:solidFill>
          </a:ln>
          <a:effectLst>
            <a:glow rad="63500">
              <a:schemeClr val="accent1">
                <a:satMod val="175000"/>
                <a:alpha val="40000"/>
              </a:schemeClr>
            </a:glow>
          </a:effectLst>
        </p:spPr>
        <p:txBody>
          <a:bodyPr wrap="square" rtlCol="0">
            <a:spAutoFit/>
          </a:bodyPr>
          <a:lstStyle/>
          <a:p>
            <a:pPr algn="ctr"/>
            <a:r>
              <a:rPr lang="en-US" sz="2800" b="1" dirty="0">
                <a:solidFill>
                  <a:srgbClr val="0000FF"/>
                </a:solidFill>
              </a:rPr>
              <a:t>“Islands of Stability” </a:t>
            </a:r>
            <a:br>
              <a:rPr lang="en-US" sz="2800" b="1" dirty="0">
                <a:solidFill>
                  <a:srgbClr val="0000FF"/>
                </a:solidFill>
              </a:rPr>
            </a:br>
            <a:r>
              <a:rPr lang="en-US" sz="2800" dirty="0"/>
              <a:t>within the </a:t>
            </a:r>
            <a:br>
              <a:rPr lang="en-US" sz="2800" dirty="0"/>
            </a:br>
            <a:r>
              <a:rPr lang="en-US" sz="2800" dirty="0"/>
              <a:t>TM-TM-N space</a:t>
            </a:r>
          </a:p>
        </p:txBody>
      </p:sp>
      <p:sp>
        <p:nvSpPr>
          <p:cNvPr id="5" name="Oval 4">
            <a:extLst>
              <a:ext uri="{FF2B5EF4-FFF2-40B4-BE49-F238E27FC236}">
                <a16:creationId xmlns:a16="http://schemas.microsoft.com/office/drawing/2014/main" id="{BBF28231-88D3-452F-948A-31635954410D}"/>
              </a:ext>
            </a:extLst>
          </p:cNvPr>
          <p:cNvSpPr/>
          <p:nvPr/>
        </p:nvSpPr>
        <p:spPr>
          <a:xfrm>
            <a:off x="5678542" y="3742006"/>
            <a:ext cx="791720" cy="780757"/>
          </a:xfrm>
          <a:prstGeom prst="ellipse">
            <a:avLst/>
          </a:prstGeom>
          <a:no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6B8DBE5-ADC8-4C60-BD0D-4C4FA0374980}"/>
              </a:ext>
            </a:extLst>
          </p:cNvPr>
          <p:cNvSpPr/>
          <p:nvPr/>
        </p:nvSpPr>
        <p:spPr>
          <a:xfrm>
            <a:off x="6949323" y="4670688"/>
            <a:ext cx="791720" cy="1194608"/>
          </a:xfrm>
          <a:prstGeom prst="ellipse">
            <a:avLst/>
          </a:prstGeom>
          <a:no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9A603C3-90BD-42DA-8A6E-F104FC1DD210}"/>
              </a:ext>
            </a:extLst>
          </p:cNvPr>
          <p:cNvSpPr/>
          <p:nvPr/>
        </p:nvSpPr>
        <p:spPr>
          <a:xfrm>
            <a:off x="7741042" y="2187313"/>
            <a:ext cx="1402958" cy="1716472"/>
          </a:xfrm>
          <a:prstGeom prst="ellipse">
            <a:avLst/>
          </a:prstGeom>
          <a:no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3444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72"/>
            <a:ext cx="6500979" cy="1037230"/>
          </a:xfrm>
        </p:spPr>
        <p:txBody>
          <a:bodyPr>
            <a:normAutofit/>
          </a:bodyPr>
          <a:lstStyle/>
          <a:p>
            <a:r>
              <a:rPr lang="en-US" sz="2800" dirty="0"/>
              <a:t>Extract </a:t>
            </a:r>
            <a:r>
              <a:rPr lang="en-US" sz="2800" dirty="0">
                <a:latin typeface="Calibri "/>
              </a:rPr>
              <a:t>Metallicity / Ionicity / Covalency </a:t>
            </a:r>
            <a:br>
              <a:rPr lang="en-US" sz="2800" dirty="0"/>
            </a:br>
            <a:r>
              <a:rPr lang="en-US" sz="2800" dirty="0"/>
              <a:t>	from DFT-computed electron density</a:t>
            </a:r>
          </a:p>
        </p:txBody>
      </p:sp>
      <p:sp>
        <p:nvSpPr>
          <p:cNvPr id="21" name="TextBox 20"/>
          <p:cNvSpPr txBox="1"/>
          <p:nvPr/>
        </p:nvSpPr>
        <p:spPr>
          <a:xfrm>
            <a:off x="1712704" y="1464964"/>
            <a:ext cx="2116116" cy="369332"/>
          </a:xfrm>
          <a:prstGeom prst="rect">
            <a:avLst/>
          </a:prstGeom>
          <a:noFill/>
        </p:spPr>
        <p:txBody>
          <a:bodyPr wrap="square" rtlCol="0">
            <a:spAutoFit/>
          </a:bodyPr>
          <a:lstStyle/>
          <a:p>
            <a:r>
              <a:rPr lang="en-US" b="1" dirty="0"/>
              <a:t>Alkali-Metal-Nitride</a:t>
            </a:r>
          </a:p>
        </p:txBody>
      </p:sp>
      <p:sp>
        <p:nvSpPr>
          <p:cNvPr id="22" name="TextBox 21"/>
          <p:cNvSpPr txBox="1"/>
          <p:nvPr/>
        </p:nvSpPr>
        <p:spPr>
          <a:xfrm>
            <a:off x="4807609" y="1464964"/>
            <a:ext cx="2150514" cy="369332"/>
          </a:xfrm>
          <a:prstGeom prst="rect">
            <a:avLst/>
          </a:prstGeom>
          <a:noFill/>
        </p:spPr>
        <p:txBody>
          <a:bodyPr wrap="square" rtlCol="0">
            <a:spAutoFit/>
          </a:bodyPr>
          <a:lstStyle/>
          <a:p>
            <a:r>
              <a:rPr lang="en-US" b="1" dirty="0"/>
              <a:t>Metal-Metal-Nitride</a:t>
            </a:r>
          </a:p>
        </p:txBody>
      </p:sp>
      <p:pic>
        <p:nvPicPr>
          <p:cNvPr id="23" name="Picture 22"/>
          <p:cNvPicPr>
            <a:picLocks noChangeAspect="1"/>
          </p:cNvPicPr>
          <p:nvPr/>
        </p:nvPicPr>
        <p:blipFill rotWithShape="1">
          <a:blip r:embed="rId2"/>
          <a:srcRect b="1002"/>
          <a:stretch/>
        </p:blipFill>
        <p:spPr>
          <a:xfrm>
            <a:off x="350813" y="1497372"/>
            <a:ext cx="8602874" cy="4003096"/>
          </a:xfrm>
          <a:prstGeom prst="rect">
            <a:avLst/>
          </a:prstGeom>
        </p:spPr>
      </p:pic>
      <p:sp>
        <p:nvSpPr>
          <p:cNvPr id="24" name="TextBox 23">
            <a:extLst>
              <a:ext uri="{FF2B5EF4-FFF2-40B4-BE49-F238E27FC236}">
                <a16:creationId xmlns:a16="http://schemas.microsoft.com/office/drawing/2014/main" id="{57C9054A-194E-4622-8DE9-701740AE6F2B}"/>
              </a:ext>
            </a:extLst>
          </p:cNvPr>
          <p:cNvSpPr txBox="1"/>
          <p:nvPr/>
        </p:nvSpPr>
        <p:spPr>
          <a:xfrm>
            <a:off x="7510219" y="132655"/>
            <a:ext cx="1633781" cy="646331"/>
          </a:xfrm>
          <a:prstGeom prst="rect">
            <a:avLst/>
          </a:prstGeom>
          <a:noFill/>
        </p:spPr>
        <p:txBody>
          <a:bodyPr wrap="none" rtlCol="0">
            <a:spAutoFit/>
          </a:bodyPr>
          <a:lstStyle/>
          <a:p>
            <a:r>
              <a:rPr lang="en-US" b="1" i="1" dirty="0"/>
              <a:t>Chris </a:t>
            </a:r>
            <a:r>
              <a:rPr lang="en-US" b="1" i="1" dirty="0" err="1"/>
              <a:t>Bartel</a:t>
            </a:r>
            <a:r>
              <a:rPr lang="en-US" b="1" i="1" dirty="0"/>
              <a:t> </a:t>
            </a:r>
            <a:br>
              <a:rPr lang="en-US" b="1" i="1" dirty="0"/>
            </a:br>
            <a:r>
              <a:rPr lang="en-US" b="1" i="1" dirty="0"/>
              <a:t>+ Aaron Holder</a:t>
            </a:r>
          </a:p>
        </p:txBody>
      </p:sp>
      <p:pic>
        <p:nvPicPr>
          <p:cNvPr id="25" name="Picture 2" descr="Image result for CU boulder">
            <a:extLst>
              <a:ext uri="{FF2B5EF4-FFF2-40B4-BE49-F238E27FC236}">
                <a16:creationId xmlns:a16="http://schemas.microsoft.com/office/drawing/2014/main" id="{C0B625E9-58C3-4F1A-A724-538D574B4D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035" y="115872"/>
            <a:ext cx="741452" cy="7414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68241" y="-80319"/>
            <a:ext cx="2591505" cy="10294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90535D-46B6-4349-B601-4C1324893A4B}"/>
              </a:ext>
            </a:extLst>
          </p:cNvPr>
          <p:cNvSpPr txBox="1"/>
          <p:nvPr/>
        </p:nvSpPr>
        <p:spPr>
          <a:xfrm>
            <a:off x="258737" y="1859324"/>
            <a:ext cx="1727396" cy="400110"/>
          </a:xfrm>
          <a:prstGeom prst="rect">
            <a:avLst/>
          </a:prstGeom>
          <a:noFill/>
        </p:spPr>
        <p:txBody>
          <a:bodyPr wrap="none" rtlCol="0">
            <a:spAutoFit/>
          </a:bodyPr>
          <a:lstStyle/>
          <a:p>
            <a:r>
              <a:rPr lang="en-US" sz="2000" dirty="0"/>
              <a:t>Alkali-Metal-N</a:t>
            </a:r>
          </a:p>
        </p:txBody>
      </p:sp>
      <p:sp>
        <p:nvSpPr>
          <p:cNvPr id="14" name="TextBox 13">
            <a:extLst>
              <a:ext uri="{FF2B5EF4-FFF2-40B4-BE49-F238E27FC236}">
                <a16:creationId xmlns:a16="http://schemas.microsoft.com/office/drawing/2014/main" id="{7546DDFE-4F05-4545-A0F3-8554F2BC3C3B}"/>
              </a:ext>
            </a:extLst>
          </p:cNvPr>
          <p:cNvSpPr txBox="1"/>
          <p:nvPr/>
        </p:nvSpPr>
        <p:spPr>
          <a:xfrm>
            <a:off x="5019000" y="1859324"/>
            <a:ext cx="1212191" cy="400110"/>
          </a:xfrm>
          <a:prstGeom prst="rect">
            <a:avLst/>
          </a:prstGeom>
          <a:noFill/>
        </p:spPr>
        <p:txBody>
          <a:bodyPr wrap="none" rtlCol="0">
            <a:spAutoFit/>
          </a:bodyPr>
          <a:lstStyle/>
          <a:p>
            <a:r>
              <a:rPr lang="en-US" sz="2000" b="1" dirty="0"/>
              <a:t>TM-TM-N</a:t>
            </a:r>
          </a:p>
        </p:txBody>
      </p:sp>
      <p:sp>
        <p:nvSpPr>
          <p:cNvPr id="15" name="Rectangle: Rounded Corners 14">
            <a:extLst>
              <a:ext uri="{FF2B5EF4-FFF2-40B4-BE49-F238E27FC236}">
                <a16:creationId xmlns:a16="http://schemas.microsoft.com/office/drawing/2014/main" id="{EDC01134-6827-45D3-A872-099B625B7977}"/>
              </a:ext>
            </a:extLst>
          </p:cNvPr>
          <p:cNvSpPr/>
          <p:nvPr/>
        </p:nvSpPr>
        <p:spPr>
          <a:xfrm rot="5400000">
            <a:off x="5014393" y="2885268"/>
            <a:ext cx="2016747" cy="3401612"/>
          </a:xfrm>
          <a:prstGeom prst="roundRect">
            <a:avLst>
              <a:gd name="adj" fmla="val 50000"/>
            </a:avLst>
          </a:prstGeom>
          <a:noFill/>
          <a:ln w="12700">
            <a:solidFill>
              <a:srgbClr val="7030A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3974E03-7AA8-4ED4-BCDD-1056526955CA}"/>
              </a:ext>
            </a:extLst>
          </p:cNvPr>
          <p:cNvSpPr txBox="1"/>
          <p:nvPr/>
        </p:nvSpPr>
        <p:spPr>
          <a:xfrm>
            <a:off x="110287" y="5885422"/>
            <a:ext cx="9033307" cy="461665"/>
          </a:xfrm>
          <a:prstGeom prst="rect">
            <a:avLst/>
          </a:prstGeom>
          <a:noFill/>
        </p:spPr>
        <p:txBody>
          <a:bodyPr wrap="none" rtlCol="0">
            <a:spAutoFit/>
          </a:bodyPr>
          <a:lstStyle/>
          <a:p>
            <a:r>
              <a:rPr lang="en-US" sz="2400" b="1" dirty="0"/>
              <a:t>Stable TM-TM-Nitrides are </a:t>
            </a:r>
            <a:r>
              <a:rPr lang="en-US" sz="2400" b="1" dirty="0">
                <a:solidFill>
                  <a:srgbClr val="7030A0"/>
                </a:solidFill>
              </a:rPr>
              <a:t>nitrogen-poor</a:t>
            </a:r>
            <a:r>
              <a:rPr lang="en-US" sz="2400" b="1" dirty="0"/>
              <a:t>, with</a:t>
            </a:r>
            <a:r>
              <a:rPr lang="en-US" sz="2400" b="1" dirty="0">
                <a:solidFill>
                  <a:srgbClr val="009A46"/>
                </a:solidFill>
              </a:rPr>
              <a:t> </a:t>
            </a:r>
            <a:r>
              <a:rPr lang="en-US" sz="2400" b="1" dirty="0">
                <a:solidFill>
                  <a:srgbClr val="7030A0"/>
                </a:solidFill>
              </a:rPr>
              <a:t>metal-metal bonding. </a:t>
            </a:r>
          </a:p>
        </p:txBody>
      </p:sp>
    </p:spTree>
    <p:extLst>
      <p:ext uri="{BB962C8B-B14F-4D97-AF65-F5344CB8AC3E}">
        <p14:creationId xmlns:p14="http://schemas.microsoft.com/office/powerpoint/2010/main" val="2570613525"/>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985699" y="3073494"/>
            <a:ext cx="1123249" cy="1134319"/>
          </a:xfrm>
          <a:prstGeom prst="ellipse">
            <a:avLst/>
          </a:prstGeom>
          <a:gradFill flip="none" rotWithShape="1">
            <a:gsLst>
              <a:gs pos="7000">
                <a:schemeClr val="bg1"/>
              </a:gs>
              <a:gs pos="100000">
                <a:srgbClr val="00743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13" name="Oval 12"/>
          <p:cNvSpPr/>
          <p:nvPr/>
        </p:nvSpPr>
        <p:spPr>
          <a:xfrm>
            <a:off x="3918962" y="3961899"/>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p>
        </p:txBody>
      </p:sp>
      <p:sp>
        <p:nvSpPr>
          <p:cNvPr id="15" name="Oval 14"/>
          <p:cNvSpPr/>
          <p:nvPr/>
        </p:nvSpPr>
        <p:spPr>
          <a:xfrm>
            <a:off x="4852225" y="3073494"/>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31" name="TextBox 30"/>
          <p:cNvSpPr txBox="1"/>
          <p:nvPr/>
        </p:nvSpPr>
        <p:spPr>
          <a:xfrm>
            <a:off x="3673649" y="243584"/>
            <a:ext cx="4632487" cy="954107"/>
          </a:xfrm>
          <a:prstGeom prst="rect">
            <a:avLst/>
          </a:prstGeom>
          <a:noFill/>
        </p:spPr>
        <p:txBody>
          <a:bodyPr wrap="none" rtlCol="0">
            <a:spAutoFit/>
          </a:bodyPr>
          <a:lstStyle/>
          <a:p>
            <a:r>
              <a:rPr lang="en-US" sz="2800" dirty="0"/>
              <a:t>Stable Metal-Metal-Nitrides </a:t>
            </a:r>
            <a:br>
              <a:rPr lang="en-US" sz="2800" dirty="0"/>
            </a:br>
            <a:r>
              <a:rPr lang="en-US" sz="2800" dirty="0"/>
              <a:t>are metallic and nitrogen-poor</a:t>
            </a:r>
            <a:endParaRPr lang="en-US" sz="2800" b="1" i="1" baseline="-25000" dirty="0"/>
          </a:p>
        </p:txBody>
      </p:sp>
      <p:grpSp>
        <p:nvGrpSpPr>
          <p:cNvPr id="2" name="Group 1"/>
          <p:cNvGrpSpPr/>
          <p:nvPr/>
        </p:nvGrpSpPr>
        <p:grpSpPr>
          <a:xfrm>
            <a:off x="275749" y="490852"/>
            <a:ext cx="2398001" cy="2301164"/>
            <a:chOff x="8144719" y="125787"/>
            <a:chExt cx="6096000" cy="6096000"/>
          </a:xfrm>
        </p:grpSpPr>
        <p:pic>
          <p:nvPicPr>
            <p:cNvPr id="14" name="Picture 13">
              <a:extLst>
                <a:ext uri="{FF2B5EF4-FFF2-40B4-BE49-F238E27FC236}">
                  <a16:creationId xmlns:a16="http://schemas.microsoft.com/office/drawing/2014/main" id="{FE9EEF3A-DDAE-425E-88A3-CABB7ABF6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44719" y="125787"/>
              <a:ext cx="6096000" cy="6096000"/>
            </a:xfrm>
            <a:prstGeom prst="rect">
              <a:avLst/>
            </a:prstGeom>
          </p:spPr>
        </p:pic>
        <p:sp>
          <p:nvSpPr>
            <p:cNvPr id="16" name="TextBox 15">
              <a:extLst>
                <a:ext uri="{FF2B5EF4-FFF2-40B4-BE49-F238E27FC236}">
                  <a16:creationId xmlns:a16="http://schemas.microsoft.com/office/drawing/2014/main" id="{3D4EFCBF-9420-440B-AF2C-853051817846}"/>
                </a:ext>
              </a:extLst>
            </p:cNvPr>
            <p:cNvSpPr txBox="1"/>
            <p:nvPr/>
          </p:nvSpPr>
          <p:spPr>
            <a:xfrm>
              <a:off x="9856110" y="5318696"/>
              <a:ext cx="1667248" cy="841067"/>
            </a:xfrm>
            <a:prstGeom prst="rect">
              <a:avLst/>
            </a:prstGeom>
            <a:noFill/>
          </p:spPr>
          <p:txBody>
            <a:bodyPr wrap="none" rtlCol="0">
              <a:spAutoFit/>
            </a:bodyPr>
            <a:lstStyle/>
            <a:p>
              <a:r>
                <a:rPr lang="en-US" b="1" dirty="0">
                  <a:solidFill>
                    <a:srgbClr val="7030A0"/>
                  </a:solidFill>
                </a:rPr>
                <a:t>N-Poor</a:t>
              </a:r>
            </a:p>
            <a:p>
              <a:r>
                <a:rPr lang="en-US" sz="1200" dirty="0">
                  <a:solidFill>
                    <a:srgbClr val="7030A0"/>
                  </a:solidFill>
                </a:rPr>
                <a:t>35 compounds</a:t>
              </a:r>
            </a:p>
          </p:txBody>
        </p:sp>
        <p:sp>
          <p:nvSpPr>
            <p:cNvPr id="17" name="TextBox 16">
              <a:extLst>
                <a:ext uri="{FF2B5EF4-FFF2-40B4-BE49-F238E27FC236}">
                  <a16:creationId xmlns:a16="http://schemas.microsoft.com/office/drawing/2014/main" id="{8D43F988-E444-4B4D-84F7-76680612B879}"/>
                </a:ext>
              </a:extLst>
            </p:cNvPr>
            <p:cNvSpPr txBox="1"/>
            <p:nvPr/>
          </p:nvSpPr>
          <p:spPr>
            <a:xfrm>
              <a:off x="8258805" y="5087309"/>
              <a:ext cx="1299414" cy="700890"/>
            </a:xfrm>
            <a:prstGeom prst="rect">
              <a:avLst/>
            </a:prstGeom>
            <a:noFill/>
          </p:spPr>
          <p:txBody>
            <a:bodyPr wrap="none" rtlCol="0">
              <a:spAutoFit/>
            </a:bodyPr>
            <a:lstStyle/>
            <a:p>
              <a:pPr algn="ctr"/>
              <a:r>
                <a:rPr lang="en-US" sz="1200" b="1" dirty="0"/>
                <a:t>M-M</a:t>
              </a:r>
              <a:br>
                <a:rPr lang="en-US" sz="1200" b="1" dirty="0"/>
              </a:br>
              <a:r>
                <a:rPr lang="en-US" sz="1200" b="1" dirty="0"/>
                <a:t>Metallicity</a:t>
              </a:r>
            </a:p>
          </p:txBody>
        </p:sp>
        <p:sp>
          <p:nvSpPr>
            <p:cNvPr id="18" name="TextBox 17">
              <a:extLst>
                <a:ext uri="{FF2B5EF4-FFF2-40B4-BE49-F238E27FC236}">
                  <a16:creationId xmlns:a16="http://schemas.microsoft.com/office/drawing/2014/main" id="{EEF8CC47-2F0E-4F9D-82A4-A04E56A6017F}"/>
                </a:ext>
              </a:extLst>
            </p:cNvPr>
            <p:cNvSpPr txBox="1"/>
            <p:nvPr/>
          </p:nvSpPr>
          <p:spPr>
            <a:xfrm>
              <a:off x="12857854" y="5117279"/>
              <a:ext cx="1246151" cy="700890"/>
            </a:xfrm>
            <a:prstGeom prst="rect">
              <a:avLst/>
            </a:prstGeom>
            <a:noFill/>
          </p:spPr>
          <p:txBody>
            <a:bodyPr wrap="none" rtlCol="0">
              <a:spAutoFit/>
            </a:bodyPr>
            <a:lstStyle/>
            <a:p>
              <a:pPr algn="ctr"/>
              <a:r>
                <a:rPr lang="en-US" sz="1200" b="1" dirty="0"/>
                <a:t>M-N </a:t>
              </a:r>
              <a:br>
                <a:rPr lang="en-US" sz="1200" b="1" dirty="0"/>
              </a:br>
              <a:r>
                <a:rPr lang="en-US" sz="1200" b="1" dirty="0"/>
                <a:t>Covalency</a:t>
              </a:r>
            </a:p>
          </p:txBody>
        </p:sp>
        <p:sp>
          <p:nvSpPr>
            <p:cNvPr id="19" name="TextBox 18">
              <a:extLst>
                <a:ext uri="{FF2B5EF4-FFF2-40B4-BE49-F238E27FC236}">
                  <a16:creationId xmlns:a16="http://schemas.microsoft.com/office/drawing/2014/main" id="{09469888-D897-479C-9F6B-68BF2BFF8BA9}"/>
                </a:ext>
              </a:extLst>
            </p:cNvPr>
            <p:cNvSpPr txBox="1"/>
            <p:nvPr/>
          </p:nvSpPr>
          <p:spPr>
            <a:xfrm>
              <a:off x="12313806" y="1998270"/>
              <a:ext cx="1493397" cy="712570"/>
            </a:xfrm>
            <a:prstGeom prst="rect">
              <a:avLst/>
            </a:prstGeom>
            <a:solidFill>
              <a:schemeClr val="bg1"/>
            </a:solidFill>
          </p:spPr>
          <p:txBody>
            <a:bodyPr wrap="none" rtlCol="0">
              <a:spAutoFit/>
            </a:bodyPr>
            <a:lstStyle/>
            <a:p>
              <a:r>
                <a:rPr lang="en-US" sz="1400" b="1" dirty="0">
                  <a:solidFill>
                    <a:srgbClr val="F03F2E"/>
                  </a:solidFill>
                </a:rPr>
                <a:t>N-Rich</a:t>
              </a:r>
            </a:p>
            <a:p>
              <a:r>
                <a:rPr lang="en-US" sz="1050" dirty="0">
                  <a:solidFill>
                    <a:srgbClr val="F03F2E"/>
                  </a:solidFill>
                </a:rPr>
                <a:t>19 compounds</a:t>
              </a:r>
            </a:p>
          </p:txBody>
        </p:sp>
        <p:sp>
          <p:nvSpPr>
            <p:cNvPr id="20" name="TextBox 19">
              <a:extLst>
                <a:ext uri="{FF2B5EF4-FFF2-40B4-BE49-F238E27FC236}">
                  <a16:creationId xmlns:a16="http://schemas.microsoft.com/office/drawing/2014/main" id="{213FFF86-DEE2-4768-8FD2-96A6E035C578}"/>
                </a:ext>
              </a:extLst>
            </p:cNvPr>
            <p:cNvSpPr txBox="1"/>
            <p:nvPr/>
          </p:nvSpPr>
          <p:spPr>
            <a:xfrm>
              <a:off x="10686579" y="400292"/>
              <a:ext cx="1108128" cy="467260"/>
            </a:xfrm>
            <a:prstGeom prst="rect">
              <a:avLst/>
            </a:prstGeom>
            <a:solidFill>
              <a:schemeClr val="bg1"/>
            </a:solidFill>
          </p:spPr>
          <p:txBody>
            <a:bodyPr wrap="none" rtlCol="0">
              <a:spAutoFit/>
            </a:bodyPr>
            <a:lstStyle/>
            <a:p>
              <a:r>
                <a:rPr lang="en-US" sz="1400" b="1" dirty="0"/>
                <a:t>Ionicity</a:t>
              </a:r>
            </a:p>
          </p:txBody>
        </p:sp>
      </p:grpSp>
      <p:sp>
        <p:nvSpPr>
          <p:cNvPr id="26" name="TextBox 25"/>
          <p:cNvSpPr txBox="1"/>
          <p:nvPr/>
        </p:nvSpPr>
        <p:spPr>
          <a:xfrm>
            <a:off x="445544" y="180477"/>
            <a:ext cx="1570752" cy="277107"/>
          </a:xfrm>
          <a:prstGeom prst="rect">
            <a:avLst/>
          </a:prstGeom>
          <a:noFill/>
        </p:spPr>
        <p:txBody>
          <a:bodyPr wrap="none" rtlCol="0">
            <a:spAutoFit/>
          </a:bodyPr>
          <a:lstStyle/>
          <a:p>
            <a:r>
              <a:rPr lang="en-US" sz="2000" b="1" dirty="0"/>
              <a:t>Metal-Metal-Nitride</a:t>
            </a:r>
          </a:p>
        </p:txBody>
      </p:sp>
      <p:sp>
        <p:nvSpPr>
          <p:cNvPr id="3" name="Oval 2">
            <a:extLst>
              <a:ext uri="{FF2B5EF4-FFF2-40B4-BE49-F238E27FC236}">
                <a16:creationId xmlns:a16="http://schemas.microsoft.com/office/drawing/2014/main" id="{F4B882F7-6ADF-46E3-B5D3-29C92BD5B3B0}"/>
              </a:ext>
            </a:extLst>
          </p:cNvPr>
          <p:cNvSpPr/>
          <p:nvPr/>
        </p:nvSpPr>
        <p:spPr>
          <a:xfrm rot="1331300">
            <a:off x="14071" y="1772763"/>
            <a:ext cx="2093023" cy="14573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258155"/>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3673649" y="1371479"/>
            <a:ext cx="5318883" cy="954107"/>
          </a:xfrm>
          <a:prstGeom prst="rect">
            <a:avLst/>
          </a:prstGeom>
          <a:noFill/>
        </p:spPr>
        <p:txBody>
          <a:bodyPr wrap="square" rtlCol="0">
            <a:spAutoFit/>
          </a:bodyPr>
          <a:lstStyle/>
          <a:p>
            <a:r>
              <a:rPr lang="en-US" sz="2800" dirty="0"/>
              <a:t>If metal-metal bonds are stronger than metal nitrogen bonds</a:t>
            </a:r>
            <a:endParaRPr lang="en-US" sz="2800" b="1" i="1" baseline="-25000" dirty="0"/>
          </a:p>
        </p:txBody>
      </p:sp>
      <p:sp>
        <p:nvSpPr>
          <p:cNvPr id="24" name="Oval 23"/>
          <p:cNvSpPr/>
          <p:nvPr/>
        </p:nvSpPr>
        <p:spPr>
          <a:xfrm>
            <a:off x="2985699" y="3073494"/>
            <a:ext cx="1123249" cy="1134319"/>
          </a:xfrm>
          <a:prstGeom prst="ellipse">
            <a:avLst/>
          </a:prstGeom>
          <a:gradFill flip="none" rotWithShape="1">
            <a:gsLst>
              <a:gs pos="7000">
                <a:schemeClr val="bg1"/>
              </a:gs>
              <a:gs pos="100000">
                <a:srgbClr val="00743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25" name="Oval 24"/>
          <p:cNvSpPr/>
          <p:nvPr/>
        </p:nvSpPr>
        <p:spPr>
          <a:xfrm>
            <a:off x="3918962" y="3961899"/>
            <a:ext cx="1123249" cy="1134319"/>
          </a:xfrm>
          <a:prstGeom prst="ellipse">
            <a:avLst/>
          </a:prstGeom>
          <a:gradFill flip="none" rotWithShape="1">
            <a:gsLst>
              <a:gs pos="7000">
                <a:schemeClr val="bg1"/>
              </a:gs>
              <a:gs pos="100000">
                <a:schemeClr val="accent2"/>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N</a:t>
            </a:r>
          </a:p>
        </p:txBody>
      </p:sp>
      <p:sp>
        <p:nvSpPr>
          <p:cNvPr id="26" name="Oval 25"/>
          <p:cNvSpPr/>
          <p:nvPr/>
        </p:nvSpPr>
        <p:spPr>
          <a:xfrm>
            <a:off x="4852225" y="3073494"/>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grpSp>
        <p:nvGrpSpPr>
          <p:cNvPr id="27" name="Group 26"/>
          <p:cNvGrpSpPr/>
          <p:nvPr/>
        </p:nvGrpSpPr>
        <p:grpSpPr>
          <a:xfrm>
            <a:off x="275749" y="490852"/>
            <a:ext cx="2398001" cy="2301164"/>
            <a:chOff x="8144719" y="125787"/>
            <a:chExt cx="6096000" cy="6096000"/>
          </a:xfrm>
        </p:grpSpPr>
        <p:pic>
          <p:nvPicPr>
            <p:cNvPr id="28" name="Picture 27">
              <a:extLst>
                <a:ext uri="{FF2B5EF4-FFF2-40B4-BE49-F238E27FC236}">
                  <a16:creationId xmlns:a16="http://schemas.microsoft.com/office/drawing/2014/main" id="{FE9EEF3A-DDAE-425E-88A3-CABB7ABF6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44719" y="125787"/>
              <a:ext cx="6096000" cy="6096000"/>
            </a:xfrm>
            <a:prstGeom prst="rect">
              <a:avLst/>
            </a:prstGeom>
          </p:spPr>
        </p:pic>
        <p:sp>
          <p:nvSpPr>
            <p:cNvPr id="29" name="TextBox 28">
              <a:extLst>
                <a:ext uri="{FF2B5EF4-FFF2-40B4-BE49-F238E27FC236}">
                  <a16:creationId xmlns:a16="http://schemas.microsoft.com/office/drawing/2014/main" id="{3D4EFCBF-9420-440B-AF2C-853051817846}"/>
                </a:ext>
              </a:extLst>
            </p:cNvPr>
            <p:cNvSpPr txBox="1"/>
            <p:nvPr/>
          </p:nvSpPr>
          <p:spPr>
            <a:xfrm>
              <a:off x="9856110" y="5318696"/>
              <a:ext cx="1667248" cy="841067"/>
            </a:xfrm>
            <a:prstGeom prst="rect">
              <a:avLst/>
            </a:prstGeom>
            <a:noFill/>
          </p:spPr>
          <p:txBody>
            <a:bodyPr wrap="none" rtlCol="0">
              <a:spAutoFit/>
            </a:bodyPr>
            <a:lstStyle/>
            <a:p>
              <a:r>
                <a:rPr lang="en-US" b="1" dirty="0">
                  <a:solidFill>
                    <a:srgbClr val="7030A0"/>
                  </a:solidFill>
                </a:rPr>
                <a:t>N-Poor</a:t>
              </a:r>
            </a:p>
            <a:p>
              <a:r>
                <a:rPr lang="en-US" sz="1200" dirty="0">
                  <a:solidFill>
                    <a:srgbClr val="7030A0"/>
                  </a:solidFill>
                </a:rPr>
                <a:t>35 compounds</a:t>
              </a:r>
            </a:p>
          </p:txBody>
        </p:sp>
        <p:sp>
          <p:nvSpPr>
            <p:cNvPr id="30" name="TextBox 29">
              <a:extLst>
                <a:ext uri="{FF2B5EF4-FFF2-40B4-BE49-F238E27FC236}">
                  <a16:creationId xmlns:a16="http://schemas.microsoft.com/office/drawing/2014/main" id="{8D43F988-E444-4B4D-84F7-76680612B879}"/>
                </a:ext>
              </a:extLst>
            </p:cNvPr>
            <p:cNvSpPr txBox="1"/>
            <p:nvPr/>
          </p:nvSpPr>
          <p:spPr>
            <a:xfrm>
              <a:off x="8258805" y="5087309"/>
              <a:ext cx="1299414" cy="700890"/>
            </a:xfrm>
            <a:prstGeom prst="rect">
              <a:avLst/>
            </a:prstGeom>
            <a:noFill/>
          </p:spPr>
          <p:txBody>
            <a:bodyPr wrap="none" rtlCol="0">
              <a:spAutoFit/>
            </a:bodyPr>
            <a:lstStyle/>
            <a:p>
              <a:pPr algn="ctr"/>
              <a:r>
                <a:rPr lang="en-US" sz="1200" b="1" dirty="0"/>
                <a:t>M-M</a:t>
              </a:r>
              <a:br>
                <a:rPr lang="en-US" sz="1200" b="1" dirty="0"/>
              </a:br>
              <a:r>
                <a:rPr lang="en-US" sz="1200" b="1" dirty="0"/>
                <a:t>Metallicity</a:t>
              </a:r>
            </a:p>
          </p:txBody>
        </p:sp>
        <p:sp>
          <p:nvSpPr>
            <p:cNvPr id="32" name="TextBox 31">
              <a:extLst>
                <a:ext uri="{FF2B5EF4-FFF2-40B4-BE49-F238E27FC236}">
                  <a16:creationId xmlns:a16="http://schemas.microsoft.com/office/drawing/2014/main" id="{EEF8CC47-2F0E-4F9D-82A4-A04E56A6017F}"/>
                </a:ext>
              </a:extLst>
            </p:cNvPr>
            <p:cNvSpPr txBox="1"/>
            <p:nvPr/>
          </p:nvSpPr>
          <p:spPr>
            <a:xfrm>
              <a:off x="12857854" y="5117279"/>
              <a:ext cx="1246151" cy="700890"/>
            </a:xfrm>
            <a:prstGeom prst="rect">
              <a:avLst/>
            </a:prstGeom>
            <a:noFill/>
          </p:spPr>
          <p:txBody>
            <a:bodyPr wrap="none" rtlCol="0">
              <a:spAutoFit/>
            </a:bodyPr>
            <a:lstStyle/>
            <a:p>
              <a:pPr algn="ctr"/>
              <a:r>
                <a:rPr lang="en-US" sz="1200" b="1" dirty="0"/>
                <a:t>M-N </a:t>
              </a:r>
              <a:br>
                <a:rPr lang="en-US" sz="1200" b="1" dirty="0"/>
              </a:br>
              <a:r>
                <a:rPr lang="en-US" sz="1200" b="1" dirty="0"/>
                <a:t>Covalency</a:t>
              </a:r>
            </a:p>
          </p:txBody>
        </p:sp>
        <p:sp>
          <p:nvSpPr>
            <p:cNvPr id="33" name="TextBox 32">
              <a:extLst>
                <a:ext uri="{FF2B5EF4-FFF2-40B4-BE49-F238E27FC236}">
                  <a16:creationId xmlns:a16="http://schemas.microsoft.com/office/drawing/2014/main" id="{09469888-D897-479C-9F6B-68BF2BFF8BA9}"/>
                </a:ext>
              </a:extLst>
            </p:cNvPr>
            <p:cNvSpPr txBox="1"/>
            <p:nvPr/>
          </p:nvSpPr>
          <p:spPr>
            <a:xfrm>
              <a:off x="12313806" y="1998270"/>
              <a:ext cx="1493397" cy="712570"/>
            </a:xfrm>
            <a:prstGeom prst="rect">
              <a:avLst/>
            </a:prstGeom>
            <a:solidFill>
              <a:schemeClr val="bg1"/>
            </a:solidFill>
          </p:spPr>
          <p:txBody>
            <a:bodyPr wrap="none" rtlCol="0">
              <a:spAutoFit/>
            </a:bodyPr>
            <a:lstStyle/>
            <a:p>
              <a:r>
                <a:rPr lang="en-US" sz="1400" b="1" dirty="0">
                  <a:solidFill>
                    <a:srgbClr val="F03F2E"/>
                  </a:solidFill>
                </a:rPr>
                <a:t>N-Rich</a:t>
              </a:r>
            </a:p>
            <a:p>
              <a:r>
                <a:rPr lang="en-US" sz="1050" dirty="0">
                  <a:solidFill>
                    <a:srgbClr val="F03F2E"/>
                  </a:solidFill>
                </a:rPr>
                <a:t>19 compounds</a:t>
              </a:r>
            </a:p>
          </p:txBody>
        </p:sp>
        <p:sp>
          <p:nvSpPr>
            <p:cNvPr id="34" name="TextBox 33">
              <a:extLst>
                <a:ext uri="{FF2B5EF4-FFF2-40B4-BE49-F238E27FC236}">
                  <a16:creationId xmlns:a16="http://schemas.microsoft.com/office/drawing/2014/main" id="{213FFF86-DEE2-4768-8FD2-96A6E035C578}"/>
                </a:ext>
              </a:extLst>
            </p:cNvPr>
            <p:cNvSpPr txBox="1"/>
            <p:nvPr/>
          </p:nvSpPr>
          <p:spPr>
            <a:xfrm>
              <a:off x="10686579" y="400292"/>
              <a:ext cx="1108128" cy="467260"/>
            </a:xfrm>
            <a:prstGeom prst="rect">
              <a:avLst/>
            </a:prstGeom>
            <a:solidFill>
              <a:schemeClr val="bg1"/>
            </a:solidFill>
          </p:spPr>
          <p:txBody>
            <a:bodyPr wrap="none" rtlCol="0">
              <a:spAutoFit/>
            </a:bodyPr>
            <a:lstStyle/>
            <a:p>
              <a:r>
                <a:rPr lang="en-US" sz="1400" b="1" dirty="0"/>
                <a:t>Ionicity</a:t>
              </a:r>
            </a:p>
          </p:txBody>
        </p:sp>
      </p:grpSp>
      <p:sp>
        <p:nvSpPr>
          <p:cNvPr id="36" name="TextBox 35"/>
          <p:cNvSpPr txBox="1"/>
          <p:nvPr/>
        </p:nvSpPr>
        <p:spPr>
          <a:xfrm>
            <a:off x="445544" y="180477"/>
            <a:ext cx="1570752" cy="277107"/>
          </a:xfrm>
          <a:prstGeom prst="rect">
            <a:avLst/>
          </a:prstGeom>
          <a:noFill/>
        </p:spPr>
        <p:txBody>
          <a:bodyPr wrap="none" rtlCol="0">
            <a:spAutoFit/>
          </a:bodyPr>
          <a:lstStyle/>
          <a:p>
            <a:r>
              <a:rPr lang="en-US" sz="2000" b="1" dirty="0"/>
              <a:t>Metal-Metal-Nitride</a:t>
            </a:r>
          </a:p>
        </p:txBody>
      </p:sp>
      <p:sp>
        <p:nvSpPr>
          <p:cNvPr id="46" name="TextBox 45"/>
          <p:cNvSpPr txBox="1"/>
          <p:nvPr/>
        </p:nvSpPr>
        <p:spPr>
          <a:xfrm>
            <a:off x="3673649" y="243584"/>
            <a:ext cx="4632487" cy="954107"/>
          </a:xfrm>
          <a:prstGeom prst="rect">
            <a:avLst/>
          </a:prstGeom>
          <a:noFill/>
        </p:spPr>
        <p:txBody>
          <a:bodyPr wrap="none" rtlCol="0">
            <a:spAutoFit/>
          </a:bodyPr>
          <a:lstStyle/>
          <a:p>
            <a:r>
              <a:rPr lang="en-US" sz="2800" dirty="0"/>
              <a:t>Stable Metal-Metal-Nitrides </a:t>
            </a:r>
            <a:br>
              <a:rPr lang="en-US" sz="2800" dirty="0"/>
            </a:br>
            <a:r>
              <a:rPr lang="en-US" sz="2800" dirty="0"/>
              <a:t>are metallic and nitrogen-poor</a:t>
            </a:r>
            <a:endParaRPr lang="en-US" sz="2800" b="1" i="1" baseline="-25000" dirty="0"/>
          </a:p>
        </p:txBody>
      </p:sp>
      <p:sp>
        <p:nvSpPr>
          <p:cNvPr id="16" name="Oval 15">
            <a:extLst>
              <a:ext uri="{FF2B5EF4-FFF2-40B4-BE49-F238E27FC236}">
                <a16:creationId xmlns:a16="http://schemas.microsoft.com/office/drawing/2014/main" id="{491E6217-D4A5-493E-8BA2-4879771D474A}"/>
              </a:ext>
            </a:extLst>
          </p:cNvPr>
          <p:cNvSpPr/>
          <p:nvPr/>
        </p:nvSpPr>
        <p:spPr>
          <a:xfrm rot="1331300">
            <a:off x="14071" y="1772763"/>
            <a:ext cx="2093023" cy="14573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463943"/>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054244" y="4096818"/>
            <a:ext cx="852684" cy="862158"/>
          </a:xfrm>
          <a:prstGeom prst="ellipse">
            <a:avLst/>
          </a:prstGeom>
          <a:gradFill flip="none" rotWithShape="1">
            <a:gsLst>
              <a:gs pos="69000">
                <a:schemeClr val="accent2">
                  <a:alpha val="21000"/>
                  <a:lumMod val="93000"/>
                  <a:lumOff val="7000"/>
                </a:schemeClr>
              </a:gs>
              <a:gs pos="100000">
                <a:schemeClr val="accent2"/>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p>
        </p:txBody>
      </p:sp>
      <p:sp>
        <p:nvSpPr>
          <p:cNvPr id="24" name="Oval 23"/>
          <p:cNvSpPr/>
          <p:nvPr/>
        </p:nvSpPr>
        <p:spPr>
          <a:xfrm>
            <a:off x="2985699" y="3073494"/>
            <a:ext cx="1123249" cy="1134319"/>
          </a:xfrm>
          <a:prstGeom prst="ellipse">
            <a:avLst/>
          </a:prstGeom>
          <a:gradFill flip="none" rotWithShape="1">
            <a:gsLst>
              <a:gs pos="7000">
                <a:schemeClr val="bg1"/>
              </a:gs>
              <a:gs pos="100000">
                <a:srgbClr val="00743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a:t>
            </a:r>
          </a:p>
        </p:txBody>
      </p:sp>
      <p:sp>
        <p:nvSpPr>
          <p:cNvPr id="26" name="Oval 25"/>
          <p:cNvSpPr/>
          <p:nvPr/>
        </p:nvSpPr>
        <p:spPr>
          <a:xfrm>
            <a:off x="4852225" y="3073494"/>
            <a:ext cx="1123249" cy="1134319"/>
          </a:xfrm>
          <a:prstGeom prst="ellipse">
            <a:avLst/>
          </a:prstGeom>
          <a:gradFill flip="none" rotWithShape="1">
            <a:gsLst>
              <a:gs pos="7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B</a:t>
            </a:r>
          </a:p>
        </p:txBody>
      </p:sp>
      <p:sp>
        <p:nvSpPr>
          <p:cNvPr id="13" name="Oval 12"/>
          <p:cNvSpPr/>
          <p:nvPr/>
        </p:nvSpPr>
        <p:spPr>
          <a:xfrm>
            <a:off x="4251986" y="386821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grpSp>
        <p:nvGrpSpPr>
          <p:cNvPr id="21" name="Group 20"/>
          <p:cNvGrpSpPr/>
          <p:nvPr/>
        </p:nvGrpSpPr>
        <p:grpSpPr>
          <a:xfrm>
            <a:off x="275749" y="490852"/>
            <a:ext cx="2398001" cy="2301164"/>
            <a:chOff x="8144719" y="125787"/>
            <a:chExt cx="6096000" cy="6096000"/>
          </a:xfrm>
        </p:grpSpPr>
        <p:pic>
          <p:nvPicPr>
            <p:cNvPr id="22" name="Picture 21">
              <a:extLst>
                <a:ext uri="{FF2B5EF4-FFF2-40B4-BE49-F238E27FC236}">
                  <a16:creationId xmlns:a16="http://schemas.microsoft.com/office/drawing/2014/main" id="{FE9EEF3A-DDAE-425E-88A3-CABB7ABF6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44719" y="125787"/>
              <a:ext cx="6096000" cy="6096000"/>
            </a:xfrm>
            <a:prstGeom prst="rect">
              <a:avLst/>
            </a:prstGeom>
          </p:spPr>
        </p:pic>
        <p:sp>
          <p:nvSpPr>
            <p:cNvPr id="23" name="TextBox 22">
              <a:extLst>
                <a:ext uri="{FF2B5EF4-FFF2-40B4-BE49-F238E27FC236}">
                  <a16:creationId xmlns:a16="http://schemas.microsoft.com/office/drawing/2014/main" id="{3D4EFCBF-9420-440B-AF2C-853051817846}"/>
                </a:ext>
              </a:extLst>
            </p:cNvPr>
            <p:cNvSpPr txBox="1"/>
            <p:nvPr/>
          </p:nvSpPr>
          <p:spPr>
            <a:xfrm>
              <a:off x="9856110" y="5318696"/>
              <a:ext cx="1667248" cy="841067"/>
            </a:xfrm>
            <a:prstGeom prst="rect">
              <a:avLst/>
            </a:prstGeom>
            <a:noFill/>
          </p:spPr>
          <p:txBody>
            <a:bodyPr wrap="none" rtlCol="0">
              <a:spAutoFit/>
            </a:bodyPr>
            <a:lstStyle/>
            <a:p>
              <a:r>
                <a:rPr lang="en-US" b="1" dirty="0">
                  <a:solidFill>
                    <a:srgbClr val="7030A0"/>
                  </a:solidFill>
                </a:rPr>
                <a:t>N-Poor</a:t>
              </a:r>
            </a:p>
            <a:p>
              <a:r>
                <a:rPr lang="en-US" sz="1200" dirty="0">
                  <a:solidFill>
                    <a:srgbClr val="7030A0"/>
                  </a:solidFill>
                </a:rPr>
                <a:t>35 compounds</a:t>
              </a:r>
            </a:p>
          </p:txBody>
        </p:sp>
        <p:sp>
          <p:nvSpPr>
            <p:cNvPr id="27" name="TextBox 26">
              <a:extLst>
                <a:ext uri="{FF2B5EF4-FFF2-40B4-BE49-F238E27FC236}">
                  <a16:creationId xmlns:a16="http://schemas.microsoft.com/office/drawing/2014/main" id="{8D43F988-E444-4B4D-84F7-76680612B879}"/>
                </a:ext>
              </a:extLst>
            </p:cNvPr>
            <p:cNvSpPr txBox="1"/>
            <p:nvPr/>
          </p:nvSpPr>
          <p:spPr>
            <a:xfrm>
              <a:off x="8258805" y="5087309"/>
              <a:ext cx="1299414" cy="700890"/>
            </a:xfrm>
            <a:prstGeom prst="rect">
              <a:avLst/>
            </a:prstGeom>
            <a:noFill/>
          </p:spPr>
          <p:txBody>
            <a:bodyPr wrap="none" rtlCol="0">
              <a:spAutoFit/>
            </a:bodyPr>
            <a:lstStyle/>
            <a:p>
              <a:pPr algn="ctr"/>
              <a:r>
                <a:rPr lang="en-US" sz="1200" b="1" dirty="0"/>
                <a:t>M-M</a:t>
              </a:r>
              <a:br>
                <a:rPr lang="en-US" sz="1200" b="1" dirty="0"/>
              </a:br>
              <a:r>
                <a:rPr lang="en-US" sz="1200" b="1" dirty="0"/>
                <a:t>Metallicity</a:t>
              </a:r>
            </a:p>
          </p:txBody>
        </p:sp>
        <p:sp>
          <p:nvSpPr>
            <p:cNvPr id="28" name="TextBox 27">
              <a:extLst>
                <a:ext uri="{FF2B5EF4-FFF2-40B4-BE49-F238E27FC236}">
                  <a16:creationId xmlns:a16="http://schemas.microsoft.com/office/drawing/2014/main" id="{EEF8CC47-2F0E-4F9D-82A4-A04E56A6017F}"/>
                </a:ext>
              </a:extLst>
            </p:cNvPr>
            <p:cNvSpPr txBox="1"/>
            <p:nvPr/>
          </p:nvSpPr>
          <p:spPr>
            <a:xfrm>
              <a:off x="12857854" y="5117279"/>
              <a:ext cx="1246151" cy="700890"/>
            </a:xfrm>
            <a:prstGeom prst="rect">
              <a:avLst/>
            </a:prstGeom>
            <a:noFill/>
          </p:spPr>
          <p:txBody>
            <a:bodyPr wrap="none" rtlCol="0">
              <a:spAutoFit/>
            </a:bodyPr>
            <a:lstStyle/>
            <a:p>
              <a:pPr algn="ctr"/>
              <a:r>
                <a:rPr lang="en-US" sz="1200" b="1" dirty="0"/>
                <a:t>M-N </a:t>
              </a:r>
              <a:br>
                <a:rPr lang="en-US" sz="1200" b="1" dirty="0"/>
              </a:br>
              <a:r>
                <a:rPr lang="en-US" sz="1200" b="1" dirty="0"/>
                <a:t>Covalency</a:t>
              </a:r>
            </a:p>
          </p:txBody>
        </p:sp>
        <p:sp>
          <p:nvSpPr>
            <p:cNvPr id="29" name="TextBox 28">
              <a:extLst>
                <a:ext uri="{FF2B5EF4-FFF2-40B4-BE49-F238E27FC236}">
                  <a16:creationId xmlns:a16="http://schemas.microsoft.com/office/drawing/2014/main" id="{09469888-D897-479C-9F6B-68BF2BFF8BA9}"/>
                </a:ext>
              </a:extLst>
            </p:cNvPr>
            <p:cNvSpPr txBox="1"/>
            <p:nvPr/>
          </p:nvSpPr>
          <p:spPr>
            <a:xfrm>
              <a:off x="12313806" y="1998270"/>
              <a:ext cx="1493397" cy="712570"/>
            </a:xfrm>
            <a:prstGeom prst="rect">
              <a:avLst/>
            </a:prstGeom>
            <a:solidFill>
              <a:schemeClr val="bg1"/>
            </a:solidFill>
          </p:spPr>
          <p:txBody>
            <a:bodyPr wrap="none" rtlCol="0">
              <a:spAutoFit/>
            </a:bodyPr>
            <a:lstStyle/>
            <a:p>
              <a:r>
                <a:rPr lang="en-US" sz="1400" b="1" dirty="0">
                  <a:solidFill>
                    <a:srgbClr val="F03F2E"/>
                  </a:solidFill>
                </a:rPr>
                <a:t>N-Rich</a:t>
              </a:r>
            </a:p>
            <a:p>
              <a:r>
                <a:rPr lang="en-US" sz="1050" dirty="0">
                  <a:solidFill>
                    <a:srgbClr val="F03F2E"/>
                  </a:solidFill>
                </a:rPr>
                <a:t>19 compounds</a:t>
              </a:r>
            </a:p>
          </p:txBody>
        </p:sp>
        <p:sp>
          <p:nvSpPr>
            <p:cNvPr id="30" name="TextBox 29">
              <a:extLst>
                <a:ext uri="{FF2B5EF4-FFF2-40B4-BE49-F238E27FC236}">
                  <a16:creationId xmlns:a16="http://schemas.microsoft.com/office/drawing/2014/main" id="{213FFF86-DEE2-4768-8FD2-96A6E035C578}"/>
                </a:ext>
              </a:extLst>
            </p:cNvPr>
            <p:cNvSpPr txBox="1"/>
            <p:nvPr/>
          </p:nvSpPr>
          <p:spPr>
            <a:xfrm>
              <a:off x="10686579" y="400292"/>
              <a:ext cx="1108128" cy="467260"/>
            </a:xfrm>
            <a:prstGeom prst="rect">
              <a:avLst/>
            </a:prstGeom>
            <a:solidFill>
              <a:schemeClr val="bg1"/>
            </a:solidFill>
          </p:spPr>
          <p:txBody>
            <a:bodyPr wrap="none" rtlCol="0">
              <a:spAutoFit/>
            </a:bodyPr>
            <a:lstStyle/>
            <a:p>
              <a:r>
                <a:rPr lang="en-US" sz="1400" b="1" dirty="0"/>
                <a:t>Ionicity</a:t>
              </a:r>
            </a:p>
          </p:txBody>
        </p:sp>
      </p:grpSp>
      <p:sp>
        <p:nvSpPr>
          <p:cNvPr id="33" name="TextBox 32"/>
          <p:cNvSpPr txBox="1"/>
          <p:nvPr/>
        </p:nvSpPr>
        <p:spPr>
          <a:xfrm>
            <a:off x="445544" y="180477"/>
            <a:ext cx="1570752" cy="277107"/>
          </a:xfrm>
          <a:prstGeom prst="rect">
            <a:avLst/>
          </a:prstGeom>
          <a:noFill/>
        </p:spPr>
        <p:txBody>
          <a:bodyPr wrap="none" rtlCol="0">
            <a:spAutoFit/>
          </a:bodyPr>
          <a:lstStyle/>
          <a:p>
            <a:r>
              <a:rPr lang="en-US" sz="2000" b="1" dirty="0"/>
              <a:t>Metal-Metal-Nitride</a:t>
            </a:r>
          </a:p>
        </p:txBody>
      </p:sp>
      <p:sp>
        <p:nvSpPr>
          <p:cNvPr id="34" name="TextBox 33"/>
          <p:cNvSpPr txBox="1"/>
          <p:nvPr/>
        </p:nvSpPr>
        <p:spPr>
          <a:xfrm>
            <a:off x="3673649" y="1371479"/>
            <a:ext cx="5318883" cy="954107"/>
          </a:xfrm>
          <a:prstGeom prst="rect">
            <a:avLst/>
          </a:prstGeom>
          <a:noFill/>
        </p:spPr>
        <p:txBody>
          <a:bodyPr wrap="square" rtlCol="0">
            <a:spAutoFit/>
          </a:bodyPr>
          <a:lstStyle/>
          <a:p>
            <a:r>
              <a:rPr lang="en-US" sz="2800" dirty="0"/>
              <a:t>If metal-metal bonds are stronger than metal nitrogen bonds</a:t>
            </a:r>
            <a:endParaRPr lang="en-US" sz="2800" b="1" i="1" baseline="-25000" dirty="0"/>
          </a:p>
        </p:txBody>
      </p:sp>
      <p:sp>
        <p:nvSpPr>
          <p:cNvPr id="35" name="TextBox 34"/>
          <p:cNvSpPr txBox="1"/>
          <p:nvPr/>
        </p:nvSpPr>
        <p:spPr>
          <a:xfrm>
            <a:off x="3673649" y="243584"/>
            <a:ext cx="4632487" cy="954107"/>
          </a:xfrm>
          <a:prstGeom prst="rect">
            <a:avLst/>
          </a:prstGeom>
          <a:noFill/>
        </p:spPr>
        <p:txBody>
          <a:bodyPr wrap="none" rtlCol="0">
            <a:spAutoFit/>
          </a:bodyPr>
          <a:lstStyle/>
          <a:p>
            <a:r>
              <a:rPr lang="en-US" sz="2800" dirty="0"/>
              <a:t>Stable Metal-Metal-Nitrides </a:t>
            </a:r>
            <a:br>
              <a:rPr lang="en-US" sz="2800" dirty="0"/>
            </a:br>
            <a:r>
              <a:rPr lang="en-US" sz="2800" dirty="0"/>
              <a:t>are metallic and nitrogen-poor</a:t>
            </a:r>
            <a:endParaRPr lang="en-US" sz="2800" b="1" i="1" baseline="-25000" dirty="0"/>
          </a:p>
        </p:txBody>
      </p:sp>
      <p:sp>
        <p:nvSpPr>
          <p:cNvPr id="37" name="TextBox 36"/>
          <p:cNvSpPr txBox="1"/>
          <p:nvPr/>
        </p:nvSpPr>
        <p:spPr>
          <a:xfrm>
            <a:off x="3929290" y="5214654"/>
            <a:ext cx="4675191" cy="810478"/>
          </a:xfrm>
          <a:prstGeom prst="rect">
            <a:avLst/>
          </a:prstGeom>
          <a:noFill/>
        </p:spPr>
        <p:txBody>
          <a:bodyPr wrap="none" rtlCol="0">
            <a:spAutoFit/>
          </a:bodyPr>
          <a:lstStyle/>
          <a:p>
            <a:r>
              <a:rPr lang="en-US" sz="2800" dirty="0"/>
              <a:t>Nitrogen anion can be oxidized</a:t>
            </a:r>
          </a:p>
          <a:p>
            <a:endParaRPr lang="en-US" sz="2800" b="1" i="1" baseline="-25000" dirty="0"/>
          </a:p>
        </p:txBody>
      </p:sp>
      <p:sp>
        <p:nvSpPr>
          <p:cNvPr id="18" name="Oval 17">
            <a:extLst>
              <a:ext uri="{FF2B5EF4-FFF2-40B4-BE49-F238E27FC236}">
                <a16:creationId xmlns:a16="http://schemas.microsoft.com/office/drawing/2014/main" id="{6A87B4FB-D84A-4CB0-8BCA-0DF88E6797C7}"/>
              </a:ext>
            </a:extLst>
          </p:cNvPr>
          <p:cNvSpPr/>
          <p:nvPr/>
        </p:nvSpPr>
        <p:spPr>
          <a:xfrm rot="1331300">
            <a:off x="14071" y="1772763"/>
            <a:ext cx="2093023" cy="14573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294219"/>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eonardo light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438" y="91440"/>
            <a:ext cx="3155932" cy="436905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davinci light stu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031" y="4460491"/>
            <a:ext cx="2972339" cy="23273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93" y="0"/>
            <a:ext cx="4409694" cy="6858000"/>
          </a:xfrm>
          <a:prstGeom prst="rect">
            <a:avLst/>
          </a:prstGeom>
        </p:spPr>
      </p:pic>
    </p:spTree>
    <p:extLst>
      <p:ext uri="{BB962C8B-B14F-4D97-AF65-F5344CB8AC3E}">
        <p14:creationId xmlns:p14="http://schemas.microsoft.com/office/powerpoint/2010/main" val="633800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054244" y="4096818"/>
            <a:ext cx="852684" cy="862158"/>
          </a:xfrm>
          <a:prstGeom prst="ellipse">
            <a:avLst/>
          </a:prstGeom>
          <a:gradFill flip="none" rotWithShape="1">
            <a:gsLst>
              <a:gs pos="69000">
                <a:schemeClr val="accent2">
                  <a:alpha val="21000"/>
                  <a:lumMod val="93000"/>
                  <a:lumOff val="7000"/>
                </a:schemeClr>
              </a:gs>
              <a:gs pos="100000">
                <a:schemeClr val="accent2"/>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N</a:t>
            </a:r>
            <a:r>
              <a:rPr lang="en-US" sz="2400" baseline="30000" dirty="0">
                <a:solidFill>
                  <a:schemeClr val="tx1"/>
                </a:solidFill>
              </a:rPr>
              <a:t>δ+</a:t>
            </a:r>
          </a:p>
        </p:txBody>
      </p:sp>
      <p:sp>
        <p:nvSpPr>
          <p:cNvPr id="21" name="Oval 20"/>
          <p:cNvSpPr/>
          <p:nvPr/>
        </p:nvSpPr>
        <p:spPr>
          <a:xfrm>
            <a:off x="4484553" y="2942764"/>
            <a:ext cx="1385879" cy="1395778"/>
          </a:xfrm>
          <a:prstGeom prst="ellipse">
            <a:avLst/>
          </a:prstGeom>
          <a:gradFill flip="none" rotWithShape="1">
            <a:gsLst>
              <a:gs pos="1000">
                <a:schemeClr val="bg1"/>
              </a:gs>
              <a:gs pos="100000">
                <a:srgbClr val="002060"/>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t>
            </a:r>
            <a:r>
              <a:rPr lang="en-US" sz="2400" baseline="30000" dirty="0">
                <a:solidFill>
                  <a:schemeClr val="tx1"/>
                </a:solidFill>
              </a:rPr>
              <a:t>δ-</a:t>
            </a:r>
            <a:endParaRPr lang="en-US" sz="2400" dirty="0">
              <a:solidFill>
                <a:schemeClr val="tx1"/>
              </a:solidFill>
            </a:endParaRPr>
          </a:p>
        </p:txBody>
      </p:sp>
      <p:sp>
        <p:nvSpPr>
          <p:cNvPr id="27" name="Oval 26"/>
          <p:cNvSpPr/>
          <p:nvPr/>
        </p:nvSpPr>
        <p:spPr>
          <a:xfrm>
            <a:off x="3146151" y="2956719"/>
            <a:ext cx="1385878" cy="1395777"/>
          </a:xfrm>
          <a:prstGeom prst="ellipse">
            <a:avLst/>
          </a:prstGeom>
          <a:gradFill flip="none" rotWithShape="1">
            <a:gsLst>
              <a:gs pos="1000">
                <a:schemeClr val="bg1"/>
              </a:gs>
              <a:gs pos="100000">
                <a:srgbClr val="007434"/>
              </a:gs>
            </a:gsLst>
            <a:path path="circle">
              <a:fillToRect l="50000" t="50000" r="50000" b="50000"/>
            </a:path>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t>
            </a:r>
            <a:r>
              <a:rPr lang="en-US" sz="2400" baseline="30000" dirty="0">
                <a:solidFill>
                  <a:schemeClr val="tx1"/>
                </a:solidFill>
              </a:rPr>
              <a:t>δ-</a:t>
            </a:r>
            <a:endParaRPr lang="en-US" sz="2400" dirty="0">
              <a:solidFill>
                <a:schemeClr val="tx1"/>
              </a:solidFill>
            </a:endParaRPr>
          </a:p>
        </p:txBody>
      </p:sp>
      <p:sp>
        <p:nvSpPr>
          <p:cNvPr id="13" name="Oval 12"/>
          <p:cNvSpPr/>
          <p:nvPr/>
        </p:nvSpPr>
        <p:spPr>
          <a:xfrm>
            <a:off x="4251986" y="3868218"/>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sp>
        <p:nvSpPr>
          <p:cNvPr id="25" name="Oval 24"/>
          <p:cNvSpPr/>
          <p:nvPr/>
        </p:nvSpPr>
        <p:spPr>
          <a:xfrm>
            <a:off x="4251986" y="3383940"/>
            <a:ext cx="457200" cy="457200"/>
          </a:xfrm>
          <a:prstGeom prst="ellipse">
            <a:avLst/>
          </a:prstGeom>
          <a:gradFill flip="none" rotWithShape="1">
            <a:gsLst>
              <a:gs pos="0">
                <a:srgbClr val="4BD0FF">
                  <a:tint val="66000"/>
                  <a:satMod val="160000"/>
                </a:srgbClr>
              </a:gs>
              <a:gs pos="50000">
                <a:srgbClr val="4BD0FF">
                  <a:tint val="44500"/>
                  <a:satMod val="160000"/>
                </a:srgbClr>
              </a:gs>
              <a:gs pos="100000">
                <a:srgbClr val="4BD0FF">
                  <a:tint val="23500"/>
                  <a:satMod val="160000"/>
                </a:srgbClr>
              </a:gs>
            </a:gsLst>
            <a:path path="circle">
              <a:fillToRect l="50000" t="50000" r="50000" b="50000"/>
            </a:path>
            <a:tileRect/>
          </a:gradFill>
          <a:ln>
            <a:noFill/>
          </a:ln>
          <a:effectLst>
            <a:glow rad="2286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chemeClr val="tx1"/>
                </a:solidFill>
              </a:rPr>
              <a:t>e</a:t>
            </a:r>
            <a:r>
              <a:rPr lang="en-US" sz="1200" b="1" i="1" baseline="30000" dirty="0">
                <a:solidFill>
                  <a:schemeClr val="tx1"/>
                </a:solidFill>
              </a:rPr>
              <a:t>−</a:t>
            </a:r>
          </a:p>
        </p:txBody>
      </p:sp>
      <p:grpSp>
        <p:nvGrpSpPr>
          <p:cNvPr id="28" name="Group 27"/>
          <p:cNvGrpSpPr/>
          <p:nvPr/>
        </p:nvGrpSpPr>
        <p:grpSpPr>
          <a:xfrm>
            <a:off x="275749" y="490852"/>
            <a:ext cx="2398001" cy="2301164"/>
            <a:chOff x="8144719" y="125787"/>
            <a:chExt cx="6096000" cy="6096000"/>
          </a:xfrm>
        </p:grpSpPr>
        <p:pic>
          <p:nvPicPr>
            <p:cNvPr id="29" name="Picture 28">
              <a:extLst>
                <a:ext uri="{FF2B5EF4-FFF2-40B4-BE49-F238E27FC236}">
                  <a16:creationId xmlns:a16="http://schemas.microsoft.com/office/drawing/2014/main" id="{FE9EEF3A-DDAE-425E-88A3-CABB7ABF6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44719" y="125787"/>
              <a:ext cx="6096000" cy="6096000"/>
            </a:xfrm>
            <a:prstGeom prst="rect">
              <a:avLst/>
            </a:prstGeom>
          </p:spPr>
        </p:pic>
        <p:sp>
          <p:nvSpPr>
            <p:cNvPr id="30" name="TextBox 29">
              <a:extLst>
                <a:ext uri="{FF2B5EF4-FFF2-40B4-BE49-F238E27FC236}">
                  <a16:creationId xmlns:a16="http://schemas.microsoft.com/office/drawing/2014/main" id="{3D4EFCBF-9420-440B-AF2C-853051817846}"/>
                </a:ext>
              </a:extLst>
            </p:cNvPr>
            <p:cNvSpPr txBox="1"/>
            <p:nvPr/>
          </p:nvSpPr>
          <p:spPr>
            <a:xfrm>
              <a:off x="9856110" y="5318696"/>
              <a:ext cx="1667248" cy="841067"/>
            </a:xfrm>
            <a:prstGeom prst="rect">
              <a:avLst/>
            </a:prstGeom>
            <a:noFill/>
          </p:spPr>
          <p:txBody>
            <a:bodyPr wrap="none" rtlCol="0">
              <a:spAutoFit/>
            </a:bodyPr>
            <a:lstStyle/>
            <a:p>
              <a:r>
                <a:rPr lang="en-US" b="1" dirty="0">
                  <a:solidFill>
                    <a:srgbClr val="7030A0"/>
                  </a:solidFill>
                </a:rPr>
                <a:t>N-Poor</a:t>
              </a:r>
            </a:p>
            <a:p>
              <a:r>
                <a:rPr lang="en-US" sz="1200" dirty="0">
                  <a:solidFill>
                    <a:srgbClr val="7030A0"/>
                  </a:solidFill>
                </a:rPr>
                <a:t>35 compounds</a:t>
              </a:r>
            </a:p>
          </p:txBody>
        </p:sp>
        <p:sp>
          <p:nvSpPr>
            <p:cNvPr id="32" name="TextBox 31">
              <a:extLst>
                <a:ext uri="{FF2B5EF4-FFF2-40B4-BE49-F238E27FC236}">
                  <a16:creationId xmlns:a16="http://schemas.microsoft.com/office/drawing/2014/main" id="{8D43F988-E444-4B4D-84F7-76680612B879}"/>
                </a:ext>
              </a:extLst>
            </p:cNvPr>
            <p:cNvSpPr txBox="1"/>
            <p:nvPr/>
          </p:nvSpPr>
          <p:spPr>
            <a:xfrm>
              <a:off x="8258805" y="5087309"/>
              <a:ext cx="1299414" cy="700890"/>
            </a:xfrm>
            <a:prstGeom prst="rect">
              <a:avLst/>
            </a:prstGeom>
            <a:noFill/>
          </p:spPr>
          <p:txBody>
            <a:bodyPr wrap="none" rtlCol="0">
              <a:spAutoFit/>
            </a:bodyPr>
            <a:lstStyle/>
            <a:p>
              <a:pPr algn="ctr"/>
              <a:r>
                <a:rPr lang="en-US" sz="1200" b="1" dirty="0"/>
                <a:t>M-M</a:t>
              </a:r>
              <a:br>
                <a:rPr lang="en-US" sz="1200" b="1" dirty="0"/>
              </a:br>
              <a:r>
                <a:rPr lang="en-US" sz="1200" b="1" dirty="0"/>
                <a:t>Metallicity</a:t>
              </a:r>
            </a:p>
          </p:txBody>
        </p:sp>
        <p:sp>
          <p:nvSpPr>
            <p:cNvPr id="33" name="TextBox 32">
              <a:extLst>
                <a:ext uri="{FF2B5EF4-FFF2-40B4-BE49-F238E27FC236}">
                  <a16:creationId xmlns:a16="http://schemas.microsoft.com/office/drawing/2014/main" id="{EEF8CC47-2F0E-4F9D-82A4-A04E56A6017F}"/>
                </a:ext>
              </a:extLst>
            </p:cNvPr>
            <p:cNvSpPr txBox="1"/>
            <p:nvPr/>
          </p:nvSpPr>
          <p:spPr>
            <a:xfrm>
              <a:off x="12857854" y="5117279"/>
              <a:ext cx="1246151" cy="700890"/>
            </a:xfrm>
            <a:prstGeom prst="rect">
              <a:avLst/>
            </a:prstGeom>
            <a:noFill/>
          </p:spPr>
          <p:txBody>
            <a:bodyPr wrap="none" rtlCol="0">
              <a:spAutoFit/>
            </a:bodyPr>
            <a:lstStyle/>
            <a:p>
              <a:pPr algn="ctr"/>
              <a:r>
                <a:rPr lang="en-US" sz="1200" b="1" dirty="0"/>
                <a:t>M-N </a:t>
              </a:r>
              <a:br>
                <a:rPr lang="en-US" sz="1200" b="1" dirty="0"/>
              </a:br>
              <a:r>
                <a:rPr lang="en-US" sz="1200" b="1" dirty="0"/>
                <a:t>Covalency</a:t>
              </a:r>
            </a:p>
          </p:txBody>
        </p:sp>
        <p:sp>
          <p:nvSpPr>
            <p:cNvPr id="34" name="TextBox 33">
              <a:extLst>
                <a:ext uri="{FF2B5EF4-FFF2-40B4-BE49-F238E27FC236}">
                  <a16:creationId xmlns:a16="http://schemas.microsoft.com/office/drawing/2014/main" id="{09469888-D897-479C-9F6B-68BF2BFF8BA9}"/>
                </a:ext>
              </a:extLst>
            </p:cNvPr>
            <p:cNvSpPr txBox="1"/>
            <p:nvPr/>
          </p:nvSpPr>
          <p:spPr>
            <a:xfrm>
              <a:off x="12313806" y="1998270"/>
              <a:ext cx="1493397" cy="712570"/>
            </a:xfrm>
            <a:prstGeom prst="rect">
              <a:avLst/>
            </a:prstGeom>
            <a:solidFill>
              <a:schemeClr val="bg1"/>
            </a:solidFill>
          </p:spPr>
          <p:txBody>
            <a:bodyPr wrap="none" rtlCol="0">
              <a:spAutoFit/>
            </a:bodyPr>
            <a:lstStyle/>
            <a:p>
              <a:r>
                <a:rPr lang="en-US" sz="1400" b="1" dirty="0">
                  <a:solidFill>
                    <a:srgbClr val="F03F2E"/>
                  </a:solidFill>
                </a:rPr>
                <a:t>N-Rich</a:t>
              </a:r>
            </a:p>
            <a:p>
              <a:r>
                <a:rPr lang="en-US" sz="1050" dirty="0">
                  <a:solidFill>
                    <a:srgbClr val="F03F2E"/>
                  </a:solidFill>
                </a:rPr>
                <a:t>19 compounds</a:t>
              </a:r>
            </a:p>
          </p:txBody>
        </p:sp>
        <p:sp>
          <p:nvSpPr>
            <p:cNvPr id="35" name="TextBox 34">
              <a:extLst>
                <a:ext uri="{FF2B5EF4-FFF2-40B4-BE49-F238E27FC236}">
                  <a16:creationId xmlns:a16="http://schemas.microsoft.com/office/drawing/2014/main" id="{213FFF86-DEE2-4768-8FD2-96A6E035C578}"/>
                </a:ext>
              </a:extLst>
            </p:cNvPr>
            <p:cNvSpPr txBox="1"/>
            <p:nvPr/>
          </p:nvSpPr>
          <p:spPr>
            <a:xfrm>
              <a:off x="10686579" y="400292"/>
              <a:ext cx="1108128" cy="467260"/>
            </a:xfrm>
            <a:prstGeom prst="rect">
              <a:avLst/>
            </a:prstGeom>
            <a:solidFill>
              <a:schemeClr val="bg1"/>
            </a:solidFill>
          </p:spPr>
          <p:txBody>
            <a:bodyPr wrap="none" rtlCol="0">
              <a:spAutoFit/>
            </a:bodyPr>
            <a:lstStyle/>
            <a:p>
              <a:r>
                <a:rPr lang="en-US" sz="1400" b="1" dirty="0"/>
                <a:t>Ionicity</a:t>
              </a:r>
            </a:p>
          </p:txBody>
        </p:sp>
      </p:grpSp>
      <p:sp>
        <p:nvSpPr>
          <p:cNvPr id="37" name="TextBox 36"/>
          <p:cNvSpPr txBox="1"/>
          <p:nvPr/>
        </p:nvSpPr>
        <p:spPr>
          <a:xfrm>
            <a:off x="445544" y="180477"/>
            <a:ext cx="1570752" cy="277107"/>
          </a:xfrm>
          <a:prstGeom prst="rect">
            <a:avLst/>
          </a:prstGeom>
          <a:noFill/>
        </p:spPr>
        <p:txBody>
          <a:bodyPr wrap="none" rtlCol="0">
            <a:spAutoFit/>
          </a:bodyPr>
          <a:lstStyle/>
          <a:p>
            <a:r>
              <a:rPr lang="en-US" sz="2000" b="1" dirty="0"/>
              <a:t>Metal-Metal-Nitride</a:t>
            </a:r>
          </a:p>
        </p:txBody>
      </p:sp>
      <p:sp>
        <p:nvSpPr>
          <p:cNvPr id="38" name="TextBox 37"/>
          <p:cNvSpPr txBox="1"/>
          <p:nvPr/>
        </p:nvSpPr>
        <p:spPr>
          <a:xfrm>
            <a:off x="3929290" y="5757590"/>
            <a:ext cx="5124736" cy="523220"/>
          </a:xfrm>
          <a:prstGeom prst="rect">
            <a:avLst/>
          </a:prstGeom>
          <a:noFill/>
        </p:spPr>
        <p:txBody>
          <a:bodyPr wrap="none" rtlCol="0">
            <a:spAutoFit/>
          </a:bodyPr>
          <a:lstStyle/>
          <a:p>
            <a:r>
              <a:rPr lang="en-US" sz="2800" b="1" dirty="0"/>
              <a:t>Which in turn reduces the metals</a:t>
            </a:r>
          </a:p>
        </p:txBody>
      </p:sp>
      <p:sp>
        <p:nvSpPr>
          <p:cNvPr id="39" name="TextBox 38"/>
          <p:cNvSpPr txBox="1"/>
          <p:nvPr/>
        </p:nvSpPr>
        <p:spPr>
          <a:xfrm>
            <a:off x="3929290" y="5214654"/>
            <a:ext cx="4675191" cy="810478"/>
          </a:xfrm>
          <a:prstGeom prst="rect">
            <a:avLst/>
          </a:prstGeom>
          <a:noFill/>
        </p:spPr>
        <p:txBody>
          <a:bodyPr wrap="none" rtlCol="0">
            <a:spAutoFit/>
          </a:bodyPr>
          <a:lstStyle/>
          <a:p>
            <a:r>
              <a:rPr lang="en-US" sz="2800" dirty="0"/>
              <a:t>Nitrogen anion can be </a:t>
            </a:r>
            <a:r>
              <a:rPr lang="en-US" sz="2800" i="1" dirty="0"/>
              <a:t>oxidized</a:t>
            </a:r>
          </a:p>
          <a:p>
            <a:endParaRPr lang="en-US" sz="2800" b="1" i="1" baseline="-25000" dirty="0"/>
          </a:p>
        </p:txBody>
      </p:sp>
      <p:sp>
        <p:nvSpPr>
          <p:cNvPr id="40" name="TextBox 39"/>
          <p:cNvSpPr txBox="1"/>
          <p:nvPr/>
        </p:nvSpPr>
        <p:spPr>
          <a:xfrm>
            <a:off x="3673649" y="1371479"/>
            <a:ext cx="5318883" cy="954107"/>
          </a:xfrm>
          <a:prstGeom prst="rect">
            <a:avLst/>
          </a:prstGeom>
          <a:noFill/>
        </p:spPr>
        <p:txBody>
          <a:bodyPr wrap="square" rtlCol="0">
            <a:spAutoFit/>
          </a:bodyPr>
          <a:lstStyle/>
          <a:p>
            <a:r>
              <a:rPr lang="en-US" sz="2800" dirty="0"/>
              <a:t>If metal-metal bonds are stronger than metal nitrogen bonds</a:t>
            </a:r>
            <a:endParaRPr lang="en-US" sz="2800" b="1" i="1" baseline="-25000" dirty="0"/>
          </a:p>
        </p:txBody>
      </p:sp>
      <p:sp>
        <p:nvSpPr>
          <p:cNvPr id="41" name="TextBox 40"/>
          <p:cNvSpPr txBox="1"/>
          <p:nvPr/>
        </p:nvSpPr>
        <p:spPr>
          <a:xfrm>
            <a:off x="3673649" y="243584"/>
            <a:ext cx="4632487" cy="954107"/>
          </a:xfrm>
          <a:prstGeom prst="rect">
            <a:avLst/>
          </a:prstGeom>
          <a:noFill/>
        </p:spPr>
        <p:txBody>
          <a:bodyPr wrap="none" rtlCol="0">
            <a:spAutoFit/>
          </a:bodyPr>
          <a:lstStyle/>
          <a:p>
            <a:r>
              <a:rPr lang="en-US" sz="2800" dirty="0"/>
              <a:t>Stable Metal-Metal-Nitrides </a:t>
            </a:r>
            <a:br>
              <a:rPr lang="en-US" sz="2800" dirty="0"/>
            </a:br>
            <a:r>
              <a:rPr lang="en-US" sz="2800" dirty="0"/>
              <a:t>are metallic and nitrogen-poor</a:t>
            </a:r>
            <a:endParaRPr lang="en-US" sz="2800" b="1" i="1" baseline="-25000" dirty="0"/>
          </a:p>
        </p:txBody>
      </p:sp>
      <p:sp>
        <p:nvSpPr>
          <p:cNvPr id="20" name="Oval 19">
            <a:extLst>
              <a:ext uri="{FF2B5EF4-FFF2-40B4-BE49-F238E27FC236}">
                <a16:creationId xmlns:a16="http://schemas.microsoft.com/office/drawing/2014/main" id="{4550B1E3-B501-49F7-966A-30A8ED89605C}"/>
              </a:ext>
            </a:extLst>
          </p:cNvPr>
          <p:cNvSpPr/>
          <p:nvPr/>
        </p:nvSpPr>
        <p:spPr>
          <a:xfrm rot="1331300">
            <a:off x="14071" y="1772763"/>
            <a:ext cx="2093023" cy="14573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560550"/>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7933" y="3958889"/>
            <a:ext cx="2642733" cy="21703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933" y="1350517"/>
            <a:ext cx="2601751" cy="2268894"/>
          </a:xfrm>
          <a:prstGeom prst="rect">
            <a:avLst/>
          </a:prstGeom>
        </p:spPr>
      </p:pic>
      <p:sp>
        <p:nvSpPr>
          <p:cNvPr id="8" name="TextBox 7"/>
          <p:cNvSpPr txBox="1"/>
          <p:nvPr/>
        </p:nvSpPr>
        <p:spPr>
          <a:xfrm>
            <a:off x="8083572" y="3958889"/>
            <a:ext cx="772033" cy="796922"/>
          </a:xfrm>
          <a:prstGeom prst="rect">
            <a:avLst/>
          </a:prstGeom>
          <a:noFill/>
        </p:spPr>
        <p:txBody>
          <a:bodyPr wrap="none" rtlCol="0">
            <a:spAutoFit/>
          </a:bodyPr>
          <a:lstStyle/>
          <a:p>
            <a:r>
              <a:rPr lang="en-US" sz="1600" dirty="0">
                <a:solidFill>
                  <a:srgbClr val="54496F"/>
                </a:solidFill>
              </a:rPr>
              <a:t>Infinite </a:t>
            </a:r>
            <a:br>
              <a:rPr lang="en-US" sz="1600" dirty="0">
                <a:solidFill>
                  <a:srgbClr val="54496F"/>
                </a:solidFill>
              </a:rPr>
            </a:br>
            <a:r>
              <a:rPr lang="en-US" sz="1600" dirty="0">
                <a:solidFill>
                  <a:srgbClr val="54496F"/>
                </a:solidFill>
              </a:rPr>
              <a:t>Ge-Ge</a:t>
            </a:r>
          </a:p>
          <a:p>
            <a:r>
              <a:rPr lang="en-US" sz="1600" dirty="0">
                <a:solidFill>
                  <a:srgbClr val="54496F"/>
                </a:solidFill>
              </a:rPr>
              <a:t>Chains</a:t>
            </a:r>
          </a:p>
        </p:txBody>
      </p:sp>
      <p:sp>
        <p:nvSpPr>
          <p:cNvPr id="9" name="TextBox 8"/>
          <p:cNvSpPr txBox="1"/>
          <p:nvPr/>
        </p:nvSpPr>
        <p:spPr>
          <a:xfrm>
            <a:off x="7745564" y="758555"/>
            <a:ext cx="841512" cy="830997"/>
          </a:xfrm>
          <a:prstGeom prst="rect">
            <a:avLst/>
          </a:prstGeom>
          <a:noFill/>
        </p:spPr>
        <p:txBody>
          <a:bodyPr wrap="none" rtlCol="0">
            <a:spAutoFit/>
          </a:bodyPr>
          <a:lstStyle/>
          <a:p>
            <a:r>
              <a:rPr lang="en-US" sz="1600" b="1" dirty="0">
                <a:solidFill>
                  <a:srgbClr val="02029F"/>
                </a:solidFill>
              </a:rPr>
              <a:t>Infinite </a:t>
            </a:r>
            <a:br>
              <a:rPr lang="en-US" sz="1600" b="1" dirty="0">
                <a:solidFill>
                  <a:srgbClr val="02029F"/>
                </a:solidFill>
              </a:rPr>
            </a:br>
            <a:r>
              <a:rPr lang="en-US" sz="1600" b="1" dirty="0">
                <a:solidFill>
                  <a:srgbClr val="02029F"/>
                </a:solidFill>
              </a:rPr>
              <a:t>Co-Co</a:t>
            </a:r>
          </a:p>
          <a:p>
            <a:r>
              <a:rPr lang="en-US" sz="1600" b="1" dirty="0">
                <a:solidFill>
                  <a:srgbClr val="02029F"/>
                </a:solidFill>
              </a:rPr>
              <a:t>Chain</a:t>
            </a:r>
          </a:p>
        </p:txBody>
      </p:sp>
      <p:sp>
        <p:nvSpPr>
          <p:cNvPr id="10" name="TextBox 9"/>
          <p:cNvSpPr txBox="1"/>
          <p:nvPr/>
        </p:nvSpPr>
        <p:spPr>
          <a:xfrm>
            <a:off x="5194671" y="2570180"/>
            <a:ext cx="902413" cy="768461"/>
          </a:xfrm>
          <a:prstGeom prst="rect">
            <a:avLst/>
          </a:prstGeom>
          <a:noFill/>
        </p:spPr>
        <p:txBody>
          <a:bodyPr wrap="none" rtlCol="0">
            <a:spAutoFit/>
          </a:bodyPr>
          <a:lstStyle/>
          <a:p>
            <a:r>
              <a:rPr lang="en-US" sz="1600" dirty="0"/>
              <a:t>Covalent </a:t>
            </a:r>
          </a:p>
          <a:p>
            <a:r>
              <a:rPr lang="en-US" sz="1600" dirty="0"/>
              <a:t>Mo-N</a:t>
            </a:r>
          </a:p>
          <a:p>
            <a:r>
              <a:rPr lang="en-US" sz="1600" dirty="0"/>
              <a:t>Network</a:t>
            </a:r>
          </a:p>
        </p:txBody>
      </p:sp>
      <p:sp>
        <p:nvSpPr>
          <p:cNvPr id="13" name="TextBox 12"/>
          <p:cNvSpPr txBox="1"/>
          <p:nvPr/>
        </p:nvSpPr>
        <p:spPr>
          <a:xfrm>
            <a:off x="5188146" y="4887689"/>
            <a:ext cx="1088819" cy="796922"/>
          </a:xfrm>
          <a:prstGeom prst="rect">
            <a:avLst/>
          </a:prstGeom>
          <a:noFill/>
        </p:spPr>
        <p:txBody>
          <a:bodyPr wrap="none" rtlCol="0">
            <a:spAutoFit/>
          </a:bodyPr>
          <a:lstStyle/>
          <a:p>
            <a:r>
              <a:rPr lang="en-US" sz="1600" dirty="0"/>
              <a:t>Ionic</a:t>
            </a:r>
          </a:p>
          <a:p>
            <a:r>
              <a:rPr lang="en-US" sz="1600" dirty="0"/>
              <a:t>Sr</a:t>
            </a:r>
            <a:r>
              <a:rPr lang="en-US" sz="1600" baseline="30000" dirty="0"/>
              <a:t>2+</a:t>
            </a:r>
            <a:r>
              <a:rPr lang="en-US" sz="1600" dirty="0"/>
              <a:t>(GeN</a:t>
            </a:r>
            <a:r>
              <a:rPr lang="en-US" sz="1600" baseline="-25000" dirty="0"/>
              <a:t>2</a:t>
            </a:r>
            <a:r>
              <a:rPr lang="en-US" sz="1600" dirty="0"/>
              <a:t>)</a:t>
            </a:r>
            <a:r>
              <a:rPr lang="en-US" sz="1600" baseline="30000" dirty="0"/>
              <a:t>2-</a:t>
            </a:r>
          </a:p>
          <a:p>
            <a:r>
              <a:rPr lang="en-US" sz="1600" dirty="0"/>
              <a:t>Lattice</a:t>
            </a:r>
          </a:p>
        </p:txBody>
      </p:sp>
      <p:sp>
        <p:nvSpPr>
          <p:cNvPr id="16" name="Rectangle 15"/>
          <p:cNvSpPr/>
          <p:nvPr/>
        </p:nvSpPr>
        <p:spPr>
          <a:xfrm>
            <a:off x="5194671" y="1106905"/>
            <a:ext cx="1162498" cy="400110"/>
          </a:xfrm>
          <a:prstGeom prst="rect">
            <a:avLst/>
          </a:prstGeom>
        </p:spPr>
        <p:txBody>
          <a:bodyPr wrap="none">
            <a:spAutoFit/>
          </a:bodyPr>
          <a:lstStyle/>
          <a:p>
            <a:r>
              <a:rPr lang="en-US" sz="2000" b="1" dirty="0"/>
              <a:t>Co</a:t>
            </a:r>
            <a:r>
              <a:rPr lang="en-US" sz="2000" b="1" baseline="-25000" dirty="0"/>
              <a:t>2</a:t>
            </a:r>
            <a:r>
              <a:rPr lang="en-US" sz="2000" b="1" dirty="0"/>
              <a:t>Mo</a:t>
            </a:r>
            <a:r>
              <a:rPr lang="en-US" sz="2000" b="1" baseline="-25000" dirty="0"/>
              <a:t>3</a:t>
            </a:r>
            <a:r>
              <a:rPr lang="en-US" sz="2000" b="1" dirty="0"/>
              <a:t>N</a:t>
            </a:r>
          </a:p>
        </p:txBody>
      </p:sp>
      <p:sp>
        <p:nvSpPr>
          <p:cNvPr id="17" name="Rectangle 16"/>
          <p:cNvSpPr/>
          <p:nvPr/>
        </p:nvSpPr>
        <p:spPr>
          <a:xfrm>
            <a:off x="5289276" y="3755495"/>
            <a:ext cx="1052635" cy="370000"/>
          </a:xfrm>
          <a:prstGeom prst="rect">
            <a:avLst/>
          </a:prstGeom>
        </p:spPr>
        <p:txBody>
          <a:bodyPr wrap="none">
            <a:spAutoFit/>
          </a:bodyPr>
          <a:lstStyle/>
          <a:p>
            <a:r>
              <a:rPr lang="en-US" sz="2000" b="1" dirty="0"/>
              <a:t>Sr</a:t>
            </a:r>
            <a:r>
              <a:rPr lang="en-US" sz="2000" b="1" baseline="-25000" dirty="0"/>
              <a:t>3</a:t>
            </a:r>
            <a:r>
              <a:rPr lang="en-US" sz="2000" b="1" dirty="0"/>
              <a:t>Ge</a:t>
            </a:r>
            <a:r>
              <a:rPr lang="en-US" sz="2000" b="1" baseline="-25000" dirty="0"/>
              <a:t>2</a:t>
            </a:r>
            <a:r>
              <a:rPr lang="en-US" sz="2000" b="1" dirty="0"/>
              <a:t>N</a:t>
            </a:r>
            <a:r>
              <a:rPr lang="en-US" sz="2000" b="1" baseline="-25000" dirty="0"/>
              <a:t>2</a:t>
            </a:r>
            <a:endParaRPr lang="en-US" sz="2000" b="1" dirty="0"/>
          </a:p>
        </p:txBody>
      </p:sp>
      <p:sp>
        <p:nvSpPr>
          <p:cNvPr id="18" name="TextBox 17"/>
          <p:cNvSpPr txBox="1"/>
          <p:nvPr/>
        </p:nvSpPr>
        <p:spPr>
          <a:xfrm>
            <a:off x="173229" y="3836163"/>
            <a:ext cx="4575933" cy="492443"/>
          </a:xfrm>
          <a:prstGeom prst="rect">
            <a:avLst/>
          </a:prstGeom>
          <a:noFill/>
        </p:spPr>
        <p:txBody>
          <a:bodyPr wrap="none" rtlCol="0">
            <a:spAutoFit/>
          </a:bodyPr>
          <a:lstStyle/>
          <a:p>
            <a:r>
              <a:rPr lang="en-US" sz="2600" b="1" i="1" dirty="0">
                <a:solidFill>
                  <a:schemeClr val="accent2">
                    <a:lumMod val="75000"/>
                  </a:schemeClr>
                </a:solidFill>
              </a:rPr>
              <a:t>Oxidizing or removing nitrogen:</a:t>
            </a:r>
          </a:p>
        </p:txBody>
      </p:sp>
      <p:sp>
        <p:nvSpPr>
          <p:cNvPr id="40" name="TextBox 39"/>
          <p:cNvSpPr txBox="1"/>
          <p:nvPr/>
        </p:nvSpPr>
        <p:spPr>
          <a:xfrm>
            <a:off x="288395" y="4455153"/>
            <a:ext cx="4495846" cy="830997"/>
          </a:xfrm>
          <a:prstGeom prst="rect">
            <a:avLst/>
          </a:prstGeom>
          <a:noFill/>
        </p:spPr>
        <p:txBody>
          <a:bodyPr wrap="none" rtlCol="0">
            <a:spAutoFit/>
          </a:bodyPr>
          <a:lstStyle/>
          <a:p>
            <a:r>
              <a:rPr lang="en-US" sz="2400" b="1" dirty="0">
                <a:sym typeface="Wingdings" panose="05000000000000000000" pitchFamily="2" charset="2"/>
              </a:rPr>
              <a:t> </a:t>
            </a:r>
            <a:r>
              <a:rPr lang="en-US" sz="2400" b="1" dirty="0"/>
              <a:t>Reduces transition metals</a:t>
            </a:r>
          </a:p>
          <a:p>
            <a:r>
              <a:rPr lang="en-US" sz="2400" b="1" dirty="0">
                <a:sym typeface="Wingdings" panose="05000000000000000000" pitchFamily="2" charset="2"/>
              </a:rPr>
              <a:t> </a:t>
            </a:r>
            <a:r>
              <a:rPr lang="en-US" sz="2400" b="1" dirty="0"/>
              <a:t>Increases metal-metal bonding</a:t>
            </a:r>
          </a:p>
        </p:txBody>
      </p:sp>
      <p:sp>
        <p:nvSpPr>
          <p:cNvPr id="29" name="TextBox 28"/>
          <p:cNvSpPr txBox="1"/>
          <p:nvPr/>
        </p:nvSpPr>
        <p:spPr>
          <a:xfrm>
            <a:off x="326890" y="789817"/>
            <a:ext cx="4184928" cy="584775"/>
          </a:xfrm>
          <a:prstGeom prst="rect">
            <a:avLst/>
          </a:prstGeom>
          <a:noFill/>
        </p:spPr>
        <p:txBody>
          <a:bodyPr wrap="none" rtlCol="0">
            <a:spAutoFit/>
          </a:bodyPr>
          <a:lstStyle/>
          <a:p>
            <a:r>
              <a:rPr lang="en-US" sz="3200" b="1" dirty="0">
                <a:solidFill>
                  <a:schemeClr val="accent4">
                    <a:lumMod val="75000"/>
                  </a:schemeClr>
                </a:solidFill>
              </a:rPr>
              <a:t>NEW:</a:t>
            </a:r>
            <a:r>
              <a:rPr lang="en-US" sz="3200" b="1" dirty="0"/>
              <a:t> ‘</a:t>
            </a:r>
            <a:r>
              <a:rPr lang="en-US" sz="3200" b="1" i="1" dirty="0"/>
              <a:t>Reductive</a:t>
            </a:r>
            <a:r>
              <a:rPr lang="en-US" sz="3200" b="1" dirty="0"/>
              <a:t>’ Effect</a:t>
            </a:r>
          </a:p>
        </p:txBody>
      </p:sp>
      <p:sp>
        <p:nvSpPr>
          <p:cNvPr id="32" name="TextBox 31"/>
          <p:cNvSpPr txBox="1"/>
          <p:nvPr/>
        </p:nvSpPr>
        <p:spPr>
          <a:xfrm>
            <a:off x="66432" y="73049"/>
            <a:ext cx="7480959" cy="523220"/>
          </a:xfrm>
          <a:prstGeom prst="rect">
            <a:avLst/>
          </a:prstGeom>
          <a:noFill/>
        </p:spPr>
        <p:txBody>
          <a:bodyPr wrap="none" rtlCol="0">
            <a:spAutoFit/>
          </a:bodyPr>
          <a:lstStyle/>
          <a:p>
            <a:r>
              <a:rPr lang="en-US" sz="2800" dirty="0">
                <a:solidFill>
                  <a:srgbClr val="0000FF"/>
                </a:solidFill>
              </a:rPr>
              <a:t>Why makes nitrogen-poor ternary M-M-N stable? </a:t>
            </a:r>
            <a:endParaRPr lang="en-US" sz="2800" i="1" dirty="0">
              <a:solidFill>
                <a:srgbClr val="0000FF"/>
              </a:solidFill>
            </a:endParaRPr>
          </a:p>
        </p:txBody>
      </p:sp>
      <p:pic>
        <p:nvPicPr>
          <p:cNvPr id="2" name="Picture 1">
            <a:extLst>
              <a:ext uri="{FF2B5EF4-FFF2-40B4-BE49-F238E27FC236}">
                <a16:creationId xmlns:a16="http://schemas.microsoft.com/office/drawing/2014/main" id="{FF8AAA05-81D1-4B0D-BE2B-B9722E64F68A}"/>
              </a:ext>
            </a:extLst>
          </p:cNvPr>
          <p:cNvPicPr>
            <a:picLocks noChangeAspect="1"/>
          </p:cNvPicPr>
          <p:nvPr/>
        </p:nvPicPr>
        <p:blipFill>
          <a:blip r:embed="rId5"/>
          <a:stretch>
            <a:fillRect/>
          </a:stretch>
        </p:blipFill>
        <p:spPr>
          <a:xfrm>
            <a:off x="635404" y="1481721"/>
            <a:ext cx="2858537" cy="2013969"/>
          </a:xfrm>
          <a:prstGeom prst="rect">
            <a:avLst/>
          </a:prstGeom>
        </p:spPr>
      </p:pic>
      <p:sp>
        <p:nvSpPr>
          <p:cNvPr id="15" name="TextBox 14">
            <a:extLst>
              <a:ext uri="{FF2B5EF4-FFF2-40B4-BE49-F238E27FC236}">
                <a16:creationId xmlns:a16="http://schemas.microsoft.com/office/drawing/2014/main" id="{78C8EEFC-6AFD-405B-923B-57334D0852D2}"/>
              </a:ext>
            </a:extLst>
          </p:cNvPr>
          <p:cNvSpPr txBox="1"/>
          <p:nvPr/>
        </p:nvSpPr>
        <p:spPr>
          <a:xfrm>
            <a:off x="6086803" y="6364534"/>
            <a:ext cx="3078087" cy="523220"/>
          </a:xfrm>
          <a:prstGeom prst="rect">
            <a:avLst/>
          </a:prstGeom>
          <a:noFill/>
          <a:ln>
            <a:solidFill>
              <a:schemeClr val="bg2">
                <a:lumMod val="50000"/>
              </a:schemeClr>
            </a:solidFill>
          </a:ln>
        </p:spPr>
        <p:txBody>
          <a:bodyPr wrap="none" rtlCol="0">
            <a:spAutoFit/>
          </a:bodyPr>
          <a:lstStyle/>
          <a:p>
            <a:r>
              <a:rPr lang="en-US" sz="1400" dirty="0"/>
              <a:t>W. Sun et al, </a:t>
            </a:r>
            <a:r>
              <a:rPr lang="en-US" sz="1400" i="1" dirty="0"/>
              <a:t>Nature Materials </a:t>
            </a:r>
            <a:r>
              <a:rPr lang="en-US" sz="1400" dirty="0"/>
              <a:t>(In Press)</a:t>
            </a:r>
          </a:p>
          <a:p>
            <a:r>
              <a:rPr lang="en-US" sz="1400" i="1" dirty="0" err="1"/>
              <a:t>ArXiv</a:t>
            </a:r>
            <a:r>
              <a:rPr lang="en-US" sz="1400" i="1" dirty="0"/>
              <a:t>: 1809.09202 </a:t>
            </a:r>
            <a:r>
              <a:rPr lang="en-US" sz="1400" dirty="0"/>
              <a:t>(2019)</a:t>
            </a:r>
          </a:p>
        </p:txBody>
      </p:sp>
    </p:spTree>
    <p:extLst>
      <p:ext uri="{BB962C8B-B14F-4D97-AF65-F5344CB8AC3E}">
        <p14:creationId xmlns:p14="http://schemas.microsoft.com/office/powerpoint/2010/main" val="173639212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97891" y="1005902"/>
            <a:ext cx="2977132" cy="155328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6888" y="2934222"/>
            <a:ext cx="2278637" cy="1987118"/>
          </a:xfrm>
          <a:prstGeom prst="rect">
            <a:avLst/>
          </a:prstGeom>
        </p:spPr>
      </p:pic>
      <p:pic>
        <p:nvPicPr>
          <p:cNvPr id="5" name="Picture 4">
            <a:extLst>
              <a:ext uri="{FF2B5EF4-FFF2-40B4-BE49-F238E27FC236}">
                <a16:creationId xmlns:a16="http://schemas.microsoft.com/office/drawing/2014/main" id="{0A82D11A-6D19-4CEF-82F0-536B113D4F1A}"/>
              </a:ext>
            </a:extLst>
          </p:cNvPr>
          <p:cNvPicPr>
            <a:picLocks noChangeAspect="1"/>
          </p:cNvPicPr>
          <p:nvPr/>
        </p:nvPicPr>
        <p:blipFill>
          <a:blip r:embed="rId5"/>
          <a:stretch>
            <a:fillRect/>
          </a:stretch>
        </p:blipFill>
        <p:spPr>
          <a:xfrm>
            <a:off x="5168114" y="3111198"/>
            <a:ext cx="2327713" cy="1751976"/>
          </a:xfrm>
          <a:prstGeom prst="rect">
            <a:avLst/>
          </a:prstGeom>
        </p:spPr>
      </p:pic>
      <p:sp>
        <p:nvSpPr>
          <p:cNvPr id="2" name="TextBox 1">
            <a:extLst>
              <a:ext uri="{FF2B5EF4-FFF2-40B4-BE49-F238E27FC236}">
                <a16:creationId xmlns:a16="http://schemas.microsoft.com/office/drawing/2014/main" id="{E5FEAE90-A9E9-4985-8C67-C92438817748}"/>
              </a:ext>
            </a:extLst>
          </p:cNvPr>
          <p:cNvSpPr txBox="1"/>
          <p:nvPr/>
        </p:nvSpPr>
        <p:spPr>
          <a:xfrm>
            <a:off x="254833" y="367259"/>
            <a:ext cx="6861045" cy="1077218"/>
          </a:xfrm>
          <a:prstGeom prst="rect">
            <a:avLst/>
          </a:prstGeom>
          <a:noFill/>
        </p:spPr>
        <p:txBody>
          <a:bodyPr wrap="none" rtlCol="0">
            <a:spAutoFit/>
          </a:bodyPr>
          <a:lstStyle/>
          <a:p>
            <a:r>
              <a:rPr lang="en-US" sz="3200" dirty="0"/>
              <a:t>Nitrogen has electronegativity between </a:t>
            </a:r>
            <a:br>
              <a:rPr lang="en-US" sz="3200" dirty="0"/>
            </a:br>
            <a:r>
              <a:rPr lang="en-US" sz="3200" dirty="0"/>
              <a:t>carbon and oxygen</a:t>
            </a:r>
          </a:p>
        </p:txBody>
      </p:sp>
      <p:sp>
        <p:nvSpPr>
          <p:cNvPr id="6" name="TextBox 5">
            <a:extLst>
              <a:ext uri="{FF2B5EF4-FFF2-40B4-BE49-F238E27FC236}">
                <a16:creationId xmlns:a16="http://schemas.microsoft.com/office/drawing/2014/main" id="{04B9881B-8D23-457E-8661-8F6F5A53479C}"/>
              </a:ext>
            </a:extLst>
          </p:cNvPr>
          <p:cNvSpPr txBox="1"/>
          <p:nvPr/>
        </p:nvSpPr>
        <p:spPr>
          <a:xfrm>
            <a:off x="1232016" y="5119261"/>
            <a:ext cx="2821157" cy="830997"/>
          </a:xfrm>
          <a:prstGeom prst="rect">
            <a:avLst/>
          </a:prstGeom>
          <a:noFill/>
        </p:spPr>
        <p:txBody>
          <a:bodyPr wrap="none" rtlCol="0">
            <a:spAutoFit/>
          </a:bodyPr>
          <a:lstStyle/>
          <a:p>
            <a:pPr algn="ctr"/>
            <a:r>
              <a:rPr lang="en-US" sz="2400" dirty="0"/>
              <a:t>Stable </a:t>
            </a:r>
            <a:r>
              <a:rPr lang="en-US" sz="2400" b="1" i="1" dirty="0"/>
              <a:t>Carbide-like</a:t>
            </a:r>
            <a:r>
              <a:rPr lang="en-US" sz="2400" dirty="0"/>
              <a:t> </a:t>
            </a:r>
            <a:br>
              <a:rPr lang="en-US" sz="2400" dirty="0"/>
            </a:br>
            <a:r>
              <a:rPr lang="en-US" sz="2400" dirty="0"/>
              <a:t>Intermetallic Nitrides</a:t>
            </a:r>
          </a:p>
        </p:txBody>
      </p:sp>
      <p:sp>
        <p:nvSpPr>
          <p:cNvPr id="7" name="TextBox 6">
            <a:extLst>
              <a:ext uri="{FF2B5EF4-FFF2-40B4-BE49-F238E27FC236}">
                <a16:creationId xmlns:a16="http://schemas.microsoft.com/office/drawing/2014/main" id="{A978B898-D330-416A-B749-60800BD22CEE}"/>
              </a:ext>
            </a:extLst>
          </p:cNvPr>
          <p:cNvSpPr txBox="1"/>
          <p:nvPr/>
        </p:nvSpPr>
        <p:spPr>
          <a:xfrm>
            <a:off x="5265421" y="5119261"/>
            <a:ext cx="2386231" cy="830997"/>
          </a:xfrm>
          <a:prstGeom prst="rect">
            <a:avLst/>
          </a:prstGeom>
          <a:noFill/>
        </p:spPr>
        <p:txBody>
          <a:bodyPr wrap="none" rtlCol="0">
            <a:spAutoFit/>
          </a:bodyPr>
          <a:lstStyle/>
          <a:p>
            <a:pPr algn="ctr"/>
            <a:r>
              <a:rPr lang="en-US" sz="2400" dirty="0"/>
              <a:t>Stable </a:t>
            </a:r>
            <a:r>
              <a:rPr lang="en-US" sz="2400" b="1" i="1" dirty="0"/>
              <a:t>Oxide-like</a:t>
            </a:r>
            <a:r>
              <a:rPr lang="en-US" sz="2400" dirty="0"/>
              <a:t> </a:t>
            </a:r>
            <a:br>
              <a:rPr lang="en-US" sz="2400" dirty="0"/>
            </a:br>
            <a:r>
              <a:rPr lang="en-US" sz="2400" dirty="0"/>
              <a:t>Nitride Ceramics</a:t>
            </a:r>
          </a:p>
        </p:txBody>
      </p:sp>
      <p:sp>
        <p:nvSpPr>
          <p:cNvPr id="8" name="TextBox 7">
            <a:extLst>
              <a:ext uri="{FF2B5EF4-FFF2-40B4-BE49-F238E27FC236}">
                <a16:creationId xmlns:a16="http://schemas.microsoft.com/office/drawing/2014/main" id="{2D51B9DD-9841-43A2-A643-81079F1F76D5}"/>
              </a:ext>
            </a:extLst>
          </p:cNvPr>
          <p:cNvSpPr txBox="1"/>
          <p:nvPr/>
        </p:nvSpPr>
        <p:spPr>
          <a:xfrm>
            <a:off x="6086803" y="6364534"/>
            <a:ext cx="3078087" cy="523220"/>
          </a:xfrm>
          <a:prstGeom prst="rect">
            <a:avLst/>
          </a:prstGeom>
          <a:noFill/>
          <a:ln>
            <a:solidFill>
              <a:schemeClr val="bg2">
                <a:lumMod val="50000"/>
              </a:schemeClr>
            </a:solidFill>
          </a:ln>
        </p:spPr>
        <p:txBody>
          <a:bodyPr wrap="none" rtlCol="0">
            <a:spAutoFit/>
          </a:bodyPr>
          <a:lstStyle/>
          <a:p>
            <a:r>
              <a:rPr lang="en-US" sz="1400" dirty="0"/>
              <a:t>W. Sun et al, </a:t>
            </a:r>
            <a:r>
              <a:rPr lang="en-US" sz="1400" i="1" dirty="0"/>
              <a:t>Nature Materials </a:t>
            </a:r>
            <a:r>
              <a:rPr lang="en-US" sz="1400" dirty="0"/>
              <a:t>(In Press)</a:t>
            </a:r>
          </a:p>
          <a:p>
            <a:r>
              <a:rPr lang="en-US" sz="1400" i="1" dirty="0" err="1"/>
              <a:t>ArXiv</a:t>
            </a:r>
            <a:r>
              <a:rPr lang="en-US" sz="1400" i="1" dirty="0"/>
              <a:t>: 1809.09202 </a:t>
            </a:r>
            <a:r>
              <a:rPr lang="en-US" sz="1400" dirty="0"/>
              <a:t>(2019)</a:t>
            </a:r>
          </a:p>
        </p:txBody>
      </p:sp>
    </p:spTree>
    <p:extLst>
      <p:ext uri="{BB962C8B-B14F-4D97-AF65-F5344CB8AC3E}">
        <p14:creationId xmlns:p14="http://schemas.microsoft.com/office/powerpoint/2010/main" val="249118491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ceberg hard 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654" y="1113097"/>
            <a:ext cx="3744411" cy="49925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9919" y="219919"/>
            <a:ext cx="4778872" cy="584775"/>
          </a:xfrm>
          <a:prstGeom prst="rect">
            <a:avLst/>
          </a:prstGeom>
          <a:noFill/>
        </p:spPr>
        <p:txBody>
          <a:bodyPr wrap="none" rtlCol="0">
            <a:spAutoFit/>
          </a:bodyPr>
          <a:lstStyle/>
          <a:p>
            <a:r>
              <a:rPr lang="en-US" sz="3200" b="1" dirty="0"/>
              <a:t>Building a great data figure</a:t>
            </a:r>
          </a:p>
        </p:txBody>
      </p:sp>
      <p:pic>
        <p:nvPicPr>
          <p:cNvPr id="5" name="Picture 4"/>
          <p:cNvPicPr>
            <a:picLocks noChangeAspect="1"/>
          </p:cNvPicPr>
          <p:nvPr/>
        </p:nvPicPr>
        <p:blipFill>
          <a:blip r:embed="rId3"/>
          <a:stretch>
            <a:fillRect/>
          </a:stretch>
        </p:blipFill>
        <p:spPr>
          <a:xfrm>
            <a:off x="4717164" y="952979"/>
            <a:ext cx="4079594" cy="2194822"/>
          </a:xfrm>
          <a:prstGeom prst="rect">
            <a:avLst/>
          </a:prstGeom>
        </p:spPr>
      </p:pic>
      <p:pic>
        <p:nvPicPr>
          <p:cNvPr id="9" name="Picture 8"/>
          <p:cNvPicPr>
            <a:picLocks noChangeAspect="1"/>
          </p:cNvPicPr>
          <p:nvPr/>
        </p:nvPicPr>
        <p:blipFill rotWithShape="1">
          <a:blip r:embed="rId4"/>
          <a:srcRect b="30916"/>
          <a:stretch/>
        </p:blipFill>
        <p:spPr>
          <a:xfrm>
            <a:off x="4540875" y="2384386"/>
            <a:ext cx="4432173" cy="4097439"/>
          </a:xfrm>
          <a:prstGeom prst="rect">
            <a:avLst/>
          </a:prstGeom>
        </p:spPr>
      </p:pic>
      <p:sp>
        <p:nvSpPr>
          <p:cNvPr id="6" name="TextBox 5"/>
          <p:cNvSpPr txBox="1"/>
          <p:nvPr/>
        </p:nvSpPr>
        <p:spPr>
          <a:xfrm>
            <a:off x="5909108" y="435362"/>
            <a:ext cx="2887650" cy="369332"/>
          </a:xfrm>
          <a:prstGeom prst="rect">
            <a:avLst/>
          </a:prstGeom>
          <a:noFill/>
          <a:ln>
            <a:solidFill>
              <a:schemeClr val="tx1"/>
            </a:solidFill>
          </a:ln>
        </p:spPr>
        <p:txBody>
          <a:bodyPr wrap="none" rtlCol="0">
            <a:spAutoFit/>
          </a:bodyPr>
          <a:lstStyle/>
          <a:p>
            <a:r>
              <a:rPr lang="en-US" b="1" dirty="0"/>
              <a:t>Submitted September 2018 </a:t>
            </a:r>
          </a:p>
        </p:txBody>
      </p:sp>
    </p:spTree>
    <p:extLst>
      <p:ext uri="{BB962C8B-B14F-4D97-AF65-F5344CB8AC3E}">
        <p14:creationId xmlns:p14="http://schemas.microsoft.com/office/powerpoint/2010/main" val="98720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TotalTime>
  <Words>3410</Words>
  <Application>Microsoft Office PowerPoint</Application>
  <PresentationFormat>On-screen Show (4:3)</PresentationFormat>
  <Paragraphs>707</Paragraphs>
  <Slides>93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Arial</vt:lpstr>
      <vt:lpstr>Arial</vt:lpstr>
      <vt:lpstr>Calibri</vt:lpstr>
      <vt:lpstr>Calibri </vt:lpstr>
      <vt:lpstr>Calibri Light</vt:lpstr>
      <vt:lpstr>Cambria Math</vt:lpstr>
      <vt:lpstr>Roboto</vt:lpstr>
      <vt:lpstr>Symbol</vt:lpstr>
      <vt:lpstr>Times New Roman</vt:lpstr>
      <vt:lpstr>Office Theme</vt:lpstr>
      <vt:lpstr>MSE 593 Data-Driven Materials Design and Genomics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create art? </vt:lpstr>
      <vt:lpstr>How do you create science? </vt:lpstr>
      <vt:lpstr>PowerPoint Presentation</vt:lpstr>
      <vt:lpstr>PowerPoint Presentation</vt:lpstr>
      <vt:lpstr>PowerPoint Presentation</vt:lpstr>
      <vt:lpstr>Visualize the answer in data-science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Eureqa uses genetic algorithms to find trends in large datasets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Extract Metallicity / Ionicity / Covalency   from DFT-computed electron density</vt:lpstr>
      <vt:lpstr>Extract Metallicity / Ionicity / Covalency   from DFT-computed electron density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Extract Metallicity / Ionicity / Covalency   from DFT-computed electron density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Wenhao Sun</dc:creator>
  <cp:lastModifiedBy>Sun, Wenhao</cp:lastModifiedBy>
  <cp:revision>151</cp:revision>
  <dcterms:created xsi:type="dcterms:W3CDTF">2020-02-27T03:24:18Z</dcterms:created>
  <dcterms:modified xsi:type="dcterms:W3CDTF">2023-06-29T07:28:21Z</dcterms:modified>
</cp:coreProperties>
</file>