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4"/>
  </p:notesMasterIdLst>
  <p:sldIdLst>
    <p:sldId id="326" r:id="rId2"/>
    <p:sldId id="283" r:id="rId3"/>
    <p:sldId id="257" r:id="rId4"/>
    <p:sldId id="260" r:id="rId5"/>
    <p:sldId id="327" r:id="rId6"/>
    <p:sldId id="261" r:id="rId7"/>
    <p:sldId id="263" r:id="rId8"/>
    <p:sldId id="262" r:id="rId9"/>
    <p:sldId id="264" r:id="rId10"/>
    <p:sldId id="355" r:id="rId11"/>
    <p:sldId id="356" r:id="rId12"/>
    <p:sldId id="301" r:id="rId13"/>
    <p:sldId id="315" r:id="rId14"/>
    <p:sldId id="357" r:id="rId15"/>
    <p:sldId id="358" r:id="rId16"/>
    <p:sldId id="302" r:id="rId17"/>
    <p:sldId id="296" r:id="rId18"/>
    <p:sldId id="305" r:id="rId19"/>
    <p:sldId id="309" r:id="rId20"/>
    <p:sldId id="347" r:id="rId21"/>
    <p:sldId id="333" r:id="rId22"/>
    <p:sldId id="313" r:id="rId23"/>
    <p:sldId id="314" r:id="rId24"/>
    <p:sldId id="351" r:id="rId25"/>
    <p:sldId id="352" r:id="rId26"/>
    <p:sldId id="353" r:id="rId27"/>
    <p:sldId id="354" r:id="rId28"/>
    <p:sldId id="346" r:id="rId29"/>
    <p:sldId id="311" r:id="rId30"/>
    <p:sldId id="299" r:id="rId31"/>
    <p:sldId id="310" r:id="rId32"/>
    <p:sldId id="318" r:id="rId33"/>
    <p:sldId id="316" r:id="rId34"/>
    <p:sldId id="340" r:id="rId35"/>
    <p:sldId id="341" r:id="rId36"/>
    <p:sldId id="342" r:id="rId37"/>
    <p:sldId id="345" r:id="rId38"/>
    <p:sldId id="361" r:id="rId39"/>
    <p:sldId id="271" r:id="rId40"/>
    <p:sldId id="328" r:id="rId41"/>
    <p:sldId id="359" r:id="rId42"/>
    <p:sldId id="360" r:id="rId43"/>
    <p:sldId id="272" r:id="rId44"/>
    <p:sldId id="273" r:id="rId45"/>
    <p:sldId id="274" r:id="rId46"/>
    <p:sldId id="275" r:id="rId47"/>
    <p:sldId id="276" r:id="rId48"/>
    <p:sldId id="277" r:id="rId49"/>
    <p:sldId id="279" r:id="rId50"/>
    <p:sldId id="280" r:id="rId51"/>
    <p:sldId id="338" r:id="rId52"/>
    <p:sldId id="33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hao Sun" initials="WS" lastIdx="1" clrIdx="0">
    <p:extLst>
      <p:ext uri="{19B8F6BF-5375-455C-9EA6-DF929625EA0E}">
        <p15:presenceInfo xmlns:p15="http://schemas.microsoft.com/office/powerpoint/2012/main" userId="7b398e0d37a8b1d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79" autoAdjust="0"/>
    <p:restoredTop sz="94660"/>
  </p:normalViewPr>
  <p:slideViewPr>
    <p:cSldViewPr snapToGrid="0">
      <p:cViewPr varScale="1">
        <p:scale>
          <a:sx n="77" d="100"/>
          <a:sy n="77" d="100"/>
        </p:scale>
        <p:origin x="2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63868-3DC1-4FEB-9198-9437EE9E5668}"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50C31-9B29-4313-A688-ACE5D34AAA81}" type="slidenum">
              <a:rPr lang="en-US" smtClean="0"/>
              <a:t>‹#›</a:t>
            </a:fld>
            <a:endParaRPr lang="en-US"/>
          </a:p>
        </p:txBody>
      </p:sp>
    </p:spTree>
    <p:extLst>
      <p:ext uri="{BB962C8B-B14F-4D97-AF65-F5344CB8AC3E}">
        <p14:creationId xmlns:p14="http://schemas.microsoft.com/office/powerpoint/2010/main" val="331033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Syllabus Wenhao Sun</a:t>
            </a:r>
          </a:p>
          <a:p>
            <a:r>
              <a:rPr lang="en-US" altLang="en-US" dirty="0"/>
              <a:t>Set up Canvas – </a:t>
            </a:r>
            <a:r>
              <a:rPr lang="en-US" altLang="en-US" dirty="0" err="1"/>
              <a:t>Katsuyo</a:t>
            </a:r>
            <a:endParaRPr lang="en-US" altLang="en-US" dirty="0"/>
          </a:p>
          <a:p>
            <a:r>
              <a:rPr lang="en-US" altLang="en-US" dirty="0"/>
              <a:t>Google Survey – </a:t>
            </a:r>
            <a:r>
              <a:rPr lang="en-US" altLang="en-US" dirty="0" err="1"/>
              <a:t>Katusyo</a:t>
            </a:r>
            <a:endParaRPr lang="en-US" altLang="en-US"/>
          </a:p>
          <a:p>
            <a:endParaRPr lang="en-US" altLang="en-US"/>
          </a:p>
          <a:p>
            <a:endParaRPr lang="en-US" altLang="en-US"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2B22E9C2-D14F-4C72-BFBE-8EE2C097761C}" type="slidenum">
              <a:rPr lang="en-US" altLang="en-US" sz="1200"/>
              <a:pPr/>
              <a:t>1</a:t>
            </a:fld>
            <a:endParaRPr lang="en-US" altLang="en-US" sz="1200"/>
          </a:p>
        </p:txBody>
      </p:sp>
      <p:sp>
        <p:nvSpPr>
          <p:cNvPr id="16388"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r>
              <a:rPr lang="en-US" altLang="en-US" sz="1200"/>
              <a:t>MSE 493-002 Fall 2012 Thornton</a:t>
            </a:r>
          </a:p>
        </p:txBody>
      </p:sp>
    </p:spTree>
    <p:extLst>
      <p:ext uri="{BB962C8B-B14F-4D97-AF65-F5344CB8AC3E}">
        <p14:creationId xmlns:p14="http://schemas.microsoft.com/office/powerpoint/2010/main" val="3147108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using less color will always make your figure look cleaner. Here it compares some good and bad examples. All of them are showing some in-situ results. The left ones use one color for one scan, which is OK. But the right one is obviously cleaner. And the right figure use different shade or color to indicate whether it’s a two phase reaction or a solid solution, and just put the cycle curve next to the in-situ scans is definitely a more efficient way to use space.  And the texts are bold in curves, which made them readable than the slim ones. </a:t>
            </a:r>
          </a:p>
        </p:txBody>
      </p:sp>
      <p:sp>
        <p:nvSpPr>
          <p:cNvPr id="4" name="Slide Number Placeholder 3"/>
          <p:cNvSpPr>
            <a:spLocks noGrp="1"/>
          </p:cNvSpPr>
          <p:nvPr>
            <p:ph type="sldNum" sz="quarter" idx="10"/>
          </p:nvPr>
        </p:nvSpPr>
        <p:spPr/>
        <p:txBody>
          <a:bodyPr/>
          <a:lstStyle/>
          <a:p>
            <a:fld id="{58B7CF42-25FC-45A5-A939-8CA598A5C0C5}" type="slidenum">
              <a:rPr lang="en-US" smtClean="0"/>
              <a:t>45</a:t>
            </a:fld>
            <a:endParaRPr lang="en-US"/>
          </a:p>
        </p:txBody>
      </p:sp>
    </p:spTree>
    <p:extLst>
      <p:ext uri="{BB962C8B-B14F-4D97-AF65-F5344CB8AC3E}">
        <p14:creationId xmlns:p14="http://schemas.microsoft.com/office/powerpoint/2010/main" val="317761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idea was used in Matteo’s paper, which is another good example to show in-situ data. The left figure is the cycle curve, which shows the charge process from right to the left. The first part is GITT cycling and the second part is galvanostatic charge described in the caption. He also picked out some interesting points to discuss and mark them clearly in the in-situ XRDs in the right figure. The whole figure is very clear and readable.</a:t>
            </a:r>
          </a:p>
        </p:txBody>
      </p:sp>
      <p:sp>
        <p:nvSpPr>
          <p:cNvPr id="4" name="Slide Number Placeholder 3"/>
          <p:cNvSpPr>
            <a:spLocks noGrp="1"/>
          </p:cNvSpPr>
          <p:nvPr>
            <p:ph type="sldNum" sz="quarter" idx="10"/>
          </p:nvPr>
        </p:nvSpPr>
        <p:spPr/>
        <p:txBody>
          <a:bodyPr/>
          <a:lstStyle/>
          <a:p>
            <a:fld id="{58B7CF42-25FC-45A5-A939-8CA598A5C0C5}" type="slidenum">
              <a:rPr lang="en-US" smtClean="0"/>
              <a:t>46</a:t>
            </a:fld>
            <a:endParaRPr lang="en-US"/>
          </a:p>
        </p:txBody>
      </p:sp>
    </p:spTree>
    <p:extLst>
      <p:ext uri="{BB962C8B-B14F-4D97-AF65-F5344CB8AC3E}">
        <p14:creationId xmlns:p14="http://schemas.microsoft.com/office/powerpoint/2010/main" val="2220249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we want to use color as another dimension, sometimes a rainbow colormap may cause a problem as well. It doesn’t have a natural ordering. And it’s not perceptually linear ordered, in other words equal distances in the scale do not appear equally different color-wise.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figure represents the same signal, whose frequency increases to the right and intensity increases towards the bottom, using a rainbow colormap and a single colormap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a rainbow tend to hide details in the high frequency domain (bottom-right part). While a sequential colormap such as the purple one, it is easier to see details in that domain.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B7CF42-25FC-45A5-A939-8CA598A5C0C5}" type="slidenum">
              <a:rPr lang="en-US" smtClean="0"/>
              <a:t>47</a:t>
            </a:fld>
            <a:endParaRPr lang="en-US"/>
          </a:p>
        </p:txBody>
      </p:sp>
    </p:spTree>
    <p:extLst>
      <p:ext uri="{BB962C8B-B14F-4D97-AF65-F5344CB8AC3E}">
        <p14:creationId xmlns:p14="http://schemas.microsoft.com/office/powerpoint/2010/main" val="2655066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we want to use color as another dimension, sometimes a rainbow colormap may cause a problem as well. It doesn’t have a natural ordering. And it’s not perceptually linear ordered, in other words equal distances in the scale do not appear equally different color-wise.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Here I give a good example using red as a main color in the color map. The whole figure shows in-situ XRD patterns, from the dark red down here to the light color up, the intensity increases. From the figure it shows clearly a two phase reaction region and solution region. </a:t>
            </a:r>
          </a:p>
          <a:p>
            <a:endParaRPr lang="en-US" dirty="0"/>
          </a:p>
        </p:txBody>
      </p:sp>
      <p:sp>
        <p:nvSpPr>
          <p:cNvPr id="4" name="Slide Number Placeholder 3"/>
          <p:cNvSpPr>
            <a:spLocks noGrp="1"/>
          </p:cNvSpPr>
          <p:nvPr>
            <p:ph type="sldNum" sz="quarter" idx="10"/>
          </p:nvPr>
        </p:nvSpPr>
        <p:spPr/>
        <p:txBody>
          <a:bodyPr/>
          <a:lstStyle/>
          <a:p>
            <a:fld id="{58B7CF42-25FC-45A5-A939-8CA598A5C0C5}" type="slidenum">
              <a:rPr lang="en-US" smtClean="0"/>
              <a:t>48</a:t>
            </a:fld>
            <a:endParaRPr lang="en-US"/>
          </a:p>
        </p:txBody>
      </p:sp>
    </p:spTree>
    <p:extLst>
      <p:ext uri="{BB962C8B-B14F-4D97-AF65-F5344CB8AC3E}">
        <p14:creationId xmlns:p14="http://schemas.microsoft.com/office/powerpoint/2010/main" val="1540340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point of color choice is color combination. When we use different color in one figure, we want to make sure they are easy to distinguish. The problem from the left figures is it use very light yellow and light green, which makes it not that easy to tell. The right two figures are two good examples. If we have only two colors in one figure, we suggest to use </a:t>
            </a:r>
            <a:r>
              <a:rPr lang="en-US" dirty="0" err="1"/>
              <a:t>blye</a:t>
            </a:r>
            <a:r>
              <a:rPr lang="en-US" dirty="0"/>
              <a:t> and orange because xxx. And using redundant coding is always a good idea to show curves. </a:t>
            </a:r>
          </a:p>
        </p:txBody>
      </p:sp>
      <p:sp>
        <p:nvSpPr>
          <p:cNvPr id="4" name="Slide Number Placeholder 3"/>
          <p:cNvSpPr>
            <a:spLocks noGrp="1"/>
          </p:cNvSpPr>
          <p:nvPr>
            <p:ph type="sldNum" sz="quarter" idx="10"/>
          </p:nvPr>
        </p:nvSpPr>
        <p:spPr/>
        <p:txBody>
          <a:bodyPr/>
          <a:lstStyle/>
          <a:p>
            <a:fld id="{58B7CF42-25FC-45A5-A939-8CA598A5C0C5}" type="slidenum">
              <a:rPr lang="en-US" smtClean="0"/>
              <a:t>49</a:t>
            </a:fld>
            <a:endParaRPr lang="en-US"/>
          </a:p>
        </p:txBody>
      </p:sp>
    </p:spTree>
    <p:extLst>
      <p:ext uri="{BB962C8B-B14F-4D97-AF65-F5344CB8AC3E}">
        <p14:creationId xmlns:p14="http://schemas.microsoft.com/office/powerpoint/2010/main" val="1625998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element in a figure is font. When we talk about fonts, they can be basically divided into two types: serif font and san-serif fonts. For example, times is a serif font and </a:t>
            </a:r>
            <a:r>
              <a:rPr lang="en-US" dirty="0" err="1"/>
              <a:t>helvetica</a:t>
            </a:r>
            <a:r>
              <a:rPr lang="en-US" dirty="0"/>
              <a:t> is a san-serif font. Using san-serif fonts in your figure will always make it look cleaner. </a:t>
            </a:r>
          </a:p>
        </p:txBody>
      </p:sp>
      <p:sp>
        <p:nvSpPr>
          <p:cNvPr id="4" name="Slide Number Placeholder 3"/>
          <p:cNvSpPr>
            <a:spLocks noGrp="1"/>
          </p:cNvSpPr>
          <p:nvPr>
            <p:ph type="sldNum" sz="quarter" idx="10"/>
          </p:nvPr>
        </p:nvSpPr>
        <p:spPr/>
        <p:txBody>
          <a:bodyPr/>
          <a:lstStyle/>
          <a:p>
            <a:fld id="{58B7CF42-25FC-45A5-A939-8CA598A5C0C5}" type="slidenum">
              <a:rPr lang="en-US" smtClean="0"/>
              <a:t>50</a:t>
            </a:fld>
            <a:endParaRPr lang="en-US"/>
          </a:p>
        </p:txBody>
      </p:sp>
    </p:spTree>
    <p:extLst>
      <p:ext uri="{BB962C8B-B14F-4D97-AF65-F5344CB8AC3E}">
        <p14:creationId xmlns:p14="http://schemas.microsoft.com/office/powerpoint/2010/main" val="2503547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p>
        </p:txBody>
      </p:sp>
      <p:sp>
        <p:nvSpPr>
          <p:cNvPr id="4" name="Slide Number Placeholder 3"/>
          <p:cNvSpPr>
            <a:spLocks noGrp="1"/>
          </p:cNvSpPr>
          <p:nvPr>
            <p:ph type="sldNum" sz="quarter" idx="10"/>
          </p:nvPr>
        </p:nvSpPr>
        <p:spPr/>
        <p:txBody>
          <a:bodyPr/>
          <a:lstStyle/>
          <a:p>
            <a:fld id="{58B7CF42-25FC-45A5-A939-8CA598A5C0C5}" type="slidenum">
              <a:rPr lang="en-US" smtClean="0"/>
              <a:t>4</a:t>
            </a:fld>
            <a:endParaRPr lang="en-US"/>
          </a:p>
        </p:txBody>
      </p:sp>
    </p:spTree>
    <p:extLst>
      <p:ext uri="{BB962C8B-B14F-4D97-AF65-F5344CB8AC3E}">
        <p14:creationId xmlns:p14="http://schemas.microsoft.com/office/powerpoint/2010/main" val="251778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a:t>
            </a:r>
          </a:p>
        </p:txBody>
      </p:sp>
      <p:sp>
        <p:nvSpPr>
          <p:cNvPr id="4" name="Slide Number Placeholder 3"/>
          <p:cNvSpPr>
            <a:spLocks noGrp="1"/>
          </p:cNvSpPr>
          <p:nvPr>
            <p:ph type="sldNum" sz="quarter" idx="10"/>
          </p:nvPr>
        </p:nvSpPr>
        <p:spPr/>
        <p:txBody>
          <a:bodyPr/>
          <a:lstStyle/>
          <a:p>
            <a:fld id="{58B7CF42-25FC-45A5-A939-8CA598A5C0C5}" type="slidenum">
              <a:rPr lang="en-US" smtClean="0"/>
              <a:t>8</a:t>
            </a:fld>
            <a:endParaRPr lang="en-US"/>
          </a:p>
        </p:txBody>
      </p:sp>
    </p:spTree>
    <p:extLst>
      <p:ext uri="{BB962C8B-B14F-4D97-AF65-F5344CB8AC3E}">
        <p14:creationId xmlns:p14="http://schemas.microsoft.com/office/powerpoint/2010/main" val="4289157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E26A76-7D31-4FA8-8CE0-56800DC3CF7D}" type="slidenum">
              <a:rPr lang="en-US" smtClean="0"/>
              <a:t>25</a:t>
            </a:fld>
            <a:endParaRPr lang="en-US" dirty="0"/>
          </a:p>
        </p:txBody>
      </p:sp>
    </p:spTree>
    <p:extLst>
      <p:ext uri="{BB962C8B-B14F-4D97-AF65-F5344CB8AC3E}">
        <p14:creationId xmlns:p14="http://schemas.microsoft.com/office/powerpoint/2010/main" val="17834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E26A76-7D31-4FA8-8CE0-56800DC3CF7D}" type="slidenum">
              <a:rPr lang="en-US" smtClean="0"/>
              <a:t>26</a:t>
            </a:fld>
            <a:endParaRPr lang="en-US"/>
          </a:p>
        </p:txBody>
      </p:sp>
    </p:spTree>
    <p:extLst>
      <p:ext uri="{BB962C8B-B14F-4D97-AF65-F5344CB8AC3E}">
        <p14:creationId xmlns:p14="http://schemas.microsoft.com/office/powerpoint/2010/main" val="162891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B7CF42-25FC-45A5-A939-8CA598A5C0C5}" type="slidenum">
              <a:rPr lang="en-US" smtClean="0"/>
              <a:t>39</a:t>
            </a:fld>
            <a:endParaRPr lang="en-US"/>
          </a:p>
        </p:txBody>
      </p:sp>
    </p:spTree>
    <p:extLst>
      <p:ext uri="{BB962C8B-B14F-4D97-AF65-F5344CB8AC3E}">
        <p14:creationId xmlns:p14="http://schemas.microsoft.com/office/powerpoint/2010/main" val="376654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is from Will’s paper. I use this one in my ECS talk, but initially in my practice talk, I just put this figure directly on the screen, which is really rich in information. Gerd suggested me to add an animation, and the final version is something like this. </a:t>
            </a:r>
          </a:p>
        </p:txBody>
      </p:sp>
      <p:sp>
        <p:nvSpPr>
          <p:cNvPr id="4" name="Slide Number Placeholder 3"/>
          <p:cNvSpPr>
            <a:spLocks noGrp="1"/>
          </p:cNvSpPr>
          <p:nvPr>
            <p:ph type="sldNum" sz="quarter" idx="10"/>
          </p:nvPr>
        </p:nvSpPr>
        <p:spPr/>
        <p:txBody>
          <a:bodyPr/>
          <a:lstStyle/>
          <a:p>
            <a:fld id="{58B7CF42-25FC-45A5-A939-8CA598A5C0C5}" type="slidenum">
              <a:rPr lang="en-US" smtClean="0"/>
              <a:t>41</a:t>
            </a:fld>
            <a:endParaRPr lang="en-US"/>
          </a:p>
        </p:txBody>
      </p:sp>
    </p:spTree>
    <p:extLst>
      <p:ext uri="{BB962C8B-B14F-4D97-AF65-F5344CB8AC3E}">
        <p14:creationId xmlns:p14="http://schemas.microsoft.com/office/powerpoint/2010/main" val="2663177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 one of being readable. </a:t>
            </a:r>
          </a:p>
        </p:txBody>
      </p:sp>
      <p:sp>
        <p:nvSpPr>
          <p:cNvPr id="4" name="Slide Number Placeholder 3"/>
          <p:cNvSpPr>
            <a:spLocks noGrp="1"/>
          </p:cNvSpPr>
          <p:nvPr>
            <p:ph type="sldNum" sz="quarter" idx="10"/>
          </p:nvPr>
        </p:nvSpPr>
        <p:spPr/>
        <p:txBody>
          <a:bodyPr/>
          <a:lstStyle/>
          <a:p>
            <a:fld id="{58B7CF42-25FC-45A5-A939-8CA598A5C0C5}" type="slidenum">
              <a:rPr lang="en-US" smtClean="0"/>
              <a:t>43</a:t>
            </a:fld>
            <a:endParaRPr lang="en-US"/>
          </a:p>
        </p:txBody>
      </p:sp>
    </p:spTree>
    <p:extLst>
      <p:ext uri="{BB962C8B-B14F-4D97-AF65-F5344CB8AC3E}">
        <p14:creationId xmlns:p14="http://schemas.microsoft.com/office/powerpoint/2010/main" val="4233848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element in a figure is color. When it comes to color, we want to be as effective as possible rather than just use rainbow generated by the software automatically. Here are two examples showing the same data of seven series of samples that are equally important. The left figure is the worst design </a:t>
            </a:r>
            <a:r>
              <a:rPr lang="en-US" sz="1200" b="0" i="0" kern="1200" dirty="0" err="1">
                <a:solidFill>
                  <a:schemeClr val="tx1"/>
                </a:solidFill>
                <a:effectLst/>
                <a:latin typeface="+mn-lt"/>
                <a:ea typeface="+mn-ea"/>
                <a:cs typeface="+mn-cs"/>
              </a:rPr>
              <a:t>cuz</a:t>
            </a:r>
            <a:r>
              <a:rPr lang="en-US" sz="1200" b="0" i="0" kern="1200" dirty="0">
                <a:solidFill>
                  <a:schemeClr val="tx1"/>
                </a:solidFill>
                <a:effectLst/>
                <a:latin typeface="+mn-lt"/>
                <a:ea typeface="+mn-ea"/>
                <a:cs typeface="+mn-cs"/>
              </a:rPr>
              <a:t> all the curves cover each other and the different colors chosen by the software do not help to distinguish them. The legend box overlaps part of the graphic, too many tick entries on the axis, and not helpful grid, they all make the left figure not effective at all.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However, in the </a:t>
            </a:r>
            <a:r>
              <a:rPr lang="en-US" sz="1200" b="0" i="0" kern="1200" dirty="0" err="1">
                <a:solidFill>
                  <a:schemeClr val="tx1"/>
                </a:solidFill>
                <a:effectLst/>
                <a:latin typeface="+mn-lt"/>
                <a:ea typeface="+mn-ea"/>
                <a:cs typeface="+mn-cs"/>
              </a:rPr>
              <a:t>rigut</a:t>
            </a:r>
            <a:r>
              <a:rPr lang="en-US" sz="1200" b="0" i="0" kern="1200" dirty="0">
                <a:solidFill>
                  <a:schemeClr val="tx1"/>
                </a:solidFill>
                <a:effectLst/>
                <a:latin typeface="+mn-lt"/>
                <a:ea typeface="+mn-ea"/>
                <a:cs typeface="+mn-cs"/>
              </a:rPr>
              <a:t> figure, series have been split into seven plots, each of them showing one series, while other series are drawn very lightly behind the main one. Instead of using 7 colors, the use of two colors, a dark one and a light one, makes it very easy to read and compare different series. </a:t>
            </a:r>
            <a:endParaRPr lang="en-US" dirty="0"/>
          </a:p>
        </p:txBody>
      </p:sp>
      <p:sp>
        <p:nvSpPr>
          <p:cNvPr id="4" name="Slide Number Placeholder 3"/>
          <p:cNvSpPr>
            <a:spLocks noGrp="1"/>
          </p:cNvSpPr>
          <p:nvPr>
            <p:ph type="sldNum" sz="quarter" idx="10"/>
          </p:nvPr>
        </p:nvSpPr>
        <p:spPr/>
        <p:txBody>
          <a:bodyPr/>
          <a:lstStyle/>
          <a:p>
            <a:fld id="{58B7CF42-25FC-45A5-A939-8CA598A5C0C5}" type="slidenum">
              <a:rPr lang="en-US" smtClean="0"/>
              <a:t>44</a:t>
            </a:fld>
            <a:endParaRPr lang="en-US"/>
          </a:p>
        </p:txBody>
      </p:sp>
    </p:spTree>
    <p:extLst>
      <p:ext uri="{BB962C8B-B14F-4D97-AF65-F5344CB8AC3E}">
        <p14:creationId xmlns:p14="http://schemas.microsoft.com/office/powerpoint/2010/main" val="149316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5064BF-1F3C-45AD-B91B-406C0BF6784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2018688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5064BF-1F3C-45AD-B91B-406C0BF6784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306159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5064BF-1F3C-45AD-B91B-406C0BF6784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121551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5064BF-1F3C-45AD-B91B-406C0BF6784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1261613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5064BF-1F3C-45AD-B91B-406C0BF6784E}"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61003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5064BF-1F3C-45AD-B91B-406C0BF6784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3658729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5064BF-1F3C-45AD-B91B-406C0BF6784E}"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304254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5064BF-1F3C-45AD-B91B-406C0BF6784E}"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3331962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5064BF-1F3C-45AD-B91B-406C0BF6784E}"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2482734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064BF-1F3C-45AD-B91B-406C0BF6784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342736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5064BF-1F3C-45AD-B91B-406C0BF6784E}"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0E4643-E229-44DA-94B5-A2D287288D9A}" type="slidenum">
              <a:rPr lang="en-US" smtClean="0"/>
              <a:t>‹#›</a:t>
            </a:fld>
            <a:endParaRPr lang="en-US"/>
          </a:p>
        </p:txBody>
      </p:sp>
    </p:spTree>
    <p:extLst>
      <p:ext uri="{BB962C8B-B14F-4D97-AF65-F5344CB8AC3E}">
        <p14:creationId xmlns:p14="http://schemas.microsoft.com/office/powerpoint/2010/main" val="1637785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064BF-1F3C-45AD-B91B-406C0BF6784E}" type="datetimeFigureOut">
              <a:rPr lang="en-US" smtClean="0"/>
              <a:t>6/29/2023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0E4643-E229-44DA-94B5-A2D287288D9A}" type="slidenum">
              <a:rPr lang="en-US" smtClean="0"/>
              <a:t>‹#›</a:t>
            </a:fld>
            <a:endParaRPr lang="en-US"/>
          </a:p>
        </p:txBody>
      </p:sp>
    </p:spTree>
    <p:extLst>
      <p:ext uri="{BB962C8B-B14F-4D97-AF65-F5344CB8AC3E}">
        <p14:creationId xmlns:p14="http://schemas.microsoft.com/office/powerpoint/2010/main" val="37919663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hsun@umic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hyperlink" Target="https://blog.udacity.com/2015/01/15-data-visualizations-will-blow-mind.html"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8.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49.gif"/><Relationship Id="rId1" Type="http://schemas.openxmlformats.org/officeDocument/2006/relationships/slideLayout" Target="../slideLayouts/slideLayout4.xml"/><Relationship Id="rId4" Type="http://schemas.openxmlformats.org/officeDocument/2006/relationships/image" Target="../media/image48.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8.wmf"/></Relationships>
</file>

<file path=ppt/slides/_rels/slide3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gif"/><Relationship Id="rId1" Type="http://schemas.openxmlformats.org/officeDocument/2006/relationships/slideLayout" Target="../slideLayouts/slideLayout2.xml"/><Relationship Id="rId5" Type="http://schemas.openxmlformats.org/officeDocument/2006/relationships/hyperlink" Target="https://note.nkmk.me/en/python-pillow-gif/" TargetMode="External"/><Relationship Id="rId4" Type="http://schemas.openxmlformats.org/officeDocument/2006/relationships/image" Target="../media/image49.gif"/></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Phlya/adjustText" TargetMode="External"/><Relationship Id="rId2" Type="http://schemas.openxmlformats.org/officeDocument/2006/relationships/image" Target="../media/image54.gif"/><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emf"/><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emf"/><Relationship Id="rId4" Type="http://schemas.openxmlformats.org/officeDocument/2006/relationships/image" Target="../media/image72.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2209800" y="914400"/>
            <a:ext cx="7772400" cy="2514600"/>
          </a:xfrm>
        </p:spPr>
        <p:txBody>
          <a:bodyPr/>
          <a:lstStyle/>
          <a:p>
            <a:pPr eaLnBrk="1" hangingPunct="1"/>
            <a:r>
              <a:rPr lang="en-US" altLang="en-US" sz="3600" dirty="0">
                <a:solidFill>
                  <a:srgbClr val="000000"/>
                </a:solidFill>
              </a:rPr>
              <a:t>MSE 593</a:t>
            </a:r>
            <a:br>
              <a:rPr lang="en-US" altLang="en-US" sz="3600" dirty="0">
                <a:solidFill>
                  <a:srgbClr val="000000"/>
                </a:solidFill>
              </a:rPr>
            </a:br>
            <a:r>
              <a:rPr lang="en-US" altLang="en-US" sz="3600" dirty="0">
                <a:solidFill>
                  <a:srgbClr val="000000"/>
                </a:solidFill>
              </a:rPr>
              <a:t>Data-Driven Materials Design and Genomics</a:t>
            </a:r>
            <a:br>
              <a:rPr lang="en-US" altLang="en-US" sz="3600" dirty="0">
                <a:solidFill>
                  <a:srgbClr val="000000"/>
                </a:solidFill>
              </a:rPr>
            </a:br>
            <a:endParaRPr lang="en-US" altLang="en-US" sz="3600" dirty="0">
              <a:solidFill>
                <a:srgbClr val="000000"/>
              </a:solidFill>
            </a:endParaRPr>
          </a:p>
        </p:txBody>
      </p:sp>
      <p:sp>
        <p:nvSpPr>
          <p:cNvPr id="15362" name="Rectangle 3"/>
          <p:cNvSpPr>
            <a:spLocks noGrp="1" noChangeArrowheads="1"/>
          </p:cNvSpPr>
          <p:nvPr>
            <p:ph type="subTitle" idx="1"/>
          </p:nvPr>
        </p:nvSpPr>
        <p:spPr>
          <a:xfrm>
            <a:off x="1524000" y="5497253"/>
            <a:ext cx="9144000" cy="968899"/>
          </a:xfrm>
        </p:spPr>
        <p:txBody>
          <a:bodyPr>
            <a:noAutofit/>
          </a:bodyPr>
          <a:lstStyle/>
          <a:p>
            <a:pPr eaLnBrk="1" hangingPunct="1"/>
            <a:r>
              <a:rPr lang="en-US" altLang="en-US" dirty="0"/>
              <a:t>Professor Wenhao Sun</a:t>
            </a:r>
            <a:br>
              <a:rPr lang="en-US" altLang="en-US" dirty="0"/>
            </a:br>
            <a:r>
              <a:rPr lang="en-US" altLang="en-US" dirty="0">
                <a:hlinkClick r:id="rId3"/>
              </a:rPr>
              <a:t>whsun@umich.edu</a:t>
            </a:r>
            <a:endParaRPr lang="en-US" altLang="en-US" dirty="0"/>
          </a:p>
          <a:p>
            <a:pPr eaLnBrk="1" hangingPunct="1"/>
            <a:r>
              <a:rPr lang="en-US" altLang="en-US" sz="1800" dirty="0"/>
              <a:t>2023 Hokkaido Summer Institute</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8128" b="34307"/>
          <a:stretch/>
        </p:blipFill>
        <p:spPr>
          <a:xfrm>
            <a:off x="1524000" y="545"/>
            <a:ext cx="9144000" cy="5433121"/>
          </a:xfrm>
          <a:prstGeom prst="rect">
            <a:avLst/>
          </a:prstGeom>
        </p:spPr>
      </p:pic>
      <p:sp>
        <p:nvSpPr>
          <p:cNvPr id="6" name="TextBox 5"/>
          <p:cNvSpPr txBox="1"/>
          <p:nvPr/>
        </p:nvSpPr>
        <p:spPr>
          <a:xfrm>
            <a:off x="1636693" y="1873802"/>
            <a:ext cx="7983639" cy="1323439"/>
          </a:xfrm>
          <a:prstGeom prst="rect">
            <a:avLst/>
          </a:prstGeom>
          <a:solidFill>
            <a:schemeClr val="tx1"/>
          </a:solidFill>
        </p:spPr>
        <p:txBody>
          <a:bodyPr wrap="square" rtlCol="0">
            <a:spAutoFit/>
          </a:bodyPr>
          <a:lstStyle/>
          <a:p>
            <a:r>
              <a:rPr lang="en-US" sz="4800" i="1" dirty="0">
                <a:solidFill>
                  <a:schemeClr val="bg1"/>
                </a:solidFill>
              </a:rPr>
              <a:t>Scientific Figures</a:t>
            </a:r>
          </a:p>
          <a:p>
            <a:r>
              <a:rPr lang="en-US" sz="3200" dirty="0">
                <a:solidFill>
                  <a:schemeClr val="bg1"/>
                </a:solidFill>
                <a:latin typeface="Helvetica" panose="020B0604020202020204" pitchFamily="34" charset="0"/>
                <a:cs typeface="Helvetica" panose="020B0604020202020204" pitchFamily="34" charset="0"/>
              </a:rPr>
              <a:t>The Good</a:t>
            </a:r>
            <a:r>
              <a:rPr lang="en-US" sz="3200" dirty="0">
                <a:solidFill>
                  <a:schemeClr val="bg1"/>
                </a:solidFill>
              </a:rPr>
              <a:t>, </a:t>
            </a:r>
            <a:r>
              <a:rPr lang="en-US" sz="3200" dirty="0">
                <a:solidFill>
                  <a:schemeClr val="bg1"/>
                </a:solidFill>
                <a:latin typeface="Comic Sans MS" panose="030F0702030302020204" pitchFamily="66" charset="0"/>
              </a:rPr>
              <a:t>The Bad</a:t>
            </a:r>
            <a:r>
              <a:rPr lang="en-US" sz="3200" dirty="0">
                <a:solidFill>
                  <a:schemeClr val="bg1"/>
                </a:solidFill>
              </a:rPr>
              <a:t>, and </a:t>
            </a:r>
            <a:r>
              <a:rPr lang="en-US" sz="3200" dirty="0">
                <a:solidFill>
                  <a:schemeClr val="bg1"/>
                </a:solidFill>
                <a:latin typeface="Times New Roman" panose="02020603050405020304" pitchFamily="18" charset="0"/>
                <a:cs typeface="Times New Roman" panose="02020603050405020304" pitchFamily="18" charset="0"/>
              </a:rPr>
              <a:t>The Ugly</a:t>
            </a:r>
          </a:p>
        </p:txBody>
      </p:sp>
      <p:pic>
        <p:nvPicPr>
          <p:cNvPr id="7" name="Picture 2" descr="Materials Science logo with photo of Wenhao Sun">
            <a:extLst>
              <a:ext uri="{FF2B5EF4-FFF2-40B4-BE49-F238E27FC236}">
                <a16:creationId xmlns:a16="http://schemas.microsoft.com/office/drawing/2014/main" id="{54900CD7-C06F-A8CD-16A6-44C8D52665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708" r="44304" b="10360"/>
          <a:stretch/>
        </p:blipFill>
        <p:spPr bwMode="auto">
          <a:xfrm>
            <a:off x="1524000" y="1"/>
            <a:ext cx="1566530" cy="1580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82581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38450" y="439541"/>
            <a:ext cx="6756750" cy="3027708"/>
          </a:xfrm>
          <a:prstGeom prst="rect">
            <a:avLst/>
          </a:prstGeom>
        </p:spPr>
      </p:pic>
      <p:sp>
        <p:nvSpPr>
          <p:cNvPr id="5" name="Rectangle 4"/>
          <p:cNvSpPr/>
          <p:nvPr/>
        </p:nvSpPr>
        <p:spPr>
          <a:xfrm>
            <a:off x="5503200" y="3729599"/>
            <a:ext cx="5304000" cy="2839239"/>
          </a:xfrm>
          <a:prstGeom prst="rect">
            <a:avLst/>
          </a:prstGeom>
        </p:spPr>
        <p:txBody>
          <a:bodyPr wrap="square">
            <a:spAutoFit/>
          </a:bodyPr>
          <a:lstStyle/>
          <a:p>
            <a:r>
              <a:rPr lang="en-US" sz="1050" b="1" dirty="0">
                <a:solidFill>
                  <a:srgbClr val="222222"/>
                </a:solidFill>
                <a:latin typeface="Harding"/>
              </a:rPr>
              <a:t>a</a:t>
            </a:r>
            <a:r>
              <a:rPr lang="en-US" sz="1050" dirty="0">
                <a:solidFill>
                  <a:srgbClr val="222222"/>
                </a:solidFill>
                <a:latin typeface="Harding"/>
              </a:rPr>
              <a:t>, Target words ‘LiCoO</a:t>
            </a:r>
            <a:r>
              <a:rPr lang="en-US" sz="1050" baseline="-25000" dirty="0">
                <a:solidFill>
                  <a:srgbClr val="222222"/>
                </a:solidFill>
                <a:latin typeface="Harding"/>
              </a:rPr>
              <a:t>2</a:t>
            </a:r>
            <a:r>
              <a:rPr lang="en-US" sz="1050" dirty="0">
                <a:solidFill>
                  <a:srgbClr val="222222"/>
                </a:solidFill>
                <a:latin typeface="Harding"/>
              </a:rPr>
              <a:t>’ and ‘LiMn</a:t>
            </a:r>
            <a:r>
              <a:rPr lang="en-US" sz="1050" baseline="-25000" dirty="0">
                <a:solidFill>
                  <a:srgbClr val="222222"/>
                </a:solidFill>
                <a:latin typeface="Harding"/>
              </a:rPr>
              <a:t>2</a:t>
            </a:r>
            <a:r>
              <a:rPr lang="en-US" sz="1050" dirty="0">
                <a:solidFill>
                  <a:srgbClr val="222222"/>
                </a:solidFill>
                <a:latin typeface="Harding"/>
              </a:rPr>
              <a:t>O</a:t>
            </a:r>
            <a:r>
              <a:rPr lang="en-US" sz="1050" baseline="-25000" dirty="0">
                <a:solidFill>
                  <a:srgbClr val="222222"/>
                </a:solidFill>
                <a:latin typeface="Harding"/>
              </a:rPr>
              <a:t>4</a:t>
            </a:r>
            <a:r>
              <a:rPr lang="en-US" sz="1050" dirty="0">
                <a:solidFill>
                  <a:srgbClr val="222222"/>
                </a:solidFill>
                <a:latin typeface="Harding"/>
              </a:rPr>
              <a:t>’ are represented as vectors with ones at their corresponding vocabulary indices (for example, 5 and 8 in the schematic) and zeros everywhere else (one-hot encoding). These one-hot encoded vectors are used as inputs for a neural network with a single linear hidden layer (for example, 200 neurons), which is trained to predict all words mentioned within a certain distance (context words) from the given target word. For similar battery cathode materials such as LiCoO</a:t>
            </a:r>
            <a:r>
              <a:rPr lang="en-US" sz="1050" baseline="-25000" dirty="0">
                <a:solidFill>
                  <a:srgbClr val="222222"/>
                </a:solidFill>
                <a:latin typeface="Harding"/>
              </a:rPr>
              <a:t>2</a:t>
            </a:r>
            <a:r>
              <a:rPr lang="en-US" sz="1050" dirty="0">
                <a:solidFill>
                  <a:srgbClr val="222222"/>
                </a:solidFill>
                <a:latin typeface="Harding"/>
              </a:rPr>
              <a:t> and LiMn</a:t>
            </a:r>
            <a:r>
              <a:rPr lang="en-US" sz="1050" baseline="-25000" dirty="0">
                <a:solidFill>
                  <a:srgbClr val="222222"/>
                </a:solidFill>
                <a:latin typeface="Harding"/>
              </a:rPr>
              <a:t>2</a:t>
            </a:r>
            <a:r>
              <a:rPr lang="en-US" sz="1050" dirty="0">
                <a:solidFill>
                  <a:srgbClr val="222222"/>
                </a:solidFill>
                <a:latin typeface="Harding"/>
              </a:rPr>
              <a:t>O</a:t>
            </a:r>
            <a:r>
              <a:rPr lang="en-US" sz="1050" baseline="-25000" dirty="0">
                <a:solidFill>
                  <a:srgbClr val="222222"/>
                </a:solidFill>
                <a:latin typeface="Harding"/>
              </a:rPr>
              <a:t>4</a:t>
            </a:r>
            <a:r>
              <a:rPr lang="en-US" sz="1050" dirty="0">
                <a:solidFill>
                  <a:srgbClr val="222222"/>
                </a:solidFill>
                <a:latin typeface="Harding"/>
              </a:rPr>
              <a:t>, the context words that occur in the text are mostly the same (for example, ‘cathodes’, ‘electrochemical’, and so on), which leads to similar hidden layer weights after the training is complete. These hidden layer weights are the actual word </a:t>
            </a:r>
            <a:r>
              <a:rPr lang="en-US" sz="1050" dirty="0" err="1">
                <a:solidFill>
                  <a:srgbClr val="222222"/>
                </a:solidFill>
                <a:latin typeface="Harding"/>
              </a:rPr>
              <a:t>embeddings</a:t>
            </a:r>
            <a:r>
              <a:rPr lang="en-US" sz="1050" dirty="0">
                <a:solidFill>
                  <a:srgbClr val="222222"/>
                </a:solidFill>
                <a:latin typeface="Harding"/>
              </a:rPr>
              <a:t>. The </a:t>
            </a:r>
            <a:r>
              <a:rPr lang="en-US" sz="1050" dirty="0" err="1">
                <a:solidFill>
                  <a:srgbClr val="222222"/>
                </a:solidFill>
                <a:latin typeface="Harding"/>
              </a:rPr>
              <a:t>softmax</a:t>
            </a:r>
            <a:r>
              <a:rPr lang="en-US" sz="1050" dirty="0">
                <a:solidFill>
                  <a:srgbClr val="222222"/>
                </a:solidFill>
                <a:latin typeface="Harding"/>
              </a:rPr>
              <a:t> function is used at the output layer to normalize the probabilities. </a:t>
            </a:r>
            <a:r>
              <a:rPr lang="en-US" sz="1050" b="1" dirty="0">
                <a:solidFill>
                  <a:srgbClr val="222222"/>
                </a:solidFill>
                <a:latin typeface="Harding"/>
              </a:rPr>
              <a:t>b</a:t>
            </a:r>
            <a:r>
              <a:rPr lang="en-US" sz="1050" dirty="0">
                <a:solidFill>
                  <a:srgbClr val="222222"/>
                </a:solidFill>
                <a:latin typeface="Harding"/>
              </a:rPr>
              <a:t>, Word </a:t>
            </a:r>
            <a:r>
              <a:rPr lang="en-US" sz="1050" dirty="0" err="1">
                <a:solidFill>
                  <a:srgbClr val="222222"/>
                </a:solidFill>
                <a:latin typeface="Harding"/>
              </a:rPr>
              <a:t>embeddings</a:t>
            </a:r>
            <a:r>
              <a:rPr lang="en-US" sz="1050" dirty="0">
                <a:solidFill>
                  <a:srgbClr val="222222"/>
                </a:solidFill>
                <a:latin typeface="Harding"/>
              </a:rPr>
              <a:t> for Zr, Cr and Ni, their principal oxides and crystal symmetries (at standard conditions) projected onto two dimensions using principal component analysis and represented as points in space. The relative positioning of the words encodes materials science relationships, such that there exist consistent vector operations between words that represent concepts such as ‘oxide of’ and ‘structure of’.</a:t>
            </a:r>
          </a:p>
          <a:p>
            <a:br>
              <a:rPr lang="en-US" sz="1050" dirty="0"/>
            </a:br>
            <a:endParaRPr lang="en-US" sz="1050" dirty="0"/>
          </a:p>
        </p:txBody>
      </p:sp>
      <p:pic>
        <p:nvPicPr>
          <p:cNvPr id="6" name="Picture 5"/>
          <p:cNvPicPr>
            <a:picLocks noChangeAspect="1"/>
          </p:cNvPicPr>
          <p:nvPr/>
        </p:nvPicPr>
        <p:blipFill>
          <a:blip r:embed="rId3"/>
          <a:stretch>
            <a:fillRect/>
          </a:stretch>
        </p:blipFill>
        <p:spPr>
          <a:xfrm>
            <a:off x="378299" y="620578"/>
            <a:ext cx="4497933" cy="1280222"/>
          </a:xfrm>
          <a:prstGeom prst="rect">
            <a:avLst/>
          </a:prstGeom>
        </p:spPr>
      </p:pic>
      <p:pic>
        <p:nvPicPr>
          <p:cNvPr id="7" name="Picture 6"/>
          <p:cNvPicPr>
            <a:picLocks noChangeAspect="1"/>
          </p:cNvPicPr>
          <p:nvPr/>
        </p:nvPicPr>
        <p:blipFill>
          <a:blip r:embed="rId4"/>
          <a:stretch>
            <a:fillRect/>
          </a:stretch>
        </p:blipFill>
        <p:spPr>
          <a:xfrm>
            <a:off x="666635" y="2246400"/>
            <a:ext cx="3602044" cy="3926438"/>
          </a:xfrm>
          <a:prstGeom prst="rect">
            <a:avLst/>
          </a:prstGeom>
        </p:spPr>
      </p:pic>
    </p:spTree>
    <p:extLst>
      <p:ext uri="{BB962C8B-B14F-4D97-AF65-F5344CB8AC3E}">
        <p14:creationId xmlns:p14="http://schemas.microsoft.com/office/powerpoint/2010/main" val="175053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78299" y="620578"/>
            <a:ext cx="4497933" cy="1280222"/>
          </a:xfrm>
          <a:prstGeom prst="rect">
            <a:avLst/>
          </a:prstGeom>
        </p:spPr>
      </p:pic>
      <p:pic>
        <p:nvPicPr>
          <p:cNvPr id="7" name="Picture 6"/>
          <p:cNvPicPr>
            <a:picLocks noChangeAspect="1"/>
          </p:cNvPicPr>
          <p:nvPr/>
        </p:nvPicPr>
        <p:blipFill>
          <a:blip r:embed="rId3"/>
          <a:stretch>
            <a:fillRect/>
          </a:stretch>
        </p:blipFill>
        <p:spPr>
          <a:xfrm>
            <a:off x="666635" y="2246400"/>
            <a:ext cx="3602044" cy="3926438"/>
          </a:xfrm>
          <a:prstGeom prst="rect">
            <a:avLst/>
          </a:prstGeom>
        </p:spPr>
      </p:pic>
      <p:pic>
        <p:nvPicPr>
          <p:cNvPr id="2" name="Picture 1"/>
          <p:cNvPicPr>
            <a:picLocks noChangeAspect="1"/>
          </p:cNvPicPr>
          <p:nvPr/>
        </p:nvPicPr>
        <p:blipFill rotWithShape="1">
          <a:blip r:embed="rId4"/>
          <a:srcRect l="935"/>
          <a:stretch/>
        </p:blipFill>
        <p:spPr>
          <a:xfrm>
            <a:off x="5929200" y="620578"/>
            <a:ext cx="4294800" cy="3911125"/>
          </a:xfrm>
          <a:prstGeom prst="rect">
            <a:avLst/>
          </a:prstGeom>
        </p:spPr>
      </p:pic>
      <p:sp>
        <p:nvSpPr>
          <p:cNvPr id="3" name="Rectangle 2"/>
          <p:cNvSpPr/>
          <p:nvPr/>
        </p:nvSpPr>
        <p:spPr>
          <a:xfrm>
            <a:off x="4526400" y="4657545"/>
            <a:ext cx="7557600" cy="1785104"/>
          </a:xfrm>
          <a:prstGeom prst="rect">
            <a:avLst/>
          </a:prstGeom>
        </p:spPr>
        <p:txBody>
          <a:bodyPr wrap="square">
            <a:spAutoFit/>
          </a:bodyPr>
          <a:lstStyle/>
          <a:p>
            <a:r>
              <a:rPr lang="en-US" sz="1100" b="1" dirty="0">
                <a:solidFill>
                  <a:srgbClr val="222222"/>
                </a:solidFill>
                <a:latin typeface="Harding"/>
              </a:rPr>
              <a:t>c</a:t>
            </a:r>
            <a:r>
              <a:rPr lang="en-US" sz="1100" dirty="0">
                <a:solidFill>
                  <a:srgbClr val="222222"/>
                </a:solidFill>
                <a:latin typeface="Harding"/>
              </a:rPr>
              <a:t>, A graph showing how the context words of materials predicted to be thermoelectrics connect to the word thermoelectric. The width of the edges between ‘thermoelectric’ and the context words (blue) is proportional to the cosine similarity between the word </a:t>
            </a:r>
            <a:r>
              <a:rPr lang="en-US" sz="1100" dirty="0" err="1">
                <a:solidFill>
                  <a:srgbClr val="222222"/>
                </a:solidFill>
                <a:latin typeface="Harding"/>
              </a:rPr>
              <a:t>embeddings</a:t>
            </a:r>
            <a:r>
              <a:rPr lang="en-US" sz="1100" dirty="0">
                <a:solidFill>
                  <a:srgbClr val="222222"/>
                </a:solidFill>
                <a:latin typeface="Harding"/>
              </a:rPr>
              <a:t> of the nodes, whereas the width of the edges between the materials and the context words (red, green and purple) is proportional to the cosine similarity between the word </a:t>
            </a:r>
            <a:r>
              <a:rPr lang="en-US" sz="1100" dirty="0" err="1">
                <a:solidFill>
                  <a:srgbClr val="222222"/>
                </a:solidFill>
                <a:latin typeface="Harding"/>
              </a:rPr>
              <a:t>embeddings</a:t>
            </a:r>
            <a:r>
              <a:rPr lang="en-US" sz="1100" dirty="0">
                <a:solidFill>
                  <a:srgbClr val="222222"/>
                </a:solidFill>
                <a:latin typeface="Harding"/>
              </a:rPr>
              <a:t> of context words and the output embedding of the material. The materials are the first (Li</a:t>
            </a:r>
            <a:r>
              <a:rPr lang="en-US" sz="1100" baseline="-25000" dirty="0">
                <a:solidFill>
                  <a:srgbClr val="222222"/>
                </a:solidFill>
                <a:latin typeface="Harding"/>
              </a:rPr>
              <a:t>2</a:t>
            </a:r>
            <a:r>
              <a:rPr lang="en-US" sz="1100" dirty="0">
                <a:solidFill>
                  <a:srgbClr val="222222"/>
                </a:solidFill>
                <a:latin typeface="Harding"/>
              </a:rPr>
              <a:t>CuSb), third (CsAgGa</a:t>
            </a:r>
            <a:r>
              <a:rPr lang="en-US" sz="1100" baseline="-25000" dirty="0">
                <a:solidFill>
                  <a:srgbClr val="222222"/>
                </a:solidFill>
                <a:latin typeface="Harding"/>
              </a:rPr>
              <a:t>2</a:t>
            </a:r>
            <a:r>
              <a:rPr lang="en-US" sz="1100" dirty="0">
                <a:solidFill>
                  <a:srgbClr val="222222"/>
                </a:solidFill>
                <a:latin typeface="Harding"/>
              </a:rPr>
              <a:t>Se</a:t>
            </a:r>
            <a:r>
              <a:rPr lang="en-US" sz="1100" baseline="-25000" dirty="0">
                <a:solidFill>
                  <a:srgbClr val="222222"/>
                </a:solidFill>
                <a:latin typeface="Harding"/>
              </a:rPr>
              <a:t>4</a:t>
            </a:r>
            <a:r>
              <a:rPr lang="en-US" sz="1100" dirty="0">
                <a:solidFill>
                  <a:srgbClr val="222222"/>
                </a:solidFill>
                <a:latin typeface="Harding"/>
              </a:rPr>
              <a:t>) and fourth (Cu</a:t>
            </a:r>
            <a:r>
              <a:rPr lang="en-US" sz="1100" baseline="-25000" dirty="0">
                <a:solidFill>
                  <a:srgbClr val="222222"/>
                </a:solidFill>
                <a:latin typeface="Harding"/>
              </a:rPr>
              <a:t>7</a:t>
            </a:r>
            <a:r>
              <a:rPr lang="en-US" sz="1100" dirty="0">
                <a:solidFill>
                  <a:srgbClr val="222222"/>
                </a:solidFill>
                <a:latin typeface="Harding"/>
              </a:rPr>
              <a:t>Te</a:t>
            </a:r>
            <a:r>
              <a:rPr lang="en-US" sz="1100" baseline="-25000" dirty="0">
                <a:solidFill>
                  <a:srgbClr val="222222"/>
                </a:solidFill>
                <a:latin typeface="Harding"/>
              </a:rPr>
              <a:t>5</a:t>
            </a:r>
            <a:r>
              <a:rPr lang="en-US" sz="1100" dirty="0">
                <a:solidFill>
                  <a:srgbClr val="222222"/>
                </a:solidFill>
                <a:latin typeface="Harding"/>
              </a:rPr>
              <a:t>) predictions. The context words are top context words according to the sum of the edge weights between the material and the word ‘thermoelectric’. Wider paths are expected to make larger contributions to the predictions. Examination of the context words demonstrates that the algorithm is making predictions on the basis of crystal structure associations, co-mentions with other materials for the same application, associations between different applications, and key phrases that describe the material’s known properties</a:t>
            </a:r>
            <a:endParaRPr lang="en-US" sz="1100" dirty="0"/>
          </a:p>
        </p:txBody>
      </p:sp>
    </p:spTree>
    <p:extLst>
      <p:ext uri="{BB962C8B-B14F-4D97-AF65-F5344CB8AC3E}">
        <p14:creationId xmlns:p14="http://schemas.microsoft.com/office/powerpoint/2010/main" val="3724200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429" y="1662297"/>
            <a:ext cx="9787273" cy="1325563"/>
          </a:xfrm>
        </p:spPr>
        <p:txBody>
          <a:bodyPr>
            <a:noAutofit/>
          </a:bodyPr>
          <a:lstStyle/>
          <a:p>
            <a:r>
              <a:rPr lang="en-US" sz="6000" dirty="0"/>
              <a:t>The Design of Scientific Figures</a:t>
            </a:r>
          </a:p>
        </p:txBody>
      </p:sp>
      <p:sp>
        <p:nvSpPr>
          <p:cNvPr id="4" name="Rectangle 3"/>
          <p:cNvSpPr/>
          <p:nvPr/>
        </p:nvSpPr>
        <p:spPr>
          <a:xfrm>
            <a:off x="1502732" y="2987860"/>
            <a:ext cx="9271594" cy="1308050"/>
          </a:xfrm>
          <a:prstGeom prst="rect">
            <a:avLst/>
          </a:prstGeom>
        </p:spPr>
        <p:txBody>
          <a:bodyPr wrap="square">
            <a:spAutoFit/>
          </a:bodyPr>
          <a:lstStyle/>
          <a:p>
            <a:r>
              <a:rPr lang="en-US" sz="3200" dirty="0"/>
              <a:t>Data tells a story.</a:t>
            </a:r>
            <a:br>
              <a:rPr lang="en-US" sz="3200" dirty="0"/>
            </a:br>
            <a:r>
              <a:rPr lang="en-US" sz="1500" dirty="0"/>
              <a:t> </a:t>
            </a:r>
            <a:endParaRPr lang="en-US" sz="3200" dirty="0"/>
          </a:p>
          <a:p>
            <a:r>
              <a:rPr lang="en-US" sz="3200" dirty="0"/>
              <a:t>    Figures communicate that story to another person.</a:t>
            </a:r>
          </a:p>
        </p:txBody>
      </p:sp>
    </p:spTree>
    <p:extLst>
      <p:ext uri="{BB962C8B-B14F-4D97-AF65-F5344CB8AC3E}">
        <p14:creationId xmlns:p14="http://schemas.microsoft.com/office/powerpoint/2010/main" val="32643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98869" y="228571"/>
            <a:ext cx="4865890" cy="5958492"/>
          </a:xfrm>
          <a:prstGeom prst="rect">
            <a:avLst/>
          </a:prstGeom>
        </p:spPr>
      </p:pic>
      <p:sp>
        <p:nvSpPr>
          <p:cNvPr id="2" name="Title 1"/>
          <p:cNvSpPr>
            <a:spLocks noGrp="1"/>
          </p:cNvSpPr>
          <p:nvPr>
            <p:ph type="title"/>
          </p:nvPr>
        </p:nvSpPr>
        <p:spPr>
          <a:xfrm>
            <a:off x="0" y="108065"/>
            <a:ext cx="10515600" cy="947651"/>
          </a:xfrm>
        </p:spPr>
        <p:txBody>
          <a:bodyPr>
            <a:normAutofit/>
          </a:bodyPr>
          <a:lstStyle/>
          <a:p>
            <a:r>
              <a:rPr lang="en-US" sz="6000" dirty="0"/>
              <a:t>The challenge</a:t>
            </a:r>
          </a:p>
        </p:txBody>
      </p:sp>
      <p:sp>
        <p:nvSpPr>
          <p:cNvPr id="7" name="TextBox 6"/>
          <p:cNvSpPr txBox="1"/>
          <p:nvPr/>
        </p:nvSpPr>
        <p:spPr>
          <a:xfrm>
            <a:off x="507229" y="1438102"/>
            <a:ext cx="4391523" cy="3539430"/>
          </a:xfrm>
          <a:prstGeom prst="rect">
            <a:avLst/>
          </a:prstGeom>
          <a:noFill/>
        </p:spPr>
        <p:txBody>
          <a:bodyPr wrap="none" rtlCol="0">
            <a:spAutoFit/>
          </a:bodyPr>
          <a:lstStyle/>
          <a:p>
            <a:r>
              <a:rPr lang="en-US" sz="3200" dirty="0"/>
              <a:t>From a sea of data …</a:t>
            </a:r>
          </a:p>
          <a:p>
            <a:endParaRPr lang="en-US" sz="3200" dirty="0"/>
          </a:p>
          <a:p>
            <a:r>
              <a:rPr lang="en-US" sz="3200" dirty="0"/>
              <a:t>Finding a story to tell</a:t>
            </a:r>
          </a:p>
          <a:p>
            <a:r>
              <a:rPr lang="en-US" sz="2400" dirty="0"/>
              <a:t>(Data exploration)</a:t>
            </a:r>
          </a:p>
          <a:p>
            <a:endParaRPr lang="en-US" sz="2400" dirty="0"/>
          </a:p>
          <a:p>
            <a:r>
              <a:rPr lang="en-US" sz="3200" dirty="0"/>
              <a:t>Communicating the story</a:t>
            </a:r>
          </a:p>
          <a:p>
            <a:r>
              <a:rPr lang="en-US" sz="2400" dirty="0"/>
              <a:t>(Data visualization)</a:t>
            </a:r>
          </a:p>
          <a:p>
            <a:endParaRPr lang="en-US" sz="2400" dirty="0"/>
          </a:p>
        </p:txBody>
      </p:sp>
      <p:pic>
        <p:nvPicPr>
          <p:cNvPr id="13" name="Picture 12"/>
          <p:cNvPicPr>
            <a:picLocks noChangeAspect="1"/>
          </p:cNvPicPr>
          <p:nvPr/>
        </p:nvPicPr>
        <p:blipFill>
          <a:blip r:embed="rId3"/>
          <a:stretch>
            <a:fillRect/>
          </a:stretch>
        </p:blipFill>
        <p:spPr>
          <a:xfrm>
            <a:off x="6937059" y="3972456"/>
            <a:ext cx="5254941" cy="2885544"/>
          </a:xfrm>
          <a:prstGeom prst="rect">
            <a:avLst/>
          </a:prstGeom>
        </p:spPr>
      </p:pic>
    </p:spTree>
    <p:extLst>
      <p:ext uri="{BB962C8B-B14F-4D97-AF65-F5344CB8AC3E}">
        <p14:creationId xmlns:p14="http://schemas.microsoft.com/office/powerpoint/2010/main" val="476358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1086" y="105747"/>
            <a:ext cx="8648914" cy="584775"/>
          </a:xfrm>
          <a:prstGeom prst="rect">
            <a:avLst/>
          </a:prstGeom>
          <a:noFill/>
        </p:spPr>
        <p:txBody>
          <a:bodyPr wrap="square" rtlCol="0">
            <a:spAutoFit/>
          </a:bodyPr>
          <a:lstStyle/>
          <a:p>
            <a:r>
              <a:rPr lang="en-US" sz="3200" b="1" dirty="0"/>
              <a:t>Finding a story to tell: </a:t>
            </a:r>
            <a:r>
              <a:rPr lang="en-US" sz="3200" b="1" i="1" dirty="0"/>
              <a:t>Data exploration</a:t>
            </a:r>
          </a:p>
        </p:txBody>
      </p:sp>
      <p:pic>
        <p:nvPicPr>
          <p:cNvPr id="6" name="Picture 5"/>
          <p:cNvPicPr>
            <a:picLocks noChangeAspect="1"/>
          </p:cNvPicPr>
          <p:nvPr/>
        </p:nvPicPr>
        <p:blipFill>
          <a:blip r:embed="rId2"/>
          <a:stretch>
            <a:fillRect/>
          </a:stretch>
        </p:blipFill>
        <p:spPr>
          <a:xfrm>
            <a:off x="5101047" y="1410435"/>
            <a:ext cx="4534424" cy="2394195"/>
          </a:xfrm>
          <a:prstGeom prst="rect">
            <a:avLst/>
          </a:prstGeom>
        </p:spPr>
      </p:pic>
      <p:sp>
        <p:nvSpPr>
          <p:cNvPr id="8" name="Rectangle 7"/>
          <p:cNvSpPr/>
          <p:nvPr/>
        </p:nvSpPr>
        <p:spPr>
          <a:xfrm>
            <a:off x="5644579" y="970809"/>
            <a:ext cx="3598481" cy="400110"/>
          </a:xfrm>
          <a:prstGeom prst="rect">
            <a:avLst/>
          </a:prstGeom>
        </p:spPr>
        <p:txBody>
          <a:bodyPr wrap="square">
            <a:spAutoFit/>
          </a:bodyPr>
          <a:lstStyle/>
          <a:p>
            <a:r>
              <a:rPr lang="en-US" sz="2000" b="1" dirty="0"/>
              <a:t>Elemental/Compound Features</a:t>
            </a:r>
          </a:p>
        </p:txBody>
      </p:sp>
      <p:sp>
        <p:nvSpPr>
          <p:cNvPr id="2" name="TextBox 1"/>
          <p:cNvSpPr txBox="1"/>
          <p:nvPr/>
        </p:nvSpPr>
        <p:spPr>
          <a:xfrm>
            <a:off x="4039485" y="1966959"/>
            <a:ext cx="1066510" cy="923330"/>
          </a:xfrm>
          <a:prstGeom prst="rect">
            <a:avLst/>
          </a:prstGeom>
          <a:noFill/>
        </p:spPr>
        <p:txBody>
          <a:bodyPr wrap="none" rtlCol="0">
            <a:spAutoFit/>
          </a:bodyPr>
          <a:lstStyle/>
          <a:p>
            <a:pPr algn="ctr"/>
            <a:r>
              <a:rPr lang="en-US" dirty="0"/>
              <a:t>Materials</a:t>
            </a:r>
            <a:br>
              <a:rPr lang="en-US" dirty="0"/>
            </a:br>
            <a:r>
              <a:rPr lang="en-US" dirty="0"/>
              <a:t>Project</a:t>
            </a:r>
          </a:p>
          <a:p>
            <a:pPr algn="ctr"/>
            <a:r>
              <a:rPr lang="en-US" dirty="0"/>
              <a:t>Entries</a:t>
            </a:r>
          </a:p>
        </p:txBody>
      </p:sp>
      <p:sp>
        <p:nvSpPr>
          <p:cNvPr id="3" name="TextBox 2"/>
          <p:cNvSpPr txBox="1"/>
          <p:nvPr/>
        </p:nvSpPr>
        <p:spPr>
          <a:xfrm>
            <a:off x="1882741" y="1963344"/>
            <a:ext cx="1999009" cy="707886"/>
          </a:xfrm>
          <a:prstGeom prst="rect">
            <a:avLst/>
          </a:prstGeom>
          <a:noFill/>
        </p:spPr>
        <p:txBody>
          <a:bodyPr wrap="none" rtlCol="0">
            <a:spAutoFit/>
          </a:bodyPr>
          <a:lstStyle/>
          <a:p>
            <a:r>
              <a:rPr lang="en-US" sz="4000" dirty="0"/>
              <a:t>Property</a:t>
            </a:r>
          </a:p>
        </p:txBody>
      </p:sp>
      <p:sp>
        <p:nvSpPr>
          <p:cNvPr id="7" name="Moon 6"/>
          <p:cNvSpPr/>
          <p:nvPr/>
        </p:nvSpPr>
        <p:spPr>
          <a:xfrm>
            <a:off x="3984225" y="931294"/>
            <a:ext cx="391491" cy="2994660"/>
          </a:xfrm>
          <a:prstGeom prst="moon">
            <a:avLst>
              <a:gd name="adj" fmla="val 744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Moon 12"/>
          <p:cNvSpPr/>
          <p:nvPr/>
        </p:nvSpPr>
        <p:spPr>
          <a:xfrm flipH="1">
            <a:off x="9608821" y="931294"/>
            <a:ext cx="479024" cy="2994660"/>
          </a:xfrm>
          <a:prstGeom prst="moon">
            <a:avLst>
              <a:gd name="adj" fmla="val 744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172" name="Picture 4" descr="Image result for eure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4713" y="4265830"/>
            <a:ext cx="2342653" cy="17179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4926155" y="4333094"/>
            <a:ext cx="2265523" cy="1650682"/>
          </a:xfrm>
          <a:prstGeom prst="rect">
            <a:avLst/>
          </a:prstGeom>
        </p:spPr>
      </p:pic>
      <p:pic>
        <p:nvPicPr>
          <p:cNvPr id="7174" name="Picture 6" descr="Image result for seabor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4785" y="4274884"/>
            <a:ext cx="1984705" cy="176710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657656" y="6110210"/>
            <a:ext cx="2758832" cy="369332"/>
          </a:xfrm>
          <a:prstGeom prst="rect">
            <a:avLst/>
          </a:prstGeom>
          <a:noFill/>
        </p:spPr>
        <p:txBody>
          <a:bodyPr wrap="none" rtlCol="0">
            <a:spAutoFit/>
          </a:bodyPr>
          <a:lstStyle/>
          <a:p>
            <a:r>
              <a:rPr lang="en-US" b="1" dirty="0"/>
              <a:t>Orange</a:t>
            </a:r>
            <a:r>
              <a:rPr lang="en-US" dirty="0"/>
              <a:t> (Machine-Learning)</a:t>
            </a:r>
          </a:p>
        </p:txBody>
      </p:sp>
      <p:sp>
        <p:nvSpPr>
          <p:cNvPr id="19" name="TextBox 18"/>
          <p:cNvSpPr txBox="1"/>
          <p:nvPr/>
        </p:nvSpPr>
        <p:spPr>
          <a:xfrm>
            <a:off x="7589520" y="6110210"/>
            <a:ext cx="2943370" cy="369332"/>
          </a:xfrm>
          <a:prstGeom prst="rect">
            <a:avLst/>
          </a:prstGeom>
          <a:noFill/>
        </p:spPr>
        <p:txBody>
          <a:bodyPr wrap="none" rtlCol="0">
            <a:spAutoFit/>
          </a:bodyPr>
          <a:lstStyle/>
          <a:p>
            <a:r>
              <a:rPr lang="en-US" b="1" dirty="0" err="1"/>
              <a:t>Eureqa</a:t>
            </a:r>
            <a:r>
              <a:rPr lang="en-US" dirty="0"/>
              <a:t> (Symbolic Regression)</a:t>
            </a:r>
          </a:p>
        </p:txBody>
      </p:sp>
      <p:sp>
        <p:nvSpPr>
          <p:cNvPr id="20" name="TextBox 19"/>
          <p:cNvSpPr txBox="1"/>
          <p:nvPr/>
        </p:nvSpPr>
        <p:spPr>
          <a:xfrm>
            <a:off x="1717105" y="6110210"/>
            <a:ext cx="2710422" cy="369332"/>
          </a:xfrm>
          <a:prstGeom prst="rect">
            <a:avLst/>
          </a:prstGeom>
          <a:noFill/>
        </p:spPr>
        <p:txBody>
          <a:bodyPr wrap="none" rtlCol="0">
            <a:spAutoFit/>
          </a:bodyPr>
          <a:lstStyle/>
          <a:p>
            <a:r>
              <a:rPr lang="en-US" b="1" dirty="0" err="1"/>
              <a:t>Seaborn</a:t>
            </a:r>
            <a:r>
              <a:rPr lang="en-US" dirty="0"/>
              <a:t> (Data Exploration)</a:t>
            </a:r>
          </a:p>
        </p:txBody>
      </p:sp>
    </p:spTree>
    <p:extLst>
      <p:ext uri="{BB962C8B-B14F-4D97-AF65-F5344CB8AC3E}">
        <p14:creationId xmlns:p14="http://schemas.microsoft.com/office/powerpoint/2010/main" val="1283409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498869" y="228571"/>
            <a:ext cx="4865890" cy="5958492"/>
          </a:xfrm>
          <a:prstGeom prst="rect">
            <a:avLst/>
          </a:prstGeom>
        </p:spPr>
      </p:pic>
      <p:sp>
        <p:nvSpPr>
          <p:cNvPr id="2" name="Title 1"/>
          <p:cNvSpPr>
            <a:spLocks noGrp="1"/>
          </p:cNvSpPr>
          <p:nvPr>
            <p:ph type="title"/>
          </p:nvPr>
        </p:nvSpPr>
        <p:spPr>
          <a:xfrm>
            <a:off x="0" y="108065"/>
            <a:ext cx="10515600" cy="947651"/>
          </a:xfrm>
        </p:spPr>
        <p:txBody>
          <a:bodyPr>
            <a:normAutofit/>
          </a:bodyPr>
          <a:lstStyle/>
          <a:p>
            <a:r>
              <a:rPr lang="en-US" sz="6000" dirty="0"/>
              <a:t>The challenge</a:t>
            </a:r>
          </a:p>
        </p:txBody>
      </p:sp>
      <p:sp>
        <p:nvSpPr>
          <p:cNvPr id="7" name="TextBox 6"/>
          <p:cNvSpPr txBox="1"/>
          <p:nvPr/>
        </p:nvSpPr>
        <p:spPr>
          <a:xfrm>
            <a:off x="507229" y="1438102"/>
            <a:ext cx="4470839" cy="3539430"/>
          </a:xfrm>
          <a:prstGeom prst="rect">
            <a:avLst/>
          </a:prstGeom>
          <a:noFill/>
        </p:spPr>
        <p:txBody>
          <a:bodyPr wrap="none" rtlCol="0">
            <a:spAutoFit/>
          </a:bodyPr>
          <a:lstStyle/>
          <a:p>
            <a:r>
              <a:rPr lang="en-US" sz="3200" dirty="0"/>
              <a:t>From a sea of data …</a:t>
            </a:r>
          </a:p>
          <a:p>
            <a:endParaRPr lang="en-US" sz="3200" dirty="0"/>
          </a:p>
          <a:p>
            <a:r>
              <a:rPr lang="en-US" sz="3200" dirty="0"/>
              <a:t>Finding a story to tell</a:t>
            </a:r>
          </a:p>
          <a:p>
            <a:r>
              <a:rPr lang="en-US" sz="2400" dirty="0"/>
              <a:t>(Data exploration)</a:t>
            </a:r>
          </a:p>
          <a:p>
            <a:endParaRPr lang="en-US" sz="2400" dirty="0"/>
          </a:p>
          <a:p>
            <a:r>
              <a:rPr lang="en-US" sz="3200" b="1" dirty="0"/>
              <a:t>Communicating the story</a:t>
            </a:r>
          </a:p>
          <a:p>
            <a:r>
              <a:rPr lang="en-US" sz="2400" b="1" dirty="0"/>
              <a:t>(Data visualization)</a:t>
            </a:r>
          </a:p>
          <a:p>
            <a:endParaRPr lang="en-US" sz="2400" dirty="0"/>
          </a:p>
        </p:txBody>
      </p:sp>
      <p:pic>
        <p:nvPicPr>
          <p:cNvPr id="13" name="Picture 12"/>
          <p:cNvPicPr>
            <a:picLocks noChangeAspect="1"/>
          </p:cNvPicPr>
          <p:nvPr/>
        </p:nvPicPr>
        <p:blipFill>
          <a:blip r:embed="rId3"/>
          <a:stretch>
            <a:fillRect/>
          </a:stretch>
        </p:blipFill>
        <p:spPr>
          <a:xfrm>
            <a:off x="6937059" y="3972456"/>
            <a:ext cx="5254941" cy="2885544"/>
          </a:xfrm>
          <a:prstGeom prst="rect">
            <a:avLst/>
          </a:prstGeom>
        </p:spPr>
      </p:pic>
    </p:spTree>
    <p:extLst>
      <p:ext uri="{BB962C8B-B14F-4D97-AF65-F5344CB8AC3E}">
        <p14:creationId xmlns:p14="http://schemas.microsoft.com/office/powerpoint/2010/main" val="708916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139" y="85061"/>
            <a:ext cx="11331327" cy="6680040"/>
          </a:xfrm>
          <a:prstGeom prst="rect">
            <a:avLst/>
          </a:prstGeom>
        </p:spPr>
      </p:pic>
    </p:spTree>
    <p:extLst>
      <p:ext uri="{BB962C8B-B14F-4D97-AF65-F5344CB8AC3E}">
        <p14:creationId xmlns:p14="http://schemas.microsoft.com/office/powerpoint/2010/main" val="3574507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6190" y="1503105"/>
            <a:ext cx="5094768" cy="4465306"/>
          </a:xfrm>
        </p:spPr>
        <p:txBody>
          <a:bodyPr>
            <a:noAutofit/>
          </a:bodyPr>
          <a:lstStyle/>
          <a:p>
            <a:pPr>
              <a:spcBef>
                <a:spcPts val="0"/>
              </a:spcBef>
              <a:spcAft>
                <a:spcPts val="1200"/>
              </a:spcAft>
            </a:pPr>
            <a:r>
              <a:rPr lang="en-US" sz="2000" b="1" dirty="0"/>
              <a:t>Shows the data</a:t>
            </a:r>
          </a:p>
          <a:p>
            <a:pPr>
              <a:spcBef>
                <a:spcPts val="0"/>
              </a:spcBef>
              <a:spcAft>
                <a:spcPts val="1200"/>
              </a:spcAft>
            </a:pPr>
            <a:r>
              <a:rPr lang="en-US" sz="2000" b="1" dirty="0"/>
              <a:t>Serves a clear purpose</a:t>
            </a:r>
          </a:p>
          <a:p>
            <a:pPr lvl="1">
              <a:spcBef>
                <a:spcPts val="0"/>
              </a:spcBef>
              <a:spcAft>
                <a:spcPts val="1200"/>
              </a:spcAft>
            </a:pPr>
            <a:r>
              <a:rPr lang="en-US" sz="2000" b="1" dirty="0"/>
              <a:t>Tell a story</a:t>
            </a:r>
            <a:endParaRPr lang="en-US" b="1" dirty="0"/>
          </a:p>
          <a:p>
            <a:pPr lvl="1">
              <a:spcBef>
                <a:spcPts val="0"/>
              </a:spcBef>
              <a:spcAft>
                <a:spcPts val="1200"/>
              </a:spcAft>
            </a:pPr>
            <a:r>
              <a:rPr lang="en-US" sz="2000" b="1" dirty="0"/>
              <a:t>Give evidence to a story</a:t>
            </a:r>
          </a:p>
          <a:p>
            <a:pPr>
              <a:spcBef>
                <a:spcPts val="0"/>
              </a:spcBef>
              <a:spcAft>
                <a:spcPts val="1200"/>
              </a:spcAft>
            </a:pPr>
            <a:r>
              <a:rPr lang="en-US" sz="2000" b="1" dirty="0"/>
              <a:t>Encourage the eye to compare difference pieces of data</a:t>
            </a:r>
          </a:p>
          <a:p>
            <a:pPr>
              <a:spcBef>
                <a:spcPts val="0"/>
              </a:spcBef>
              <a:spcAft>
                <a:spcPts val="1200"/>
              </a:spcAft>
            </a:pPr>
            <a:r>
              <a:rPr lang="en-US" sz="2000" b="1" dirty="0"/>
              <a:t>Reveal the data at several levels of detail, from broad overview to the fine structure</a:t>
            </a:r>
            <a:br>
              <a:rPr lang="en-US" sz="2000" b="1" dirty="0"/>
            </a:br>
            <a:endParaRPr lang="en-US" sz="2000" b="1" dirty="0"/>
          </a:p>
          <a:p>
            <a:pPr>
              <a:spcBef>
                <a:spcPts val="0"/>
              </a:spcBef>
              <a:spcAft>
                <a:spcPts val="1200"/>
              </a:spcAft>
            </a:pPr>
            <a:r>
              <a:rPr lang="en-US" sz="2000" b="1" dirty="0"/>
              <a:t>Avoids distorting what the data has to say</a:t>
            </a:r>
          </a:p>
          <a:p>
            <a:pPr>
              <a:spcBef>
                <a:spcPts val="0"/>
              </a:spcBef>
              <a:spcAft>
                <a:spcPts val="1200"/>
              </a:spcAft>
            </a:pPr>
            <a:r>
              <a:rPr lang="en-US" sz="2000" b="1" dirty="0"/>
              <a:t>Presents many numbers in a small space</a:t>
            </a:r>
          </a:p>
          <a:p>
            <a:pPr>
              <a:spcBef>
                <a:spcPts val="0"/>
              </a:spcBef>
              <a:spcAft>
                <a:spcPts val="1200"/>
              </a:spcAft>
            </a:pPr>
            <a:r>
              <a:rPr lang="en-US" sz="2000" b="1" dirty="0"/>
              <a:t>Makes large data sets coherent</a:t>
            </a:r>
          </a:p>
        </p:txBody>
      </p:sp>
      <p:sp>
        <p:nvSpPr>
          <p:cNvPr id="4" name="TextBox 3"/>
          <p:cNvSpPr txBox="1"/>
          <p:nvPr/>
        </p:nvSpPr>
        <p:spPr>
          <a:xfrm>
            <a:off x="120502" y="489096"/>
            <a:ext cx="4239109" cy="830997"/>
          </a:xfrm>
          <a:prstGeom prst="rect">
            <a:avLst/>
          </a:prstGeom>
          <a:noFill/>
        </p:spPr>
        <p:txBody>
          <a:bodyPr wrap="none" rtlCol="0">
            <a:spAutoFit/>
          </a:bodyPr>
          <a:lstStyle/>
          <a:p>
            <a:r>
              <a:rPr lang="en-US" sz="4800" dirty="0"/>
              <a:t>A good figure … </a:t>
            </a:r>
          </a:p>
        </p:txBody>
      </p:sp>
      <p:pic>
        <p:nvPicPr>
          <p:cNvPr id="6" name="Picture 5"/>
          <p:cNvPicPr>
            <a:picLocks noChangeAspect="1"/>
          </p:cNvPicPr>
          <p:nvPr/>
        </p:nvPicPr>
        <p:blipFill rotWithShape="1">
          <a:blip r:embed="rId2"/>
          <a:srcRect l="17421"/>
          <a:stretch/>
        </p:blipFill>
        <p:spPr>
          <a:xfrm>
            <a:off x="5554197" y="1409482"/>
            <a:ext cx="6517299" cy="4652552"/>
          </a:xfrm>
          <a:prstGeom prst="rect">
            <a:avLst/>
          </a:prstGeom>
        </p:spPr>
      </p:pic>
    </p:spTree>
    <p:extLst>
      <p:ext uri="{BB962C8B-B14F-4D97-AF65-F5344CB8AC3E}">
        <p14:creationId xmlns:p14="http://schemas.microsoft.com/office/powerpoint/2010/main" val="950040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2521" r="7578"/>
          <a:stretch/>
        </p:blipFill>
        <p:spPr>
          <a:xfrm>
            <a:off x="0" y="1342953"/>
            <a:ext cx="3749749" cy="3864810"/>
          </a:xfrm>
          <a:prstGeom prst="rect">
            <a:avLst/>
          </a:prstGeom>
        </p:spPr>
      </p:pic>
      <p:pic>
        <p:nvPicPr>
          <p:cNvPr id="5" name="Picture 4"/>
          <p:cNvPicPr>
            <a:picLocks noChangeAspect="1"/>
          </p:cNvPicPr>
          <p:nvPr/>
        </p:nvPicPr>
        <p:blipFill rotWithShape="1">
          <a:blip r:embed="rId3"/>
          <a:srcRect r="4893"/>
          <a:stretch/>
        </p:blipFill>
        <p:spPr>
          <a:xfrm>
            <a:off x="3799368" y="1621491"/>
            <a:ext cx="4055316" cy="3465770"/>
          </a:xfrm>
          <a:prstGeom prst="rect">
            <a:avLst/>
          </a:prstGeom>
        </p:spPr>
      </p:pic>
      <p:pic>
        <p:nvPicPr>
          <p:cNvPr id="6" name="Picture 5"/>
          <p:cNvPicPr>
            <a:picLocks noChangeAspect="1"/>
          </p:cNvPicPr>
          <p:nvPr/>
        </p:nvPicPr>
        <p:blipFill rotWithShape="1">
          <a:blip r:embed="rId4"/>
          <a:srcRect l="5829" r="5287"/>
          <a:stretch/>
        </p:blipFill>
        <p:spPr>
          <a:xfrm>
            <a:off x="8109098" y="1342953"/>
            <a:ext cx="3863162" cy="3926949"/>
          </a:xfrm>
          <a:prstGeom prst="rect">
            <a:avLst/>
          </a:prstGeom>
        </p:spPr>
      </p:pic>
      <p:sp>
        <p:nvSpPr>
          <p:cNvPr id="7" name="TextBox 6"/>
          <p:cNvSpPr txBox="1"/>
          <p:nvPr/>
        </p:nvSpPr>
        <p:spPr>
          <a:xfrm>
            <a:off x="56708" y="404037"/>
            <a:ext cx="7215437" cy="830997"/>
          </a:xfrm>
          <a:prstGeom prst="rect">
            <a:avLst/>
          </a:prstGeom>
          <a:noFill/>
        </p:spPr>
        <p:txBody>
          <a:bodyPr wrap="none" rtlCol="0">
            <a:spAutoFit/>
          </a:bodyPr>
          <a:lstStyle/>
          <a:p>
            <a:r>
              <a:rPr lang="en-US" sz="4800" dirty="0"/>
              <a:t>Maximize the </a:t>
            </a:r>
            <a:r>
              <a:rPr lang="en-US" sz="4800" dirty="0" err="1"/>
              <a:t>Data:Ink</a:t>
            </a:r>
            <a:r>
              <a:rPr lang="en-US" sz="4800" dirty="0"/>
              <a:t> Ratio</a:t>
            </a:r>
          </a:p>
        </p:txBody>
      </p:sp>
      <p:sp>
        <p:nvSpPr>
          <p:cNvPr id="11" name="TextBox 10"/>
          <p:cNvSpPr txBox="1"/>
          <p:nvPr/>
        </p:nvSpPr>
        <p:spPr>
          <a:xfrm>
            <a:off x="4338083" y="5177754"/>
            <a:ext cx="3684342" cy="1200329"/>
          </a:xfrm>
          <a:prstGeom prst="rect">
            <a:avLst/>
          </a:prstGeom>
          <a:noFill/>
        </p:spPr>
        <p:txBody>
          <a:bodyPr wrap="none" rtlCol="0">
            <a:spAutoFit/>
          </a:bodyPr>
          <a:lstStyle/>
          <a:p>
            <a:pPr marL="285750" indent="-285750">
              <a:buFontTx/>
              <a:buChar char="-"/>
            </a:pPr>
            <a:r>
              <a:rPr lang="en-US" dirty="0"/>
              <a:t>Removed grid and ticks</a:t>
            </a:r>
          </a:p>
          <a:p>
            <a:pPr marL="285750" indent="-285750">
              <a:buFontTx/>
              <a:buChar char="-"/>
            </a:pPr>
            <a:r>
              <a:rPr lang="en-US" dirty="0"/>
              <a:t>Legend moved directly onto graph</a:t>
            </a:r>
          </a:p>
          <a:p>
            <a:pPr marL="285750" indent="-285750">
              <a:buFontTx/>
              <a:buChar char="-"/>
            </a:pPr>
            <a:r>
              <a:rPr lang="en-US" dirty="0"/>
              <a:t>Horizontal y-axis label</a:t>
            </a:r>
          </a:p>
          <a:p>
            <a:endParaRPr lang="en-US" dirty="0"/>
          </a:p>
        </p:txBody>
      </p:sp>
      <p:sp>
        <p:nvSpPr>
          <p:cNvPr id="12" name="TextBox 11"/>
          <p:cNvSpPr txBox="1"/>
          <p:nvPr/>
        </p:nvSpPr>
        <p:spPr>
          <a:xfrm>
            <a:off x="1412852" y="5207763"/>
            <a:ext cx="1491114" cy="584775"/>
          </a:xfrm>
          <a:prstGeom prst="rect">
            <a:avLst/>
          </a:prstGeom>
          <a:noFill/>
        </p:spPr>
        <p:txBody>
          <a:bodyPr wrap="none" rtlCol="0">
            <a:spAutoFit/>
          </a:bodyPr>
          <a:lstStyle/>
          <a:p>
            <a:r>
              <a:rPr lang="en-US" sz="3200" dirty="0"/>
              <a:t>Original</a:t>
            </a:r>
          </a:p>
        </p:txBody>
      </p:sp>
      <p:sp>
        <p:nvSpPr>
          <p:cNvPr id="13" name="TextBox 12"/>
          <p:cNvSpPr txBox="1"/>
          <p:nvPr/>
        </p:nvSpPr>
        <p:spPr>
          <a:xfrm>
            <a:off x="8703744" y="5179410"/>
            <a:ext cx="3411896" cy="923330"/>
          </a:xfrm>
          <a:prstGeom prst="rect">
            <a:avLst/>
          </a:prstGeom>
          <a:noFill/>
        </p:spPr>
        <p:txBody>
          <a:bodyPr wrap="none" rtlCol="0">
            <a:spAutoFit/>
          </a:bodyPr>
          <a:lstStyle/>
          <a:p>
            <a:r>
              <a:rPr lang="en-US" dirty="0"/>
              <a:t>X-axis shows range, and max value</a:t>
            </a:r>
          </a:p>
          <a:p>
            <a:r>
              <a:rPr lang="en-US" dirty="0"/>
              <a:t>Y-axis shows range, and max value</a:t>
            </a:r>
          </a:p>
          <a:p>
            <a:r>
              <a:rPr lang="en-US" dirty="0"/>
              <a:t>Full-width half-max labeled</a:t>
            </a:r>
          </a:p>
        </p:txBody>
      </p:sp>
    </p:spTree>
    <p:extLst>
      <p:ext uri="{BB962C8B-B14F-4D97-AF65-F5344CB8AC3E}">
        <p14:creationId xmlns:p14="http://schemas.microsoft.com/office/powerpoint/2010/main" val="155019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413" y="1438102"/>
            <a:ext cx="10749838" cy="1041989"/>
          </a:xfrm>
        </p:spPr>
        <p:txBody>
          <a:bodyPr>
            <a:noAutofit/>
          </a:bodyPr>
          <a:lstStyle/>
          <a:p>
            <a:r>
              <a:rPr lang="en-US" sz="3600" b="1" dirty="0"/>
              <a:t>The easy plots are rarely the most meaningful visualization </a:t>
            </a:r>
          </a:p>
        </p:txBody>
      </p:sp>
      <p:sp>
        <p:nvSpPr>
          <p:cNvPr id="3" name="TextBox 2"/>
          <p:cNvSpPr txBox="1"/>
          <p:nvPr/>
        </p:nvSpPr>
        <p:spPr>
          <a:xfrm>
            <a:off x="1870364" y="3266904"/>
            <a:ext cx="8739893" cy="1815882"/>
          </a:xfrm>
          <a:prstGeom prst="rect">
            <a:avLst/>
          </a:prstGeom>
          <a:noFill/>
        </p:spPr>
        <p:txBody>
          <a:bodyPr wrap="none" rtlCol="0">
            <a:spAutoFit/>
          </a:bodyPr>
          <a:lstStyle/>
          <a:p>
            <a:r>
              <a:rPr lang="en-US" sz="2800" i="1" dirty="0"/>
              <a:t>Figure galleries only give you an idea on how to get started</a:t>
            </a:r>
          </a:p>
          <a:p>
            <a:endParaRPr lang="en-US" sz="2800" i="1" dirty="0"/>
          </a:p>
          <a:p>
            <a:r>
              <a:rPr lang="en-US" sz="2800" dirty="0"/>
              <a:t>You need to design a representation that </a:t>
            </a:r>
            <a:r>
              <a:rPr lang="en-US" sz="2800" i="1" dirty="0"/>
              <a:t>emphasizes</a:t>
            </a:r>
            <a:r>
              <a:rPr lang="en-US" sz="2800" dirty="0"/>
              <a:t> </a:t>
            </a:r>
          </a:p>
          <a:p>
            <a:r>
              <a:rPr lang="en-US" sz="2800" dirty="0"/>
              <a:t>salient features of your data. </a:t>
            </a:r>
          </a:p>
        </p:txBody>
      </p:sp>
    </p:spTree>
    <p:extLst>
      <p:ext uri="{BB962C8B-B14F-4D97-AF65-F5344CB8AC3E}">
        <p14:creationId xmlns:p14="http://schemas.microsoft.com/office/powerpoint/2010/main" val="311043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ata Analytics Project Lifecycle"/>
          <p:cNvPicPr>
            <a:picLocks noChangeAspect="1" noChangeArrowheads="1"/>
          </p:cNvPicPr>
          <p:nvPr/>
        </p:nvPicPr>
        <p:blipFill rotWithShape="1">
          <a:blip r:embed="rId2">
            <a:extLst>
              <a:ext uri="{28A0092B-C50C-407E-A947-70E740481C1C}">
                <a14:useLocalDpi xmlns:a14="http://schemas.microsoft.com/office/drawing/2010/main" val="0"/>
              </a:ext>
            </a:extLst>
          </a:blip>
          <a:srcRect t="16686" b="4729"/>
          <a:stretch/>
        </p:blipFill>
        <p:spPr bwMode="auto">
          <a:xfrm>
            <a:off x="1574800" y="1422400"/>
            <a:ext cx="9011920" cy="3901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584960" y="372796"/>
            <a:ext cx="8829040" cy="954107"/>
          </a:xfrm>
          <a:prstGeom prst="rect">
            <a:avLst/>
          </a:prstGeom>
        </p:spPr>
        <p:txBody>
          <a:bodyPr wrap="square">
            <a:spAutoFit/>
          </a:bodyPr>
          <a:lstStyle/>
          <a:p>
            <a:pPr algn="ctr"/>
            <a:r>
              <a:rPr lang="en-US" sz="2800" dirty="0">
                <a:solidFill>
                  <a:srgbClr val="222222"/>
                </a:solidFill>
                <a:latin typeface="Roboto"/>
              </a:rPr>
              <a:t>Cross-Industry Standard Process for Data Mining</a:t>
            </a:r>
          </a:p>
          <a:p>
            <a:pPr algn="ctr"/>
            <a:r>
              <a:rPr lang="en-US" sz="2800" dirty="0">
                <a:solidFill>
                  <a:srgbClr val="222222"/>
                </a:solidFill>
                <a:latin typeface="Roboto"/>
              </a:rPr>
              <a:t>(CRISP-DM)</a:t>
            </a:r>
            <a:endParaRPr lang="en-US" sz="2800" dirty="0"/>
          </a:p>
        </p:txBody>
      </p:sp>
      <p:sp>
        <p:nvSpPr>
          <p:cNvPr id="5" name="TextBox 4"/>
          <p:cNvSpPr txBox="1"/>
          <p:nvPr/>
        </p:nvSpPr>
        <p:spPr>
          <a:xfrm>
            <a:off x="1652078" y="2006863"/>
            <a:ext cx="967637" cy="338554"/>
          </a:xfrm>
          <a:prstGeom prst="rect">
            <a:avLst/>
          </a:prstGeom>
          <a:solidFill>
            <a:schemeClr val="bg1">
              <a:alpha val="90000"/>
            </a:schemeClr>
          </a:solidFill>
        </p:spPr>
        <p:txBody>
          <a:bodyPr wrap="none" rtlCol="0">
            <a:spAutoFit/>
          </a:bodyPr>
          <a:lstStyle/>
          <a:p>
            <a:r>
              <a:rPr lang="en-US" sz="1600" dirty="0">
                <a:solidFill>
                  <a:srgbClr val="FF0000"/>
                </a:solidFill>
              </a:rPr>
              <a:t>Materials</a:t>
            </a:r>
          </a:p>
        </p:txBody>
      </p:sp>
      <p:cxnSp>
        <p:nvCxnSpPr>
          <p:cNvPr id="6" name="Straight Connector 5"/>
          <p:cNvCxnSpPr/>
          <p:nvPr/>
        </p:nvCxnSpPr>
        <p:spPr>
          <a:xfrm>
            <a:off x="1875597" y="2383006"/>
            <a:ext cx="556260" cy="114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875597" y="2383006"/>
            <a:ext cx="556260" cy="1143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4DDDB1A-FA3A-443F-3630-5BF217FB1FCD}"/>
              </a:ext>
            </a:extLst>
          </p:cNvPr>
          <p:cNvSpPr/>
          <p:nvPr/>
        </p:nvSpPr>
        <p:spPr>
          <a:xfrm>
            <a:off x="7647710" y="1534160"/>
            <a:ext cx="3003660" cy="411018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DC514FF-52B1-4FAA-DB93-4C2FF024C8B0}"/>
              </a:ext>
            </a:extLst>
          </p:cNvPr>
          <p:cNvSpPr txBox="1"/>
          <p:nvPr/>
        </p:nvSpPr>
        <p:spPr>
          <a:xfrm>
            <a:off x="8007925" y="5756102"/>
            <a:ext cx="2319481" cy="646331"/>
          </a:xfrm>
          <a:prstGeom prst="rect">
            <a:avLst/>
          </a:prstGeom>
          <a:noFill/>
        </p:spPr>
        <p:txBody>
          <a:bodyPr wrap="none" rtlCol="0">
            <a:spAutoFit/>
          </a:bodyPr>
          <a:lstStyle/>
          <a:p>
            <a:r>
              <a:rPr lang="en-US" sz="3600" b="1" dirty="0"/>
              <a:t>Lecture 5-6</a:t>
            </a:r>
          </a:p>
        </p:txBody>
      </p:sp>
    </p:spTree>
    <p:extLst>
      <p:ext uri="{BB962C8B-B14F-4D97-AF65-F5344CB8AC3E}">
        <p14:creationId xmlns:p14="http://schemas.microsoft.com/office/powerpoint/2010/main" val="3152925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2">
            <a:extLst>
              <a:ext uri="{28A0092B-C50C-407E-A947-70E740481C1C}">
                <a14:useLocalDpi xmlns:a14="http://schemas.microsoft.com/office/drawing/2010/main" val="0"/>
              </a:ext>
            </a:extLst>
          </a:blip>
          <a:stretch>
            <a:fillRect/>
          </a:stretch>
        </p:blipFill>
        <p:spPr>
          <a:xfrm>
            <a:off x="1678305" y="245110"/>
            <a:ext cx="3745230" cy="6245860"/>
          </a:xfrm>
          <a:prstGeom prst="rect">
            <a:avLst/>
          </a:prstGeom>
        </p:spPr>
      </p:pic>
      <p:sp>
        <p:nvSpPr>
          <p:cNvPr id="5" name="TextBox 4"/>
          <p:cNvSpPr txBox="1"/>
          <p:nvPr/>
        </p:nvSpPr>
        <p:spPr>
          <a:xfrm>
            <a:off x="5535424" y="363201"/>
            <a:ext cx="4247048" cy="1200329"/>
          </a:xfrm>
          <a:prstGeom prst="rect">
            <a:avLst/>
          </a:prstGeom>
          <a:noFill/>
        </p:spPr>
        <p:txBody>
          <a:bodyPr wrap="square" rtlCol="0">
            <a:spAutoFit/>
          </a:bodyPr>
          <a:lstStyle/>
          <a:p>
            <a:r>
              <a:rPr lang="en-US" sz="2400" dirty="0"/>
              <a:t>Metastability distributions as a function of number of elements in a compound</a:t>
            </a:r>
          </a:p>
        </p:txBody>
      </p:sp>
      <p:grpSp>
        <p:nvGrpSpPr>
          <p:cNvPr id="2" name="Group 1"/>
          <p:cNvGrpSpPr/>
          <p:nvPr/>
        </p:nvGrpSpPr>
        <p:grpSpPr>
          <a:xfrm>
            <a:off x="6388442" y="2086177"/>
            <a:ext cx="3319278" cy="1753491"/>
            <a:chOff x="4334400" y="2566734"/>
            <a:chExt cx="3697866" cy="2410648"/>
          </a:xfrm>
        </p:grpSpPr>
        <p:grpSp>
          <p:nvGrpSpPr>
            <p:cNvPr id="17" name="Group 16"/>
            <p:cNvGrpSpPr/>
            <p:nvPr/>
          </p:nvGrpSpPr>
          <p:grpSpPr>
            <a:xfrm>
              <a:off x="4334400" y="3073258"/>
              <a:ext cx="3379966" cy="1183983"/>
              <a:chOff x="3644711" y="2478688"/>
              <a:chExt cx="823469" cy="265674"/>
            </a:xfrm>
          </p:grpSpPr>
          <p:cxnSp>
            <p:nvCxnSpPr>
              <p:cNvPr id="18" name="Straight Connector 17"/>
              <p:cNvCxnSpPr/>
              <p:nvPr/>
            </p:nvCxnSpPr>
            <p:spPr>
              <a:xfrm>
                <a:off x="3733800" y="2739670"/>
                <a:ext cx="734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rot="5400000">
                <a:off x="3967967" y="2243964"/>
                <a:ext cx="265490" cy="734937"/>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tx1">
                  <a:lumMod val="50000"/>
                  <a:lumOff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20" name="TextBox 19"/>
              <p:cNvSpPr txBox="1"/>
              <p:nvPr/>
            </p:nvSpPr>
            <p:spPr>
              <a:xfrm>
                <a:off x="3644711" y="2494470"/>
                <a:ext cx="686739" cy="157567"/>
              </a:xfrm>
              <a:prstGeom prst="flowChartAlternateProcess">
                <a:avLst/>
              </a:prstGeom>
              <a:noFill/>
              <a:ln>
                <a:noFill/>
              </a:ln>
              <a:effectLst/>
            </p:spPr>
            <p:txBody>
              <a:bodyPr wrap="square" rtlCol="0">
                <a:spAutoFit/>
              </a:bodyPr>
              <a:lstStyle/>
              <a:p>
                <a:pPr algn="ctr"/>
                <a:r>
                  <a:rPr lang="en-US" sz="1200" b="1" dirty="0">
                    <a:solidFill>
                      <a:schemeClr val="bg1"/>
                    </a:solidFill>
                  </a:rPr>
                  <a:t>Phase</a:t>
                </a:r>
              </a:p>
              <a:p>
                <a:pPr algn="ctr"/>
                <a:r>
                  <a:rPr lang="en-US" sz="1200" b="1" dirty="0">
                    <a:solidFill>
                      <a:schemeClr val="bg1"/>
                    </a:solidFill>
                  </a:rPr>
                  <a:t>Separating</a:t>
                </a:r>
              </a:p>
            </p:txBody>
          </p:sp>
          <p:sp>
            <p:nvSpPr>
              <p:cNvPr id="21" name="Freeform 20"/>
              <p:cNvSpPr/>
              <p:nvPr/>
            </p:nvSpPr>
            <p:spPr>
              <a:xfrm rot="5400000">
                <a:off x="4039109" y="2317509"/>
                <a:ext cx="118445" cy="730179"/>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22" name="TextBox 21"/>
              <p:cNvSpPr txBox="1"/>
              <p:nvPr/>
            </p:nvSpPr>
            <p:spPr>
              <a:xfrm>
                <a:off x="3667526" y="2649822"/>
                <a:ext cx="686738" cy="94540"/>
              </a:xfrm>
              <a:prstGeom prst="flowChartAlternateProcess">
                <a:avLst/>
              </a:prstGeom>
              <a:noFill/>
              <a:effectLst/>
            </p:spPr>
            <p:txBody>
              <a:bodyPr wrap="square" rtlCol="0">
                <a:spAutoFit/>
              </a:bodyPr>
              <a:lstStyle/>
              <a:p>
                <a:pPr algn="ctr"/>
                <a:r>
                  <a:rPr lang="en-US" sz="1200" i="1" dirty="0"/>
                  <a:t>Polymorphs Only</a:t>
                </a:r>
              </a:p>
            </p:txBody>
          </p:sp>
        </p:grpSp>
        <p:sp>
          <p:nvSpPr>
            <p:cNvPr id="7" name="TextBox 6"/>
            <p:cNvSpPr txBox="1"/>
            <p:nvPr/>
          </p:nvSpPr>
          <p:spPr>
            <a:xfrm>
              <a:off x="5787326" y="2566734"/>
              <a:ext cx="2244940" cy="465434"/>
            </a:xfrm>
            <a:prstGeom prst="rect">
              <a:avLst/>
            </a:prstGeom>
            <a:noFill/>
          </p:spPr>
          <p:txBody>
            <a:bodyPr wrap="none" rtlCol="0">
              <a:spAutoFit/>
            </a:bodyPr>
            <a:lstStyle/>
            <a:p>
              <a:r>
                <a:rPr lang="en-US" sz="1600" b="1" dirty="0"/>
                <a:t>Median for all entries</a:t>
              </a:r>
            </a:p>
          </p:txBody>
        </p:sp>
        <p:sp>
          <p:nvSpPr>
            <p:cNvPr id="23" name="TextBox 22"/>
            <p:cNvSpPr txBox="1"/>
            <p:nvPr/>
          </p:nvSpPr>
          <p:spPr>
            <a:xfrm>
              <a:off x="4995097" y="4511948"/>
              <a:ext cx="2813837" cy="465434"/>
            </a:xfrm>
            <a:prstGeom prst="rect">
              <a:avLst/>
            </a:prstGeom>
            <a:noFill/>
          </p:spPr>
          <p:txBody>
            <a:bodyPr wrap="none" rtlCol="0">
              <a:spAutoFit/>
            </a:bodyPr>
            <a:lstStyle/>
            <a:p>
              <a:r>
                <a:rPr lang="en-US" sz="1600" i="1" dirty="0"/>
                <a:t>Median for polymorphs only</a:t>
              </a:r>
            </a:p>
          </p:txBody>
        </p:sp>
        <p:cxnSp>
          <p:nvCxnSpPr>
            <p:cNvPr id="9" name="Straight Connector 8"/>
            <p:cNvCxnSpPr/>
            <p:nvPr/>
          </p:nvCxnSpPr>
          <p:spPr>
            <a:xfrm flipH="1" flipV="1">
              <a:off x="6066935" y="2937028"/>
              <a:ext cx="1" cy="2569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590842" y="4255874"/>
              <a:ext cx="1261" cy="28590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Rectangle 28"/>
          <p:cNvSpPr/>
          <p:nvPr/>
        </p:nvSpPr>
        <p:spPr>
          <a:xfrm>
            <a:off x="4053840" y="2415540"/>
            <a:ext cx="122682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5621393" y="4195290"/>
            <a:ext cx="4429193" cy="2057018"/>
          </a:xfrm>
          <a:prstGeom prst="rect">
            <a:avLst/>
          </a:prstGeom>
        </p:spPr>
      </p:pic>
      <p:sp>
        <p:nvSpPr>
          <p:cNvPr id="3" name="TextBox 2"/>
          <p:cNvSpPr txBox="1"/>
          <p:nvPr/>
        </p:nvSpPr>
        <p:spPr>
          <a:xfrm>
            <a:off x="5644340" y="6607348"/>
            <a:ext cx="6553525" cy="276999"/>
          </a:xfrm>
          <a:prstGeom prst="rect">
            <a:avLst/>
          </a:prstGeom>
          <a:noFill/>
        </p:spPr>
        <p:txBody>
          <a:bodyPr wrap="none" rtlCol="0">
            <a:spAutoFit/>
          </a:bodyPr>
          <a:lstStyle/>
          <a:p>
            <a:r>
              <a:rPr lang="en-US" sz="1200" dirty="0"/>
              <a:t>W. Sun </a:t>
            </a:r>
            <a:r>
              <a:rPr lang="en-US" sz="1200" i="1" dirty="0"/>
              <a:t>et al.</a:t>
            </a:r>
            <a:r>
              <a:rPr lang="en-US" sz="1200" dirty="0"/>
              <a:t>, The thermodynamic scale of inorganic crystalline metastability” </a:t>
            </a:r>
            <a:r>
              <a:rPr lang="en-US" sz="1200" i="1" dirty="0"/>
              <a:t>Science Advances </a:t>
            </a:r>
            <a:r>
              <a:rPr lang="en-US" sz="1200" dirty="0"/>
              <a:t>(2016)</a:t>
            </a:r>
          </a:p>
        </p:txBody>
      </p:sp>
    </p:spTree>
    <p:extLst>
      <p:ext uri="{BB962C8B-B14F-4D97-AF65-F5344CB8AC3E}">
        <p14:creationId xmlns:p14="http://schemas.microsoft.com/office/powerpoint/2010/main" val="13169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35293" cy="1041989"/>
          </a:xfrm>
        </p:spPr>
        <p:txBody>
          <a:bodyPr>
            <a:noAutofit/>
          </a:bodyPr>
          <a:lstStyle/>
          <a:p>
            <a:r>
              <a:rPr lang="en-US" sz="4000" dirty="0"/>
              <a:t>The easy plots are rarely the most meaningful visualization </a:t>
            </a:r>
          </a:p>
        </p:txBody>
      </p:sp>
      <p:pic>
        <p:nvPicPr>
          <p:cNvPr id="8" name="Picture 7"/>
          <p:cNvPicPr/>
          <p:nvPr/>
        </p:nvPicPr>
        <p:blipFill>
          <a:blip r:embed="rId2" cstate="print"/>
          <a:stretch>
            <a:fillRect/>
          </a:stretch>
        </p:blipFill>
        <p:spPr>
          <a:xfrm>
            <a:off x="641450" y="1249755"/>
            <a:ext cx="5343994" cy="3426473"/>
          </a:xfrm>
          <a:prstGeom prst="rect">
            <a:avLst/>
          </a:prstGeom>
        </p:spPr>
      </p:pic>
      <p:pic>
        <p:nvPicPr>
          <p:cNvPr id="9" name="Picture 8"/>
          <p:cNvPicPr/>
          <p:nvPr/>
        </p:nvPicPr>
        <p:blipFill>
          <a:blip r:embed="rId3" cstate="print"/>
          <a:stretch>
            <a:fillRect/>
          </a:stretch>
        </p:blipFill>
        <p:spPr>
          <a:xfrm>
            <a:off x="6075385" y="1249755"/>
            <a:ext cx="5234694" cy="3426473"/>
          </a:xfrm>
          <a:prstGeom prst="rect">
            <a:avLst/>
          </a:prstGeom>
        </p:spPr>
      </p:pic>
      <p:sp>
        <p:nvSpPr>
          <p:cNvPr id="16" name="TextBox 15"/>
          <p:cNvSpPr txBox="1"/>
          <p:nvPr/>
        </p:nvSpPr>
        <p:spPr>
          <a:xfrm>
            <a:off x="818834" y="4952850"/>
            <a:ext cx="11373166" cy="1354217"/>
          </a:xfrm>
          <a:prstGeom prst="rect">
            <a:avLst/>
          </a:prstGeom>
          <a:noFill/>
        </p:spPr>
        <p:txBody>
          <a:bodyPr wrap="square" rtlCol="0">
            <a:spAutoFit/>
          </a:bodyPr>
          <a:lstStyle/>
          <a:p>
            <a:r>
              <a:rPr lang="en-US" sz="2400" dirty="0"/>
              <a:t>How does energy above the hull depend on the complexity of the convex hull? </a:t>
            </a:r>
            <a:br>
              <a:rPr lang="en-US" sz="2400" dirty="0"/>
            </a:br>
            <a:r>
              <a:rPr lang="en-US" sz="1000" dirty="0"/>
              <a:t> </a:t>
            </a:r>
            <a:endParaRPr lang="en-US" sz="2400" dirty="0"/>
          </a:p>
          <a:p>
            <a:pPr marL="457200" indent="-457200">
              <a:buFontTx/>
              <a:buChar char="-"/>
            </a:pPr>
            <a:r>
              <a:rPr lang="en-US" sz="2400" dirty="0"/>
              <a:t>How many components in the hull</a:t>
            </a:r>
          </a:p>
          <a:p>
            <a:pPr marL="457200" indent="-457200">
              <a:buFontTx/>
              <a:buChar char="-"/>
            </a:pPr>
            <a:r>
              <a:rPr lang="en-US" sz="2400" dirty="0"/>
              <a:t>Whether the phase is metastable w.r.t a polymorph, or phase-separating</a:t>
            </a:r>
          </a:p>
        </p:txBody>
      </p:sp>
    </p:spTree>
    <p:extLst>
      <p:ext uri="{BB962C8B-B14F-4D97-AF65-F5344CB8AC3E}">
        <p14:creationId xmlns:p14="http://schemas.microsoft.com/office/powerpoint/2010/main" val="1411606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848143" y="3509924"/>
            <a:ext cx="5352788" cy="3043919"/>
          </a:xfrm>
          <a:prstGeom prst="rect">
            <a:avLst/>
          </a:prstGeom>
        </p:spPr>
      </p:pic>
      <p:pic>
        <p:nvPicPr>
          <p:cNvPr id="5" name="Picture 4"/>
          <p:cNvPicPr>
            <a:picLocks noChangeAspect="1"/>
          </p:cNvPicPr>
          <p:nvPr/>
        </p:nvPicPr>
        <p:blipFill>
          <a:blip r:embed="rId3"/>
          <a:stretch>
            <a:fillRect/>
          </a:stretch>
        </p:blipFill>
        <p:spPr>
          <a:xfrm>
            <a:off x="5990550" y="95799"/>
            <a:ext cx="5067975" cy="3503626"/>
          </a:xfrm>
          <a:prstGeom prst="rect">
            <a:avLst/>
          </a:prstGeom>
        </p:spPr>
      </p:pic>
      <p:pic>
        <p:nvPicPr>
          <p:cNvPr id="6" name="Picture 5"/>
          <p:cNvPicPr>
            <a:picLocks noChangeAspect="1"/>
          </p:cNvPicPr>
          <p:nvPr/>
        </p:nvPicPr>
        <p:blipFill>
          <a:blip r:embed="rId4"/>
          <a:stretch>
            <a:fillRect/>
          </a:stretch>
        </p:blipFill>
        <p:spPr>
          <a:xfrm>
            <a:off x="125870" y="1338945"/>
            <a:ext cx="5651070" cy="3786577"/>
          </a:xfrm>
          <a:prstGeom prst="rect">
            <a:avLst/>
          </a:prstGeom>
        </p:spPr>
      </p:pic>
      <p:sp>
        <p:nvSpPr>
          <p:cNvPr id="7" name="TextBox 6"/>
          <p:cNvSpPr txBox="1"/>
          <p:nvPr/>
        </p:nvSpPr>
        <p:spPr>
          <a:xfrm>
            <a:off x="1595905" y="754170"/>
            <a:ext cx="2710999" cy="584775"/>
          </a:xfrm>
          <a:prstGeom prst="rect">
            <a:avLst/>
          </a:prstGeom>
          <a:noFill/>
        </p:spPr>
        <p:txBody>
          <a:bodyPr wrap="none" rtlCol="0">
            <a:spAutoFit/>
          </a:bodyPr>
          <a:lstStyle/>
          <a:p>
            <a:r>
              <a:rPr lang="en-US" sz="3200" dirty="0"/>
              <a:t>All Compounds</a:t>
            </a:r>
          </a:p>
        </p:txBody>
      </p:sp>
      <p:sp>
        <p:nvSpPr>
          <p:cNvPr id="8" name="TextBox 7"/>
          <p:cNvSpPr txBox="1"/>
          <p:nvPr/>
        </p:nvSpPr>
        <p:spPr>
          <a:xfrm>
            <a:off x="7958189" y="263118"/>
            <a:ext cx="3100336" cy="584775"/>
          </a:xfrm>
          <a:prstGeom prst="rect">
            <a:avLst/>
          </a:prstGeom>
          <a:noFill/>
        </p:spPr>
        <p:txBody>
          <a:bodyPr wrap="none" rtlCol="0">
            <a:spAutoFit/>
          </a:bodyPr>
          <a:lstStyle/>
          <a:p>
            <a:r>
              <a:rPr lang="en-US" sz="3200" b="1" dirty="0">
                <a:ln>
                  <a:solidFill>
                    <a:schemeClr val="bg1"/>
                  </a:solidFill>
                </a:ln>
              </a:rPr>
              <a:t>Polymorphs Only</a:t>
            </a:r>
          </a:p>
        </p:txBody>
      </p:sp>
      <p:sp>
        <p:nvSpPr>
          <p:cNvPr id="9" name="TextBox 8"/>
          <p:cNvSpPr txBox="1"/>
          <p:nvPr/>
        </p:nvSpPr>
        <p:spPr>
          <a:xfrm>
            <a:off x="6262843" y="3599425"/>
            <a:ext cx="3905877" cy="584775"/>
          </a:xfrm>
          <a:prstGeom prst="rect">
            <a:avLst/>
          </a:prstGeom>
          <a:noFill/>
        </p:spPr>
        <p:txBody>
          <a:bodyPr wrap="none" rtlCol="0">
            <a:spAutoFit/>
          </a:bodyPr>
          <a:lstStyle/>
          <a:p>
            <a:r>
              <a:rPr lang="en-US" sz="3200" dirty="0"/>
              <a:t>Phase Separating Only</a:t>
            </a:r>
          </a:p>
        </p:txBody>
      </p:sp>
    </p:spTree>
    <p:extLst>
      <p:ext uri="{BB962C8B-B14F-4D97-AF65-F5344CB8AC3E}">
        <p14:creationId xmlns:p14="http://schemas.microsoft.com/office/powerpoint/2010/main" val="3802092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0169" y="1978120"/>
            <a:ext cx="7103812" cy="3064840"/>
          </a:xfrm>
          <a:prstGeom prst="rect">
            <a:avLst/>
          </a:prstGeom>
        </p:spPr>
      </p:pic>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7622632" y="1"/>
            <a:ext cx="4241358" cy="6858000"/>
          </a:xfrm>
          <a:prstGeom prst="rect">
            <a:avLst/>
          </a:prstGeom>
        </p:spPr>
      </p:pic>
      <p:sp>
        <p:nvSpPr>
          <p:cNvPr id="7" name="TextBox 6"/>
          <p:cNvSpPr txBox="1"/>
          <p:nvPr/>
        </p:nvSpPr>
        <p:spPr>
          <a:xfrm>
            <a:off x="1185449" y="1124262"/>
            <a:ext cx="1915461" cy="646331"/>
          </a:xfrm>
          <a:prstGeom prst="rect">
            <a:avLst/>
          </a:prstGeom>
          <a:noFill/>
        </p:spPr>
        <p:txBody>
          <a:bodyPr wrap="none" rtlCol="0">
            <a:spAutoFit/>
          </a:bodyPr>
          <a:lstStyle/>
          <a:p>
            <a:r>
              <a:rPr lang="en-US" sz="3600" i="1" u="sng" dirty="0"/>
              <a:t>Version 3</a:t>
            </a:r>
          </a:p>
        </p:txBody>
      </p:sp>
      <p:sp>
        <p:nvSpPr>
          <p:cNvPr id="8" name="TextBox 7"/>
          <p:cNvSpPr txBox="1"/>
          <p:nvPr/>
        </p:nvSpPr>
        <p:spPr>
          <a:xfrm>
            <a:off x="4602118" y="179882"/>
            <a:ext cx="3120791" cy="646331"/>
          </a:xfrm>
          <a:prstGeom prst="rect">
            <a:avLst/>
          </a:prstGeom>
          <a:noFill/>
        </p:spPr>
        <p:txBody>
          <a:bodyPr wrap="none" rtlCol="0">
            <a:spAutoFit/>
          </a:bodyPr>
          <a:lstStyle/>
          <a:p>
            <a:r>
              <a:rPr lang="en-US" sz="3600" i="1" u="sng" dirty="0"/>
              <a:t>Final Version </a:t>
            </a:r>
            <a:r>
              <a:rPr lang="en-US" sz="3600" i="1" u="sng" dirty="0">
                <a:sym typeface="Wingdings" panose="05000000000000000000" pitchFamily="2" charset="2"/>
              </a:rPr>
              <a:t></a:t>
            </a:r>
            <a:endParaRPr lang="en-US" sz="3600" i="1" u="sng" dirty="0"/>
          </a:p>
        </p:txBody>
      </p:sp>
    </p:spTree>
    <p:extLst>
      <p:ext uri="{BB962C8B-B14F-4D97-AF65-F5344CB8AC3E}">
        <p14:creationId xmlns:p14="http://schemas.microsoft.com/office/powerpoint/2010/main" val="197506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p:nvPr/>
        </p:nvPicPr>
        <p:blipFill>
          <a:blip r:embed="rId2">
            <a:extLst>
              <a:ext uri="{28A0092B-C50C-407E-A947-70E740481C1C}">
                <a14:useLocalDpi xmlns:a14="http://schemas.microsoft.com/office/drawing/2010/main" val="0"/>
              </a:ext>
            </a:extLst>
          </a:blip>
          <a:stretch>
            <a:fillRect/>
          </a:stretch>
        </p:blipFill>
        <p:spPr>
          <a:xfrm>
            <a:off x="154305" y="245110"/>
            <a:ext cx="3745230" cy="6245860"/>
          </a:xfrm>
          <a:prstGeom prst="rect">
            <a:avLst/>
          </a:prstGeom>
        </p:spPr>
      </p:pic>
      <p:sp>
        <p:nvSpPr>
          <p:cNvPr id="26" name="TextBox 25"/>
          <p:cNvSpPr txBox="1"/>
          <p:nvPr/>
        </p:nvSpPr>
        <p:spPr>
          <a:xfrm>
            <a:off x="4011424" y="363200"/>
            <a:ext cx="4247048" cy="1200329"/>
          </a:xfrm>
          <a:prstGeom prst="rect">
            <a:avLst/>
          </a:prstGeom>
          <a:noFill/>
        </p:spPr>
        <p:txBody>
          <a:bodyPr wrap="square" rtlCol="0">
            <a:spAutoFit/>
          </a:bodyPr>
          <a:lstStyle/>
          <a:p>
            <a:r>
              <a:rPr lang="en-US" sz="2400" dirty="0"/>
              <a:t>Metastability distributions as a function of number of elements in a compound</a:t>
            </a:r>
          </a:p>
        </p:txBody>
      </p:sp>
      <p:grpSp>
        <p:nvGrpSpPr>
          <p:cNvPr id="27" name="Group 26"/>
          <p:cNvGrpSpPr/>
          <p:nvPr/>
        </p:nvGrpSpPr>
        <p:grpSpPr>
          <a:xfrm>
            <a:off x="4864442" y="2086176"/>
            <a:ext cx="3319278" cy="1703717"/>
            <a:chOff x="4334400" y="2566734"/>
            <a:chExt cx="3697866" cy="2342220"/>
          </a:xfrm>
        </p:grpSpPr>
        <p:grpSp>
          <p:nvGrpSpPr>
            <p:cNvPr id="28" name="Group 27"/>
            <p:cNvGrpSpPr/>
            <p:nvPr/>
          </p:nvGrpSpPr>
          <p:grpSpPr>
            <a:xfrm>
              <a:off x="4334400" y="3073258"/>
              <a:ext cx="3379966" cy="1183163"/>
              <a:chOff x="3644711" y="2478688"/>
              <a:chExt cx="823469" cy="265490"/>
            </a:xfrm>
          </p:grpSpPr>
          <p:cxnSp>
            <p:nvCxnSpPr>
              <p:cNvPr id="34" name="Straight Connector 33"/>
              <p:cNvCxnSpPr/>
              <p:nvPr/>
            </p:nvCxnSpPr>
            <p:spPr>
              <a:xfrm>
                <a:off x="3733800" y="2739670"/>
                <a:ext cx="734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reeform 34"/>
              <p:cNvSpPr/>
              <p:nvPr/>
            </p:nvSpPr>
            <p:spPr>
              <a:xfrm rot="5400000">
                <a:off x="3967967" y="2243964"/>
                <a:ext cx="265490" cy="734937"/>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tx1">
                  <a:lumMod val="50000"/>
                  <a:lumOff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36" name="TextBox 35"/>
              <p:cNvSpPr txBox="1"/>
              <p:nvPr/>
            </p:nvSpPr>
            <p:spPr>
              <a:xfrm>
                <a:off x="3644711" y="2494470"/>
                <a:ext cx="686739" cy="134402"/>
              </a:xfrm>
              <a:prstGeom prst="flowChartAlternateProcess">
                <a:avLst/>
              </a:prstGeom>
              <a:noFill/>
              <a:ln>
                <a:noFill/>
              </a:ln>
              <a:effectLst/>
            </p:spPr>
            <p:txBody>
              <a:bodyPr wrap="square" rtlCol="0">
                <a:spAutoFit/>
              </a:bodyPr>
              <a:lstStyle/>
              <a:p>
                <a:pPr algn="ctr"/>
                <a:r>
                  <a:rPr lang="en-US" sz="1200" b="1" dirty="0">
                    <a:solidFill>
                      <a:schemeClr val="bg1"/>
                    </a:solidFill>
                  </a:rPr>
                  <a:t>Phase</a:t>
                </a:r>
              </a:p>
              <a:p>
                <a:pPr algn="ctr"/>
                <a:r>
                  <a:rPr lang="en-US" sz="1200" b="1" dirty="0">
                    <a:solidFill>
                      <a:schemeClr val="bg1"/>
                    </a:solidFill>
                  </a:rPr>
                  <a:t>Separating</a:t>
                </a:r>
              </a:p>
            </p:txBody>
          </p:sp>
          <p:sp>
            <p:nvSpPr>
              <p:cNvPr id="37" name="Freeform 36"/>
              <p:cNvSpPr/>
              <p:nvPr/>
            </p:nvSpPr>
            <p:spPr>
              <a:xfrm rot="5400000">
                <a:off x="4039109" y="2317509"/>
                <a:ext cx="118445" cy="730179"/>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600"/>
              </a:p>
            </p:txBody>
          </p:sp>
          <p:sp>
            <p:nvSpPr>
              <p:cNvPr id="38" name="TextBox 37"/>
              <p:cNvSpPr txBox="1"/>
              <p:nvPr/>
            </p:nvSpPr>
            <p:spPr>
              <a:xfrm>
                <a:off x="3667526" y="2649822"/>
                <a:ext cx="686738" cy="80641"/>
              </a:xfrm>
              <a:prstGeom prst="flowChartAlternateProcess">
                <a:avLst/>
              </a:prstGeom>
              <a:noFill/>
              <a:effectLst/>
            </p:spPr>
            <p:txBody>
              <a:bodyPr wrap="square" rtlCol="0">
                <a:spAutoFit/>
              </a:bodyPr>
              <a:lstStyle/>
              <a:p>
                <a:pPr algn="ctr"/>
                <a:r>
                  <a:rPr lang="en-US" sz="1200" i="1" dirty="0"/>
                  <a:t>Polymorphs Only</a:t>
                </a:r>
              </a:p>
            </p:txBody>
          </p:sp>
        </p:grpSp>
        <p:sp>
          <p:nvSpPr>
            <p:cNvPr id="30" name="TextBox 29"/>
            <p:cNvSpPr txBox="1"/>
            <p:nvPr/>
          </p:nvSpPr>
          <p:spPr>
            <a:xfrm>
              <a:off x="5787326" y="2566734"/>
              <a:ext cx="2244940" cy="397006"/>
            </a:xfrm>
            <a:prstGeom prst="rect">
              <a:avLst/>
            </a:prstGeom>
            <a:noFill/>
          </p:spPr>
          <p:txBody>
            <a:bodyPr wrap="none" rtlCol="0">
              <a:spAutoFit/>
            </a:bodyPr>
            <a:lstStyle/>
            <a:p>
              <a:r>
                <a:rPr lang="en-US" sz="1600" b="1" dirty="0"/>
                <a:t>Median for all entries</a:t>
              </a:r>
            </a:p>
          </p:txBody>
        </p:sp>
        <p:sp>
          <p:nvSpPr>
            <p:cNvPr id="31" name="TextBox 30"/>
            <p:cNvSpPr txBox="1"/>
            <p:nvPr/>
          </p:nvSpPr>
          <p:spPr>
            <a:xfrm>
              <a:off x="4995097" y="4511948"/>
              <a:ext cx="2813837" cy="397006"/>
            </a:xfrm>
            <a:prstGeom prst="rect">
              <a:avLst/>
            </a:prstGeom>
            <a:noFill/>
          </p:spPr>
          <p:txBody>
            <a:bodyPr wrap="none" rtlCol="0">
              <a:spAutoFit/>
            </a:bodyPr>
            <a:lstStyle/>
            <a:p>
              <a:r>
                <a:rPr lang="en-US" sz="1600" i="1" dirty="0"/>
                <a:t>Median for polymorphs only</a:t>
              </a:r>
            </a:p>
          </p:txBody>
        </p:sp>
        <p:cxnSp>
          <p:nvCxnSpPr>
            <p:cNvPr id="32" name="Straight Connector 31"/>
            <p:cNvCxnSpPr/>
            <p:nvPr/>
          </p:nvCxnSpPr>
          <p:spPr>
            <a:xfrm flipH="1" flipV="1">
              <a:off x="6066935" y="2937028"/>
              <a:ext cx="1" cy="2569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5590842" y="4255874"/>
              <a:ext cx="1261" cy="28590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2529840" y="2415540"/>
            <a:ext cx="122682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p:nvPr/>
        </p:nvPicPr>
        <p:blipFill>
          <a:blip r:embed="rId3" cstate="print">
            <a:extLst>
              <a:ext uri="{28A0092B-C50C-407E-A947-70E740481C1C}">
                <a14:useLocalDpi xmlns:a14="http://schemas.microsoft.com/office/drawing/2010/main" val="0"/>
              </a:ext>
            </a:extLst>
          </a:blip>
          <a:stretch>
            <a:fillRect/>
          </a:stretch>
        </p:blipFill>
        <p:spPr>
          <a:xfrm>
            <a:off x="4097392" y="4195290"/>
            <a:ext cx="4429193" cy="2057018"/>
          </a:xfrm>
          <a:prstGeom prst="rect">
            <a:avLst/>
          </a:prstGeom>
        </p:spPr>
      </p:pic>
      <p:cxnSp>
        <p:nvCxnSpPr>
          <p:cNvPr id="41" name="Straight Connector 40"/>
          <p:cNvCxnSpPr/>
          <p:nvPr/>
        </p:nvCxnSpPr>
        <p:spPr>
          <a:xfrm>
            <a:off x="9310256"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496101" y="659119"/>
            <a:ext cx="2746649" cy="3693319"/>
          </a:xfrm>
          <a:prstGeom prst="rect">
            <a:avLst/>
          </a:prstGeom>
          <a:noFill/>
        </p:spPr>
        <p:txBody>
          <a:bodyPr wrap="none" rtlCol="0">
            <a:spAutoFit/>
          </a:bodyPr>
          <a:lstStyle/>
          <a:p>
            <a:r>
              <a:rPr lang="en-US" b="1" dirty="0"/>
              <a:t>Walk the listener </a:t>
            </a:r>
          </a:p>
          <a:p>
            <a:r>
              <a:rPr lang="en-US" b="1" dirty="0"/>
              <a:t>through the figure</a:t>
            </a:r>
          </a:p>
          <a:p>
            <a:endParaRPr lang="en-US" b="1" dirty="0"/>
          </a:p>
          <a:p>
            <a:pPr marL="342900" indent="-342900">
              <a:buAutoNum type="arabicPeriod"/>
            </a:pPr>
            <a:r>
              <a:rPr lang="en-US" b="1" dirty="0"/>
              <a:t>What are the axes? </a:t>
            </a:r>
          </a:p>
          <a:p>
            <a:pPr marL="342900" indent="-342900">
              <a:buAutoNum type="arabicPeriod"/>
            </a:pPr>
            <a:endParaRPr lang="en-US" b="1" dirty="0"/>
          </a:p>
          <a:p>
            <a:pPr marL="342900" indent="-342900">
              <a:buAutoNum type="arabicPeriod"/>
            </a:pPr>
            <a:r>
              <a:rPr lang="en-US" b="1" dirty="0"/>
              <a:t>What is being plotted? </a:t>
            </a:r>
          </a:p>
          <a:p>
            <a:pPr marL="342900" indent="-342900">
              <a:buAutoNum type="arabicPeriod"/>
            </a:pPr>
            <a:endParaRPr lang="en-US" b="1" dirty="0"/>
          </a:p>
          <a:p>
            <a:pPr marL="342900" indent="-342900">
              <a:buAutoNum type="arabicPeriod"/>
            </a:pPr>
            <a:r>
              <a:rPr lang="en-US" b="1" dirty="0"/>
              <a:t>What features should </a:t>
            </a:r>
            <a:br>
              <a:rPr lang="en-US" b="1" dirty="0"/>
            </a:br>
            <a:r>
              <a:rPr lang="en-US" b="1" dirty="0"/>
              <a:t>I pay attention to? </a:t>
            </a:r>
          </a:p>
          <a:p>
            <a:pPr marL="342900" indent="-342900">
              <a:buAutoNum type="arabicPeriod"/>
            </a:pPr>
            <a:endParaRPr lang="en-US" b="1" dirty="0"/>
          </a:p>
          <a:p>
            <a:pPr marL="342900" indent="-342900">
              <a:buAutoNum type="arabicPeriod"/>
            </a:pPr>
            <a:r>
              <a:rPr lang="en-US" b="1" dirty="0"/>
              <a:t>What do these </a:t>
            </a:r>
            <a:br>
              <a:rPr lang="en-US" b="1" dirty="0"/>
            </a:br>
            <a:r>
              <a:rPr lang="en-US" b="1" dirty="0"/>
              <a:t>features mean? </a:t>
            </a:r>
          </a:p>
          <a:p>
            <a:pPr marL="342900" indent="-342900">
              <a:buAutoNum type="arabicPeriod"/>
            </a:pPr>
            <a:endParaRPr lang="en-US" b="1" dirty="0"/>
          </a:p>
        </p:txBody>
      </p:sp>
      <p:sp>
        <p:nvSpPr>
          <p:cNvPr id="19" name="TextBox 18"/>
          <p:cNvSpPr txBox="1"/>
          <p:nvPr/>
        </p:nvSpPr>
        <p:spPr>
          <a:xfrm>
            <a:off x="2734891" y="6607348"/>
            <a:ext cx="6553525" cy="276999"/>
          </a:xfrm>
          <a:prstGeom prst="rect">
            <a:avLst/>
          </a:prstGeom>
          <a:noFill/>
        </p:spPr>
        <p:txBody>
          <a:bodyPr wrap="none" rtlCol="0">
            <a:spAutoFit/>
          </a:bodyPr>
          <a:lstStyle/>
          <a:p>
            <a:r>
              <a:rPr lang="en-US" sz="1200" dirty="0"/>
              <a:t>W. Sun </a:t>
            </a:r>
            <a:r>
              <a:rPr lang="en-US" sz="1200" i="1" dirty="0"/>
              <a:t>et al.</a:t>
            </a:r>
            <a:r>
              <a:rPr lang="en-US" sz="1200" dirty="0"/>
              <a:t>, The thermodynamic scale of inorganic crystalline metastability” </a:t>
            </a:r>
            <a:r>
              <a:rPr lang="en-US" sz="1200" i="1" dirty="0"/>
              <a:t>Science Advances </a:t>
            </a:r>
            <a:r>
              <a:rPr lang="en-US" sz="1200" dirty="0"/>
              <a:t>(2016)</a:t>
            </a:r>
          </a:p>
        </p:txBody>
      </p:sp>
    </p:spTree>
    <p:extLst>
      <p:ext uri="{BB962C8B-B14F-4D97-AF65-F5344CB8AC3E}">
        <p14:creationId xmlns:p14="http://schemas.microsoft.com/office/powerpoint/2010/main" val="49526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919818" y="914401"/>
            <a:ext cx="4424082" cy="1200329"/>
          </a:xfrm>
          <a:prstGeom prst="rect">
            <a:avLst/>
          </a:prstGeom>
          <a:noFill/>
        </p:spPr>
        <p:txBody>
          <a:bodyPr wrap="square" rtlCol="0">
            <a:spAutoFit/>
          </a:bodyPr>
          <a:lstStyle/>
          <a:p>
            <a:r>
              <a:rPr lang="en-US" b="1" dirty="0"/>
              <a:t>1. The more elements in a compound, the more likely it is phase-separating instead of polymorphic</a:t>
            </a:r>
          </a:p>
          <a:p>
            <a:pPr marL="285750" indent="-285750">
              <a:buFontTx/>
              <a:buChar char="-"/>
            </a:pPr>
            <a:endParaRPr lang="en-US" i="1" dirty="0"/>
          </a:p>
        </p:txBody>
      </p:sp>
      <p:pic>
        <p:nvPicPr>
          <p:cNvPr id="20" name="Picture 19"/>
          <p:cNvPicPr>
            <a:picLocks noChangeAspect="1"/>
          </p:cNvPicPr>
          <p:nvPr/>
        </p:nvPicPr>
        <p:blipFill>
          <a:blip r:embed="rId3"/>
          <a:stretch>
            <a:fillRect/>
          </a:stretch>
        </p:blipFill>
        <p:spPr>
          <a:xfrm>
            <a:off x="4665321" y="2301814"/>
            <a:ext cx="3306489" cy="2967631"/>
          </a:xfrm>
          <a:prstGeom prst="rect">
            <a:avLst/>
          </a:prstGeom>
        </p:spPr>
      </p:pic>
      <p:sp>
        <p:nvSpPr>
          <p:cNvPr id="21" name="TextBox 20"/>
          <p:cNvSpPr txBox="1"/>
          <p:nvPr/>
        </p:nvSpPr>
        <p:spPr>
          <a:xfrm>
            <a:off x="4246301" y="5121076"/>
            <a:ext cx="398280" cy="448052"/>
          </a:xfrm>
          <a:prstGeom prst="rect">
            <a:avLst/>
          </a:prstGeom>
          <a:noFill/>
        </p:spPr>
        <p:txBody>
          <a:bodyPr wrap="none" rtlCol="0">
            <a:spAutoFit/>
          </a:bodyPr>
          <a:lstStyle/>
          <a:p>
            <a:r>
              <a:rPr lang="en-US" dirty="0"/>
              <a:t>Li</a:t>
            </a:r>
          </a:p>
        </p:txBody>
      </p:sp>
      <p:sp>
        <p:nvSpPr>
          <p:cNvPr id="22" name="TextBox 21"/>
          <p:cNvSpPr txBox="1"/>
          <p:nvPr/>
        </p:nvSpPr>
        <p:spPr>
          <a:xfrm>
            <a:off x="7951071" y="5163445"/>
            <a:ext cx="478012" cy="448052"/>
          </a:xfrm>
          <a:prstGeom prst="rect">
            <a:avLst/>
          </a:prstGeom>
          <a:noFill/>
        </p:spPr>
        <p:txBody>
          <a:bodyPr wrap="none" rtlCol="0">
            <a:spAutoFit/>
          </a:bodyPr>
          <a:lstStyle/>
          <a:p>
            <a:r>
              <a:rPr lang="en-US" dirty="0"/>
              <a:t>Fe</a:t>
            </a:r>
          </a:p>
        </p:txBody>
      </p:sp>
      <p:sp>
        <p:nvSpPr>
          <p:cNvPr id="23" name="TextBox 22"/>
          <p:cNvSpPr txBox="1"/>
          <p:nvPr/>
        </p:nvSpPr>
        <p:spPr>
          <a:xfrm>
            <a:off x="6071830" y="1887809"/>
            <a:ext cx="493471" cy="448052"/>
          </a:xfrm>
          <a:prstGeom prst="rect">
            <a:avLst/>
          </a:prstGeom>
          <a:noFill/>
        </p:spPr>
        <p:txBody>
          <a:bodyPr wrap="none" rtlCol="0">
            <a:spAutoFit/>
          </a:bodyPr>
          <a:lstStyle/>
          <a:p>
            <a:r>
              <a:rPr lang="en-US" dirty="0"/>
              <a:t>O</a:t>
            </a:r>
            <a:r>
              <a:rPr lang="en-US" baseline="-25000" dirty="0"/>
              <a:t>2</a:t>
            </a:r>
          </a:p>
        </p:txBody>
      </p:sp>
      <p:pic>
        <p:nvPicPr>
          <p:cNvPr id="24" name="Picture 23"/>
          <p:cNvPicPr/>
          <p:nvPr/>
        </p:nvPicPr>
        <p:blipFill>
          <a:blip r:embed="rId4">
            <a:extLst>
              <a:ext uri="{28A0092B-C50C-407E-A947-70E740481C1C}">
                <a14:useLocalDpi xmlns:a14="http://schemas.microsoft.com/office/drawing/2010/main" val="0"/>
              </a:ext>
            </a:extLst>
          </a:blip>
          <a:stretch>
            <a:fillRect/>
          </a:stretch>
        </p:blipFill>
        <p:spPr>
          <a:xfrm>
            <a:off x="154305" y="245110"/>
            <a:ext cx="3745230" cy="6245860"/>
          </a:xfrm>
          <a:prstGeom prst="rect">
            <a:avLst/>
          </a:prstGeom>
        </p:spPr>
      </p:pic>
      <p:sp>
        <p:nvSpPr>
          <p:cNvPr id="25" name="TextBox 24"/>
          <p:cNvSpPr txBox="1"/>
          <p:nvPr/>
        </p:nvSpPr>
        <p:spPr>
          <a:xfrm>
            <a:off x="3902927" y="423747"/>
            <a:ext cx="1585049" cy="400110"/>
          </a:xfrm>
          <a:prstGeom prst="rect">
            <a:avLst/>
          </a:prstGeom>
          <a:noFill/>
        </p:spPr>
        <p:txBody>
          <a:bodyPr wrap="none" rtlCol="0">
            <a:spAutoFit/>
          </a:bodyPr>
          <a:lstStyle/>
          <a:p>
            <a:r>
              <a:rPr lang="en-US" sz="2000" i="1" u="sng" dirty="0"/>
              <a:t>Observations</a:t>
            </a:r>
          </a:p>
        </p:txBody>
      </p:sp>
      <p:sp>
        <p:nvSpPr>
          <p:cNvPr id="26" name="TextBox 25"/>
          <p:cNvSpPr txBox="1"/>
          <p:nvPr/>
        </p:nvSpPr>
        <p:spPr>
          <a:xfrm>
            <a:off x="4899103" y="5664820"/>
            <a:ext cx="3189078" cy="646331"/>
          </a:xfrm>
          <a:prstGeom prst="rect">
            <a:avLst/>
          </a:prstGeom>
          <a:noFill/>
        </p:spPr>
        <p:txBody>
          <a:bodyPr wrap="none" rtlCol="0">
            <a:spAutoFit/>
          </a:bodyPr>
          <a:lstStyle/>
          <a:p>
            <a:r>
              <a:rPr lang="en-US" i="1" dirty="0"/>
              <a:t>Greater chemical space for the </a:t>
            </a:r>
            <a:br>
              <a:rPr lang="en-US" i="1" dirty="0"/>
            </a:br>
            <a:r>
              <a:rPr lang="en-US" i="1" dirty="0"/>
              <a:t>existence of stable phases. </a:t>
            </a:r>
          </a:p>
        </p:txBody>
      </p:sp>
      <p:grpSp>
        <p:nvGrpSpPr>
          <p:cNvPr id="27" name="Group 26"/>
          <p:cNvGrpSpPr/>
          <p:nvPr/>
        </p:nvGrpSpPr>
        <p:grpSpPr>
          <a:xfrm>
            <a:off x="2424865" y="2438400"/>
            <a:ext cx="1319821" cy="451757"/>
            <a:chOff x="3648383" y="2478688"/>
            <a:chExt cx="819797" cy="265490"/>
          </a:xfrm>
        </p:grpSpPr>
        <p:cxnSp>
          <p:nvCxnSpPr>
            <p:cNvPr id="35" name="Straight Connector 34"/>
            <p:cNvCxnSpPr/>
            <p:nvPr/>
          </p:nvCxnSpPr>
          <p:spPr>
            <a:xfrm>
              <a:off x="3733800" y="2739670"/>
              <a:ext cx="734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rot="5400000">
              <a:off x="3967967" y="2243964"/>
              <a:ext cx="265490" cy="734937"/>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tx1">
                <a:lumMod val="50000"/>
                <a:lumOff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7" name="TextBox 36"/>
            <p:cNvSpPr txBox="1"/>
            <p:nvPr/>
          </p:nvSpPr>
          <p:spPr>
            <a:xfrm>
              <a:off x="3648383" y="2508478"/>
              <a:ext cx="686739" cy="126054"/>
            </a:xfrm>
            <a:prstGeom prst="flowChartAlternateProcess">
              <a:avLst/>
            </a:prstGeom>
            <a:noFill/>
            <a:ln>
              <a:noFill/>
            </a:ln>
            <a:effectLst/>
          </p:spPr>
          <p:txBody>
            <a:bodyPr wrap="square" rtlCol="0">
              <a:spAutoFit/>
            </a:bodyPr>
            <a:lstStyle/>
            <a:p>
              <a:pPr algn="ctr"/>
              <a:r>
                <a:rPr lang="en-US" sz="900" b="1" dirty="0" err="1">
                  <a:solidFill>
                    <a:schemeClr val="bg1"/>
                  </a:solidFill>
                </a:rPr>
                <a:t>Phase.Sep</a:t>
              </a:r>
              <a:r>
                <a:rPr lang="en-US" sz="900" b="1" dirty="0">
                  <a:solidFill>
                    <a:schemeClr val="bg1"/>
                  </a:solidFill>
                </a:rPr>
                <a:t>.</a:t>
              </a:r>
            </a:p>
          </p:txBody>
        </p:sp>
        <p:sp>
          <p:nvSpPr>
            <p:cNvPr id="38" name="Freeform 37"/>
            <p:cNvSpPr/>
            <p:nvPr/>
          </p:nvSpPr>
          <p:spPr>
            <a:xfrm rot="5400000">
              <a:off x="4039109" y="2317509"/>
              <a:ext cx="118445" cy="730179"/>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9" name="TextBox 38"/>
            <p:cNvSpPr txBox="1"/>
            <p:nvPr/>
          </p:nvSpPr>
          <p:spPr>
            <a:xfrm>
              <a:off x="3678767" y="2627077"/>
              <a:ext cx="686738" cy="78784"/>
            </a:xfrm>
            <a:prstGeom prst="flowChartAlternateProcess">
              <a:avLst/>
            </a:prstGeom>
            <a:noFill/>
            <a:effectLst/>
          </p:spPr>
          <p:txBody>
            <a:bodyPr wrap="square" rtlCol="0">
              <a:spAutoFit/>
            </a:bodyPr>
            <a:lstStyle/>
            <a:p>
              <a:pPr algn="ctr"/>
              <a:r>
                <a:rPr lang="en-US" sz="900" i="1" dirty="0"/>
                <a:t>Polymorphs Only</a:t>
              </a:r>
            </a:p>
          </p:txBody>
        </p:sp>
      </p:grpSp>
      <p:pic>
        <p:nvPicPr>
          <p:cNvPr id="40" name="Picture 39"/>
          <p:cNvPicPr>
            <a:picLocks noChangeAspect="1"/>
          </p:cNvPicPr>
          <p:nvPr/>
        </p:nvPicPr>
        <p:blipFill>
          <a:blip r:embed="rId5"/>
          <a:stretch>
            <a:fillRect/>
          </a:stretch>
        </p:blipFill>
        <p:spPr>
          <a:xfrm>
            <a:off x="4618265" y="2266950"/>
            <a:ext cx="3409950" cy="3069228"/>
          </a:xfrm>
          <a:prstGeom prst="rect">
            <a:avLst/>
          </a:prstGeom>
        </p:spPr>
      </p:pic>
      <p:sp>
        <p:nvSpPr>
          <p:cNvPr id="41" name="TextBox 40"/>
          <p:cNvSpPr txBox="1"/>
          <p:nvPr/>
        </p:nvSpPr>
        <p:spPr>
          <a:xfrm>
            <a:off x="7224011" y="2703584"/>
            <a:ext cx="1932132" cy="646331"/>
          </a:xfrm>
          <a:prstGeom prst="rect">
            <a:avLst/>
          </a:prstGeom>
          <a:noFill/>
        </p:spPr>
        <p:txBody>
          <a:bodyPr wrap="none" rtlCol="0">
            <a:spAutoFit/>
          </a:bodyPr>
          <a:lstStyle/>
          <a:p>
            <a:r>
              <a:rPr lang="en-US" dirty="0"/>
              <a:t>Black – Stable</a:t>
            </a:r>
          </a:p>
          <a:p>
            <a:r>
              <a:rPr lang="en-US" dirty="0">
                <a:solidFill>
                  <a:srgbClr val="4169E1"/>
                </a:solidFill>
              </a:rPr>
              <a:t>Blue – Metastable</a:t>
            </a:r>
          </a:p>
        </p:txBody>
      </p:sp>
      <p:cxnSp>
        <p:nvCxnSpPr>
          <p:cNvPr id="19" name="Straight Connector 18"/>
          <p:cNvCxnSpPr/>
          <p:nvPr/>
        </p:nvCxnSpPr>
        <p:spPr>
          <a:xfrm>
            <a:off x="9310256"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496101" y="650806"/>
            <a:ext cx="2559111" cy="3970318"/>
          </a:xfrm>
          <a:prstGeom prst="rect">
            <a:avLst/>
          </a:prstGeom>
          <a:noFill/>
        </p:spPr>
        <p:txBody>
          <a:bodyPr wrap="square" rtlCol="0">
            <a:spAutoFit/>
          </a:bodyPr>
          <a:lstStyle/>
          <a:p>
            <a:r>
              <a:rPr lang="en-US" b="1" dirty="0"/>
              <a:t>Walk the listener </a:t>
            </a:r>
          </a:p>
          <a:p>
            <a:r>
              <a:rPr lang="en-US" b="1" dirty="0"/>
              <a:t>through the figure</a:t>
            </a:r>
          </a:p>
          <a:p>
            <a:endParaRPr lang="en-US" b="1" dirty="0"/>
          </a:p>
          <a:p>
            <a:r>
              <a:rPr lang="en-US" b="1" dirty="0"/>
              <a:t>1. Describe the trend </a:t>
            </a:r>
            <a:br>
              <a:rPr lang="en-US" b="1" dirty="0"/>
            </a:br>
            <a:r>
              <a:rPr lang="en-US" b="1" dirty="0"/>
              <a:t>     </a:t>
            </a:r>
            <a:r>
              <a:rPr lang="en-US" b="1" i="1" dirty="0"/>
              <a:t>physically</a:t>
            </a:r>
            <a:endParaRPr lang="en-US" b="1" dirty="0"/>
          </a:p>
          <a:p>
            <a:pPr marL="342900" indent="-342900">
              <a:buAutoNum type="arabicPeriod"/>
            </a:pPr>
            <a:endParaRPr lang="en-US" b="1" dirty="0"/>
          </a:p>
          <a:p>
            <a:r>
              <a:rPr lang="en-US" b="1" dirty="0"/>
              <a:t>2. Describe the trend</a:t>
            </a:r>
          </a:p>
          <a:p>
            <a:r>
              <a:rPr lang="en-US" b="1" i="1" dirty="0"/>
              <a:t>     graphically</a:t>
            </a:r>
          </a:p>
          <a:p>
            <a:endParaRPr lang="en-US" b="1" i="1" dirty="0"/>
          </a:p>
          <a:p>
            <a:r>
              <a:rPr lang="en-US" b="1" dirty="0"/>
              <a:t>3. Use supporting figures   </a:t>
            </a:r>
          </a:p>
          <a:p>
            <a:r>
              <a:rPr lang="en-US" b="1" dirty="0"/>
              <a:t>     to rationalize </a:t>
            </a:r>
          </a:p>
          <a:p>
            <a:r>
              <a:rPr lang="en-US" b="1" dirty="0"/>
              <a:t>     your argument. </a:t>
            </a:r>
          </a:p>
          <a:p>
            <a:endParaRPr lang="en-US" b="1" i="1" dirty="0"/>
          </a:p>
          <a:p>
            <a:pPr marL="342900" indent="-342900">
              <a:buAutoNum type="arabicPeriod"/>
            </a:pPr>
            <a:endParaRPr lang="en-US" b="1" dirty="0"/>
          </a:p>
        </p:txBody>
      </p:sp>
    </p:spTree>
    <p:extLst>
      <p:ext uri="{BB962C8B-B14F-4D97-AF65-F5344CB8AC3E}">
        <p14:creationId xmlns:p14="http://schemas.microsoft.com/office/powerpoint/2010/main" val="153286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6" grpId="0"/>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a:xfrm>
            <a:off x="3919818" y="914401"/>
            <a:ext cx="4424082" cy="1200329"/>
          </a:xfrm>
          <a:prstGeom prst="rect">
            <a:avLst/>
          </a:prstGeom>
          <a:noFill/>
        </p:spPr>
        <p:txBody>
          <a:bodyPr wrap="square" rtlCol="0">
            <a:spAutoFit/>
          </a:bodyPr>
          <a:lstStyle/>
          <a:p>
            <a:r>
              <a:rPr lang="en-US" dirty="0"/>
              <a:t>1. The more elements </a:t>
            </a:r>
            <a:r>
              <a:rPr lang="en-US"/>
              <a:t>in a </a:t>
            </a:r>
            <a:r>
              <a:rPr lang="en-US" dirty="0"/>
              <a:t>compound, the more likely it </a:t>
            </a:r>
            <a:r>
              <a:rPr lang="en-US"/>
              <a:t>is phase-separating instead </a:t>
            </a:r>
            <a:r>
              <a:rPr lang="en-US" dirty="0"/>
              <a:t>of polymorphic</a:t>
            </a:r>
          </a:p>
          <a:p>
            <a:pPr marL="285750" indent="-285750">
              <a:buFontTx/>
              <a:buChar char="-"/>
            </a:pPr>
            <a:endParaRPr lang="en-US" dirty="0"/>
          </a:p>
        </p:txBody>
      </p:sp>
      <p:sp>
        <p:nvSpPr>
          <p:cNvPr id="43" name="TextBox 42"/>
          <p:cNvSpPr txBox="1"/>
          <p:nvPr/>
        </p:nvSpPr>
        <p:spPr>
          <a:xfrm>
            <a:off x="3919818" y="2114730"/>
            <a:ext cx="4424082" cy="923330"/>
          </a:xfrm>
          <a:prstGeom prst="rect">
            <a:avLst/>
          </a:prstGeom>
          <a:noFill/>
        </p:spPr>
        <p:txBody>
          <a:bodyPr wrap="square" rtlCol="0">
            <a:spAutoFit/>
          </a:bodyPr>
          <a:lstStyle/>
          <a:p>
            <a:r>
              <a:rPr lang="en-US" b="1" dirty="0"/>
              <a:t>2. Phase-separating compounds tend to be more metastable than polymorphs. </a:t>
            </a:r>
          </a:p>
          <a:p>
            <a:pPr marL="285750" indent="-285750">
              <a:buFontTx/>
              <a:buChar char="-"/>
            </a:pPr>
            <a:endParaRPr lang="en-US" dirty="0"/>
          </a:p>
        </p:txBody>
      </p:sp>
      <p:grpSp>
        <p:nvGrpSpPr>
          <p:cNvPr id="44" name="Group 43"/>
          <p:cNvGrpSpPr/>
          <p:nvPr/>
        </p:nvGrpSpPr>
        <p:grpSpPr>
          <a:xfrm>
            <a:off x="5273252" y="3303629"/>
            <a:ext cx="2383736" cy="961999"/>
            <a:chOff x="5111327" y="3231239"/>
            <a:chExt cx="2383736" cy="961999"/>
          </a:xfrm>
        </p:grpSpPr>
        <p:sp>
          <p:nvSpPr>
            <p:cNvPr id="45" name="TextBox 44"/>
            <p:cNvSpPr txBox="1"/>
            <p:nvPr/>
          </p:nvSpPr>
          <p:spPr>
            <a:xfrm>
              <a:off x="5111327" y="3231239"/>
              <a:ext cx="2358338" cy="369332"/>
            </a:xfrm>
            <a:prstGeom prst="rect">
              <a:avLst/>
            </a:prstGeom>
            <a:noFill/>
          </p:spPr>
          <p:txBody>
            <a:bodyPr wrap="none" rtlCol="0">
              <a:spAutoFit/>
            </a:bodyPr>
            <a:lstStyle/>
            <a:p>
              <a:r>
                <a:rPr lang="en-US" dirty="0"/>
                <a:t>A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p>
          </p:txBody>
        </p:sp>
        <p:sp>
          <p:nvSpPr>
            <p:cNvPr id="46" name="TextBox 45"/>
            <p:cNvSpPr txBox="1"/>
            <p:nvPr/>
          </p:nvSpPr>
          <p:spPr>
            <a:xfrm>
              <a:off x="5119793" y="3519105"/>
              <a:ext cx="2358338" cy="369332"/>
            </a:xfrm>
            <a:prstGeom prst="rect">
              <a:avLst/>
            </a:prstGeom>
            <a:noFill/>
          </p:spPr>
          <p:txBody>
            <a:bodyPr wrap="none" rtlCol="0">
              <a:spAutoFit/>
            </a:bodyPr>
            <a:lstStyle/>
            <a:p>
              <a:r>
                <a:rPr lang="en-US" dirty="0"/>
                <a:t>A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p>
          </p:txBody>
        </p:sp>
        <p:sp>
          <p:nvSpPr>
            <p:cNvPr id="47" name="TextBox 46"/>
            <p:cNvSpPr txBox="1"/>
            <p:nvPr/>
          </p:nvSpPr>
          <p:spPr>
            <a:xfrm>
              <a:off x="5136725" y="3823906"/>
              <a:ext cx="2358338" cy="369332"/>
            </a:xfrm>
            <a:prstGeom prst="rect">
              <a:avLst/>
            </a:prstGeom>
            <a:noFill/>
          </p:spPr>
          <p:txBody>
            <a:bodyPr wrap="none" rtlCol="0">
              <a:spAutoFit/>
            </a:bodyPr>
            <a:lstStyle/>
            <a:p>
              <a:r>
                <a:rPr lang="en-US" dirty="0"/>
                <a:t>A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r>
                <a:rPr lang="en-US" dirty="0" err="1"/>
                <a:t>A</a:t>
              </a:r>
              <a:r>
                <a:rPr lang="en-US" dirty="0"/>
                <a:t> </a:t>
              </a:r>
            </a:p>
          </p:txBody>
        </p:sp>
      </p:grpSp>
      <p:grpSp>
        <p:nvGrpSpPr>
          <p:cNvPr id="48" name="Group 47"/>
          <p:cNvGrpSpPr/>
          <p:nvPr/>
        </p:nvGrpSpPr>
        <p:grpSpPr>
          <a:xfrm>
            <a:off x="5490843" y="3488295"/>
            <a:ext cx="1920721" cy="983164"/>
            <a:chOff x="5328918" y="3415905"/>
            <a:chExt cx="1920721" cy="983164"/>
          </a:xfrm>
        </p:grpSpPr>
        <p:sp>
          <p:nvSpPr>
            <p:cNvPr id="49" name="TextBox 48"/>
            <p:cNvSpPr txBox="1"/>
            <p:nvPr/>
          </p:nvSpPr>
          <p:spPr>
            <a:xfrm>
              <a:off x="5328920" y="3415905"/>
              <a:ext cx="1920719" cy="369332"/>
            </a:xfrm>
            <a:prstGeom prst="rect">
              <a:avLst/>
            </a:prstGeom>
            <a:noFill/>
          </p:spPr>
          <p:txBody>
            <a:bodyPr wrap="none" rtlCol="0">
              <a:spAutoFit/>
            </a:bodyPr>
            <a:lstStyle/>
            <a:p>
              <a:r>
                <a:rPr lang="en-US" dirty="0"/>
                <a:t>B     </a:t>
              </a:r>
              <a:r>
                <a:rPr lang="en-US" dirty="0" err="1"/>
                <a:t>B</a:t>
              </a:r>
              <a:r>
                <a:rPr lang="en-US" dirty="0"/>
                <a:t>     </a:t>
              </a:r>
              <a:r>
                <a:rPr lang="en-US" dirty="0" err="1"/>
                <a:t>B</a:t>
              </a:r>
              <a:r>
                <a:rPr lang="en-US" dirty="0"/>
                <a:t>     </a:t>
              </a:r>
              <a:r>
                <a:rPr lang="en-US" dirty="0" err="1"/>
                <a:t>B</a:t>
              </a:r>
              <a:r>
                <a:rPr lang="en-US" dirty="0"/>
                <a:t>      </a:t>
              </a:r>
              <a:r>
                <a:rPr lang="en-US" dirty="0" err="1"/>
                <a:t>B</a:t>
              </a:r>
              <a:endParaRPr lang="en-US" dirty="0"/>
            </a:p>
          </p:txBody>
        </p:sp>
        <p:sp>
          <p:nvSpPr>
            <p:cNvPr id="50" name="TextBox 49"/>
            <p:cNvSpPr txBox="1"/>
            <p:nvPr/>
          </p:nvSpPr>
          <p:spPr>
            <a:xfrm>
              <a:off x="5328920" y="3707874"/>
              <a:ext cx="1920719" cy="369332"/>
            </a:xfrm>
            <a:prstGeom prst="rect">
              <a:avLst/>
            </a:prstGeom>
            <a:noFill/>
          </p:spPr>
          <p:txBody>
            <a:bodyPr wrap="none" rtlCol="0">
              <a:spAutoFit/>
            </a:bodyPr>
            <a:lstStyle/>
            <a:p>
              <a:r>
                <a:rPr lang="en-US" dirty="0"/>
                <a:t>B     </a:t>
              </a:r>
              <a:r>
                <a:rPr lang="en-US" dirty="0" err="1"/>
                <a:t>B</a:t>
              </a:r>
              <a:r>
                <a:rPr lang="en-US" dirty="0"/>
                <a:t>     </a:t>
              </a:r>
              <a:r>
                <a:rPr lang="en-US" dirty="0" err="1"/>
                <a:t>B</a:t>
              </a:r>
              <a:r>
                <a:rPr lang="en-US" dirty="0"/>
                <a:t>     </a:t>
              </a:r>
              <a:r>
                <a:rPr lang="en-US" dirty="0" err="1"/>
                <a:t>B</a:t>
              </a:r>
              <a:r>
                <a:rPr lang="en-US" dirty="0"/>
                <a:t>      </a:t>
              </a:r>
              <a:r>
                <a:rPr lang="en-US" dirty="0" err="1"/>
                <a:t>B</a:t>
              </a:r>
              <a:endParaRPr lang="en-US" dirty="0"/>
            </a:p>
          </p:txBody>
        </p:sp>
        <p:sp>
          <p:nvSpPr>
            <p:cNvPr id="51" name="TextBox 50"/>
            <p:cNvSpPr txBox="1"/>
            <p:nvPr/>
          </p:nvSpPr>
          <p:spPr>
            <a:xfrm>
              <a:off x="5328918" y="4029737"/>
              <a:ext cx="1920719" cy="369332"/>
            </a:xfrm>
            <a:prstGeom prst="rect">
              <a:avLst/>
            </a:prstGeom>
            <a:noFill/>
          </p:spPr>
          <p:txBody>
            <a:bodyPr wrap="none" rtlCol="0">
              <a:spAutoFit/>
            </a:bodyPr>
            <a:lstStyle/>
            <a:p>
              <a:r>
                <a:rPr lang="en-US" dirty="0"/>
                <a:t>B     </a:t>
              </a:r>
              <a:r>
                <a:rPr lang="en-US" dirty="0" err="1"/>
                <a:t>B</a:t>
              </a:r>
              <a:r>
                <a:rPr lang="en-US" dirty="0"/>
                <a:t>     </a:t>
              </a:r>
              <a:r>
                <a:rPr lang="en-US" dirty="0" err="1"/>
                <a:t>B</a:t>
              </a:r>
              <a:r>
                <a:rPr lang="en-US" dirty="0"/>
                <a:t>     </a:t>
              </a:r>
              <a:r>
                <a:rPr lang="en-US" dirty="0" err="1"/>
                <a:t>B</a:t>
              </a:r>
              <a:r>
                <a:rPr lang="en-US" dirty="0"/>
                <a:t>      </a:t>
              </a:r>
              <a:r>
                <a:rPr lang="en-US" dirty="0" err="1"/>
                <a:t>B</a:t>
              </a:r>
              <a:endParaRPr lang="en-US" dirty="0"/>
            </a:p>
          </p:txBody>
        </p:sp>
      </p:grpSp>
      <p:pic>
        <p:nvPicPr>
          <p:cNvPr id="52" name="Picture 51"/>
          <p:cNvPicPr/>
          <p:nvPr/>
        </p:nvPicPr>
        <p:blipFill>
          <a:blip r:embed="rId3">
            <a:extLst>
              <a:ext uri="{28A0092B-C50C-407E-A947-70E740481C1C}">
                <a14:useLocalDpi xmlns:a14="http://schemas.microsoft.com/office/drawing/2010/main" val="0"/>
              </a:ext>
            </a:extLst>
          </a:blip>
          <a:stretch>
            <a:fillRect/>
          </a:stretch>
        </p:blipFill>
        <p:spPr>
          <a:xfrm>
            <a:off x="154305" y="245110"/>
            <a:ext cx="3745230" cy="6245860"/>
          </a:xfrm>
          <a:prstGeom prst="rect">
            <a:avLst/>
          </a:prstGeom>
        </p:spPr>
      </p:pic>
      <p:sp>
        <p:nvSpPr>
          <p:cNvPr id="53" name="TextBox 52"/>
          <p:cNvSpPr txBox="1"/>
          <p:nvPr/>
        </p:nvSpPr>
        <p:spPr>
          <a:xfrm>
            <a:off x="4692015" y="4667250"/>
            <a:ext cx="3670935" cy="923330"/>
          </a:xfrm>
          <a:prstGeom prst="rect">
            <a:avLst/>
          </a:prstGeom>
          <a:noFill/>
        </p:spPr>
        <p:txBody>
          <a:bodyPr wrap="square" rtlCol="0">
            <a:spAutoFit/>
          </a:bodyPr>
          <a:lstStyle/>
          <a:p>
            <a:r>
              <a:rPr lang="en-US" i="1" dirty="0"/>
              <a:t>The process of phase-separation requires long-range diffusion, which can serve as a kinetic barrier</a:t>
            </a:r>
          </a:p>
        </p:txBody>
      </p:sp>
      <p:sp>
        <p:nvSpPr>
          <p:cNvPr id="54" name="TextBox 53"/>
          <p:cNvSpPr txBox="1"/>
          <p:nvPr/>
        </p:nvSpPr>
        <p:spPr>
          <a:xfrm>
            <a:off x="4625340" y="5753100"/>
            <a:ext cx="3670935" cy="369332"/>
          </a:xfrm>
          <a:prstGeom prst="rect">
            <a:avLst/>
          </a:prstGeom>
          <a:noFill/>
        </p:spPr>
        <p:txBody>
          <a:bodyPr wrap="square" rtlCol="0">
            <a:spAutoFit/>
          </a:bodyPr>
          <a:lstStyle/>
          <a:p>
            <a:r>
              <a:rPr lang="en-US" dirty="0"/>
              <a:t>Polymorphs do not have this barrier. </a:t>
            </a:r>
          </a:p>
        </p:txBody>
      </p:sp>
      <p:sp>
        <p:nvSpPr>
          <p:cNvPr id="55" name="TextBox 54"/>
          <p:cNvSpPr txBox="1"/>
          <p:nvPr/>
        </p:nvSpPr>
        <p:spPr>
          <a:xfrm>
            <a:off x="3902927" y="423747"/>
            <a:ext cx="1585049" cy="400110"/>
          </a:xfrm>
          <a:prstGeom prst="rect">
            <a:avLst/>
          </a:prstGeom>
          <a:noFill/>
        </p:spPr>
        <p:txBody>
          <a:bodyPr wrap="none" rtlCol="0">
            <a:spAutoFit/>
          </a:bodyPr>
          <a:lstStyle/>
          <a:p>
            <a:r>
              <a:rPr lang="en-US" sz="2000" i="1" u="sng" dirty="0"/>
              <a:t>Observations</a:t>
            </a:r>
          </a:p>
        </p:txBody>
      </p:sp>
      <p:grpSp>
        <p:nvGrpSpPr>
          <p:cNvPr id="56" name="Group 55"/>
          <p:cNvGrpSpPr/>
          <p:nvPr/>
        </p:nvGrpSpPr>
        <p:grpSpPr>
          <a:xfrm>
            <a:off x="2424865" y="2438400"/>
            <a:ext cx="1319821" cy="451757"/>
            <a:chOff x="3648383" y="2478688"/>
            <a:chExt cx="819797" cy="265490"/>
          </a:xfrm>
        </p:grpSpPr>
        <p:cxnSp>
          <p:nvCxnSpPr>
            <p:cNvPr id="57" name="Straight Connector 56"/>
            <p:cNvCxnSpPr/>
            <p:nvPr/>
          </p:nvCxnSpPr>
          <p:spPr>
            <a:xfrm>
              <a:off x="3733800" y="2739670"/>
              <a:ext cx="734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rot="5400000">
              <a:off x="3967967" y="2243964"/>
              <a:ext cx="265490" cy="734937"/>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tx1">
                <a:lumMod val="50000"/>
                <a:lumOff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59" name="TextBox 58"/>
            <p:cNvSpPr txBox="1"/>
            <p:nvPr/>
          </p:nvSpPr>
          <p:spPr>
            <a:xfrm>
              <a:off x="3648383" y="2508478"/>
              <a:ext cx="686739" cy="126054"/>
            </a:xfrm>
            <a:prstGeom prst="flowChartAlternateProcess">
              <a:avLst/>
            </a:prstGeom>
            <a:noFill/>
            <a:ln>
              <a:noFill/>
            </a:ln>
            <a:effectLst/>
          </p:spPr>
          <p:txBody>
            <a:bodyPr wrap="square" rtlCol="0">
              <a:spAutoFit/>
            </a:bodyPr>
            <a:lstStyle/>
            <a:p>
              <a:pPr algn="ctr"/>
              <a:r>
                <a:rPr lang="en-US" sz="900" b="1" dirty="0" err="1">
                  <a:solidFill>
                    <a:schemeClr val="bg1"/>
                  </a:solidFill>
                </a:rPr>
                <a:t>Phase.Sep</a:t>
              </a:r>
              <a:r>
                <a:rPr lang="en-US" sz="900" b="1" dirty="0">
                  <a:solidFill>
                    <a:schemeClr val="bg1"/>
                  </a:solidFill>
                </a:rPr>
                <a:t>.</a:t>
              </a:r>
            </a:p>
          </p:txBody>
        </p:sp>
        <p:sp>
          <p:nvSpPr>
            <p:cNvPr id="60" name="Freeform 59"/>
            <p:cNvSpPr/>
            <p:nvPr/>
          </p:nvSpPr>
          <p:spPr>
            <a:xfrm rot="5400000">
              <a:off x="4039109" y="2317509"/>
              <a:ext cx="118445" cy="730179"/>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61" name="TextBox 60"/>
            <p:cNvSpPr txBox="1"/>
            <p:nvPr/>
          </p:nvSpPr>
          <p:spPr>
            <a:xfrm>
              <a:off x="3678767" y="2627077"/>
              <a:ext cx="686738" cy="78784"/>
            </a:xfrm>
            <a:prstGeom prst="flowChartAlternateProcess">
              <a:avLst/>
            </a:prstGeom>
            <a:noFill/>
            <a:effectLst/>
          </p:spPr>
          <p:txBody>
            <a:bodyPr wrap="square" rtlCol="0">
              <a:spAutoFit/>
            </a:bodyPr>
            <a:lstStyle/>
            <a:p>
              <a:pPr algn="ctr"/>
              <a:r>
                <a:rPr lang="en-US" sz="900" i="1" dirty="0"/>
                <a:t>Polymorphs Only</a:t>
              </a:r>
            </a:p>
          </p:txBody>
        </p:sp>
      </p:grpSp>
      <p:cxnSp>
        <p:nvCxnSpPr>
          <p:cNvPr id="23" name="Straight Connector 22"/>
          <p:cNvCxnSpPr/>
          <p:nvPr/>
        </p:nvCxnSpPr>
        <p:spPr>
          <a:xfrm>
            <a:off x="9310256"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496101" y="650806"/>
            <a:ext cx="2559111" cy="3970318"/>
          </a:xfrm>
          <a:prstGeom prst="rect">
            <a:avLst/>
          </a:prstGeom>
          <a:noFill/>
        </p:spPr>
        <p:txBody>
          <a:bodyPr wrap="square" rtlCol="0">
            <a:spAutoFit/>
          </a:bodyPr>
          <a:lstStyle/>
          <a:p>
            <a:r>
              <a:rPr lang="en-US" b="1" dirty="0"/>
              <a:t>Walk the listener </a:t>
            </a:r>
          </a:p>
          <a:p>
            <a:r>
              <a:rPr lang="en-US" b="1" dirty="0"/>
              <a:t>through the figure</a:t>
            </a:r>
          </a:p>
          <a:p>
            <a:endParaRPr lang="en-US" b="1" dirty="0"/>
          </a:p>
          <a:p>
            <a:r>
              <a:rPr lang="en-US" b="1" dirty="0"/>
              <a:t>1. Describe the trend </a:t>
            </a:r>
            <a:br>
              <a:rPr lang="en-US" b="1" dirty="0"/>
            </a:br>
            <a:r>
              <a:rPr lang="en-US" b="1" dirty="0"/>
              <a:t>     </a:t>
            </a:r>
            <a:r>
              <a:rPr lang="en-US" b="1" i="1" dirty="0"/>
              <a:t>physically</a:t>
            </a:r>
            <a:endParaRPr lang="en-US" b="1" dirty="0"/>
          </a:p>
          <a:p>
            <a:pPr marL="342900" indent="-342900">
              <a:buAutoNum type="arabicPeriod"/>
            </a:pPr>
            <a:endParaRPr lang="en-US" b="1" dirty="0"/>
          </a:p>
          <a:p>
            <a:r>
              <a:rPr lang="en-US" b="1" dirty="0"/>
              <a:t>2. Describe the trend</a:t>
            </a:r>
          </a:p>
          <a:p>
            <a:r>
              <a:rPr lang="en-US" b="1" i="1" dirty="0"/>
              <a:t>     graphically</a:t>
            </a:r>
          </a:p>
          <a:p>
            <a:endParaRPr lang="en-US" b="1" i="1" dirty="0"/>
          </a:p>
          <a:p>
            <a:r>
              <a:rPr lang="en-US" b="1" dirty="0"/>
              <a:t>3. Use supporting figures   </a:t>
            </a:r>
          </a:p>
          <a:p>
            <a:r>
              <a:rPr lang="en-US" b="1" dirty="0"/>
              <a:t>     to rationalize </a:t>
            </a:r>
          </a:p>
          <a:p>
            <a:r>
              <a:rPr lang="en-US" b="1" dirty="0"/>
              <a:t>     your argument. </a:t>
            </a:r>
          </a:p>
          <a:p>
            <a:endParaRPr lang="en-US" b="1" i="1" dirty="0"/>
          </a:p>
          <a:p>
            <a:pPr marL="342900" indent="-342900">
              <a:buAutoNum type="arabicPeriod"/>
            </a:pPr>
            <a:endParaRPr lang="en-US" b="1" dirty="0"/>
          </a:p>
        </p:txBody>
      </p:sp>
    </p:spTree>
    <p:extLst>
      <p:ext uri="{BB962C8B-B14F-4D97-AF65-F5344CB8AC3E}">
        <p14:creationId xmlns:p14="http://schemas.microsoft.com/office/powerpoint/2010/main" val="7513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4.07407E-6 L 0.16423 0.00024 " pathEditMode="relative" rAng="0" ptsTypes="AA">
                                      <p:cBhvr>
                                        <p:cTn id="6" dur="2000" fill="hold"/>
                                        <p:tgtEl>
                                          <p:spTgt spid="48"/>
                                        </p:tgtEl>
                                        <p:attrNameLst>
                                          <p:attrName>ppt_x</p:attrName>
                                          <p:attrName>ppt_y</p:attrName>
                                        </p:attrNameLst>
                                      </p:cBhvr>
                                      <p:rCtr x="8212" y="0"/>
                                    </p:animMotion>
                                  </p:childTnLst>
                                </p:cTn>
                              </p:par>
                              <p:par>
                                <p:cTn id="7" presetID="42" presetClass="path" presetSubtype="0" accel="50000" decel="50000" fill="hold" nodeType="withEffect">
                                  <p:stCondLst>
                                    <p:cond delay="0"/>
                                  </p:stCondLst>
                                  <p:childTnLst>
                                    <p:animMotion origin="layout" path="M -4.44444E-6 -1.85185E-6 L -0.11527 -0.00046 " pathEditMode="relative" rAng="0" ptsTypes="AA">
                                      <p:cBhvr>
                                        <p:cTn id="8" dur="2000" fill="hold"/>
                                        <p:tgtEl>
                                          <p:spTgt spid="44"/>
                                        </p:tgtEl>
                                        <p:attrNameLst>
                                          <p:attrName>ppt_x</p:attrName>
                                          <p:attrName>ppt_y</p:attrName>
                                        </p:attrNameLst>
                                      </p:cBhvr>
                                      <p:rCtr x="-5764" y="-23"/>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3919818" y="914401"/>
            <a:ext cx="4424082" cy="1200329"/>
          </a:xfrm>
          <a:prstGeom prst="rect">
            <a:avLst/>
          </a:prstGeom>
          <a:noFill/>
        </p:spPr>
        <p:txBody>
          <a:bodyPr wrap="square" rtlCol="0">
            <a:spAutoFit/>
          </a:bodyPr>
          <a:lstStyle/>
          <a:p>
            <a:r>
              <a:rPr lang="en-US" dirty="0"/>
              <a:t>1. The more elements </a:t>
            </a:r>
            <a:r>
              <a:rPr lang="en-US"/>
              <a:t>in a </a:t>
            </a:r>
            <a:r>
              <a:rPr lang="en-US" dirty="0"/>
              <a:t>compound, the more likely it </a:t>
            </a:r>
            <a:r>
              <a:rPr lang="en-US"/>
              <a:t>is phase-separating instead </a:t>
            </a:r>
            <a:r>
              <a:rPr lang="en-US" dirty="0"/>
              <a:t>of polymorphic</a:t>
            </a:r>
          </a:p>
          <a:p>
            <a:pPr marL="285750" indent="-285750">
              <a:buFontTx/>
              <a:buChar char="-"/>
            </a:pPr>
            <a:endParaRPr lang="en-US" dirty="0"/>
          </a:p>
        </p:txBody>
      </p:sp>
      <p:sp>
        <p:nvSpPr>
          <p:cNvPr id="116" name="TextBox 115"/>
          <p:cNvSpPr txBox="1"/>
          <p:nvPr/>
        </p:nvSpPr>
        <p:spPr>
          <a:xfrm>
            <a:off x="3919818" y="2114730"/>
            <a:ext cx="4424082" cy="923330"/>
          </a:xfrm>
          <a:prstGeom prst="rect">
            <a:avLst/>
          </a:prstGeom>
          <a:noFill/>
        </p:spPr>
        <p:txBody>
          <a:bodyPr wrap="square" rtlCol="0">
            <a:spAutoFit/>
          </a:bodyPr>
          <a:lstStyle/>
          <a:p>
            <a:r>
              <a:rPr lang="en-US" dirty="0"/>
              <a:t>2</a:t>
            </a:r>
            <a:r>
              <a:rPr lang="en-US"/>
              <a:t>. Phase-separating </a:t>
            </a:r>
            <a:r>
              <a:rPr lang="en-US" dirty="0"/>
              <a:t>compounds tend to be </a:t>
            </a:r>
            <a:r>
              <a:rPr lang="en-US"/>
              <a:t>more metastable than </a:t>
            </a:r>
            <a:r>
              <a:rPr lang="en-US" dirty="0"/>
              <a:t>polymorphs. </a:t>
            </a:r>
          </a:p>
          <a:p>
            <a:pPr marL="285750" indent="-285750">
              <a:buFontTx/>
              <a:buChar char="-"/>
            </a:pPr>
            <a:endParaRPr lang="en-US" dirty="0"/>
          </a:p>
        </p:txBody>
      </p:sp>
      <p:sp>
        <p:nvSpPr>
          <p:cNvPr id="117" name="TextBox 116"/>
          <p:cNvSpPr txBox="1"/>
          <p:nvPr/>
        </p:nvSpPr>
        <p:spPr>
          <a:xfrm>
            <a:off x="3919818" y="2979682"/>
            <a:ext cx="4424082" cy="1200329"/>
          </a:xfrm>
          <a:prstGeom prst="rect">
            <a:avLst/>
          </a:prstGeom>
          <a:noFill/>
        </p:spPr>
        <p:txBody>
          <a:bodyPr wrap="square" rtlCol="0">
            <a:spAutoFit/>
          </a:bodyPr>
          <a:lstStyle/>
          <a:p>
            <a:r>
              <a:rPr lang="en-US" b="1" dirty="0"/>
              <a:t>3. For polymorphs, the </a:t>
            </a:r>
            <a:r>
              <a:rPr lang="en-US" b="1"/>
              <a:t>energy scale of metastability decreases with increasing </a:t>
            </a:r>
            <a:r>
              <a:rPr lang="en-US" b="1" dirty="0"/>
              <a:t>number of elements </a:t>
            </a:r>
            <a:r>
              <a:rPr lang="en-US" b="1"/>
              <a:t>in a </a:t>
            </a:r>
            <a:r>
              <a:rPr lang="en-US" b="1" dirty="0"/>
              <a:t>compound. </a:t>
            </a:r>
          </a:p>
          <a:p>
            <a:pPr marL="285750" indent="-285750">
              <a:buFontTx/>
              <a:buChar char="-"/>
            </a:pPr>
            <a:endParaRPr lang="en-US" dirty="0"/>
          </a:p>
        </p:txBody>
      </p:sp>
      <p:cxnSp>
        <p:nvCxnSpPr>
          <p:cNvPr id="118" name="Straight Arrow Connector 117"/>
          <p:cNvCxnSpPr/>
          <p:nvPr/>
        </p:nvCxnSpPr>
        <p:spPr>
          <a:xfrm flipH="1" flipV="1">
            <a:off x="4108076" y="4254351"/>
            <a:ext cx="20171" cy="2288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397188" y="6490336"/>
            <a:ext cx="36307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415117" y="5594576"/>
            <a:ext cx="36307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415117" y="4758618"/>
            <a:ext cx="36307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H="1" flipV="1">
            <a:off x="5782235" y="4254351"/>
            <a:ext cx="20171" cy="2288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080311" y="6505205"/>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6080311" y="5602011"/>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080311" y="4766053"/>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6080311" y="6372976"/>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6080311" y="6238505"/>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6080311" y="6193681"/>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6080311" y="6083864"/>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080311" y="5835093"/>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flipV="1">
            <a:off x="7147765" y="4254351"/>
            <a:ext cx="20171" cy="22880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7449325" y="6527507"/>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7449325" y="562431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7449325" y="478835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7449325" y="639527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7449325" y="6260807"/>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7449325" y="621598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449325" y="610616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7449325" y="585739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7449325" y="648492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449325" y="6350452"/>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449325" y="630562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7449325" y="619581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449325" y="649388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7449325" y="6359412"/>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7449325" y="631458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7449325" y="620477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7449325" y="649388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7449325" y="635941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7449325" y="631459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a:off x="7449325" y="620477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731122" y="5409910"/>
            <a:ext cx="556563" cy="369332"/>
          </a:xfrm>
          <a:prstGeom prst="rect">
            <a:avLst/>
          </a:prstGeom>
          <a:noFill/>
        </p:spPr>
        <p:txBody>
          <a:bodyPr wrap="none" rtlCol="0">
            <a:spAutoFit/>
          </a:bodyPr>
          <a:lstStyle/>
          <a:p>
            <a:r>
              <a:rPr lang="en-US" dirty="0"/>
              <a:t>BCC</a:t>
            </a:r>
          </a:p>
        </p:txBody>
      </p:sp>
      <p:sp>
        <p:nvSpPr>
          <p:cNvPr id="153" name="TextBox 152"/>
          <p:cNvSpPr txBox="1"/>
          <p:nvPr/>
        </p:nvSpPr>
        <p:spPr>
          <a:xfrm>
            <a:off x="4742329" y="6231330"/>
            <a:ext cx="535275" cy="369332"/>
          </a:xfrm>
          <a:prstGeom prst="rect">
            <a:avLst/>
          </a:prstGeom>
          <a:noFill/>
        </p:spPr>
        <p:txBody>
          <a:bodyPr wrap="none" rtlCol="0">
            <a:spAutoFit/>
          </a:bodyPr>
          <a:lstStyle/>
          <a:p>
            <a:r>
              <a:rPr lang="en-US" dirty="0"/>
              <a:t>FCC</a:t>
            </a:r>
          </a:p>
        </p:txBody>
      </p:sp>
      <p:sp>
        <p:nvSpPr>
          <p:cNvPr id="154" name="TextBox 153"/>
          <p:cNvSpPr txBox="1"/>
          <p:nvPr/>
        </p:nvSpPr>
        <p:spPr>
          <a:xfrm>
            <a:off x="4716175" y="4585582"/>
            <a:ext cx="570990" cy="369332"/>
          </a:xfrm>
          <a:prstGeom prst="rect">
            <a:avLst/>
          </a:prstGeom>
          <a:noFill/>
        </p:spPr>
        <p:txBody>
          <a:bodyPr wrap="none" rtlCol="0">
            <a:spAutoFit/>
          </a:bodyPr>
          <a:lstStyle/>
          <a:p>
            <a:r>
              <a:rPr lang="en-US" dirty="0"/>
              <a:t>HCP</a:t>
            </a:r>
          </a:p>
        </p:txBody>
      </p:sp>
      <p:cxnSp>
        <p:nvCxnSpPr>
          <p:cNvPr id="155" name="Straight Connector 154"/>
          <p:cNvCxnSpPr/>
          <p:nvPr/>
        </p:nvCxnSpPr>
        <p:spPr>
          <a:xfrm>
            <a:off x="7449325" y="619730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7449325" y="606507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449325" y="593060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7449325" y="588578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449325" y="5775967"/>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449325" y="615472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449325" y="602025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7449325" y="597542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449325" y="5865612"/>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449325" y="616368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7449325" y="6029213"/>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7449325" y="598438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7449325" y="5874572"/>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7449325" y="643874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7449325" y="602921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7449325" y="5984392"/>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7449325" y="587457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7449325" y="5757040"/>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7449325" y="562481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7449325" y="5490340"/>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7449325" y="544551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7449325" y="533569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449325" y="571445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449325" y="557998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7449325" y="553516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7449325" y="542534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7449325" y="572341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7449325" y="558894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7449325" y="554412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7449325" y="543430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7449325" y="572341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449325" y="558894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449325" y="554412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7449325" y="5434307"/>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7449325" y="5291370"/>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7449325" y="515914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7449325" y="5024670"/>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7449325" y="497984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7449325" y="487002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7449325" y="524878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7449325" y="511431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7449325" y="506949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7449325" y="495967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449325" y="5257746"/>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449325" y="5123275"/>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449325" y="5078451"/>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449325" y="496863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7449325" y="5257749"/>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7449325" y="5123278"/>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449325" y="5078454"/>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a:off x="7449325" y="4968637"/>
            <a:ext cx="36307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6080311" y="5871450"/>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080311" y="4968256"/>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6080311" y="5739221"/>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6080311" y="5604750"/>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6080311" y="5559926"/>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6080311" y="5450109"/>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6080311" y="5201338"/>
            <a:ext cx="363071" cy="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13" name="Picture 212"/>
          <p:cNvPicPr/>
          <p:nvPr/>
        </p:nvPicPr>
        <p:blipFill>
          <a:blip r:embed="rId2">
            <a:extLst>
              <a:ext uri="{28A0092B-C50C-407E-A947-70E740481C1C}">
                <a14:useLocalDpi xmlns:a14="http://schemas.microsoft.com/office/drawing/2010/main" val="0"/>
              </a:ext>
            </a:extLst>
          </a:blip>
          <a:stretch>
            <a:fillRect/>
          </a:stretch>
        </p:blipFill>
        <p:spPr>
          <a:xfrm>
            <a:off x="154305" y="245110"/>
            <a:ext cx="3745230" cy="6245860"/>
          </a:xfrm>
          <a:prstGeom prst="rect">
            <a:avLst/>
          </a:prstGeom>
        </p:spPr>
      </p:pic>
      <p:sp>
        <p:nvSpPr>
          <p:cNvPr id="214" name="TextBox 213"/>
          <p:cNvSpPr txBox="1"/>
          <p:nvPr/>
        </p:nvSpPr>
        <p:spPr>
          <a:xfrm>
            <a:off x="3902927" y="423747"/>
            <a:ext cx="1585049" cy="400110"/>
          </a:xfrm>
          <a:prstGeom prst="rect">
            <a:avLst/>
          </a:prstGeom>
          <a:noFill/>
        </p:spPr>
        <p:txBody>
          <a:bodyPr wrap="none" rtlCol="0">
            <a:spAutoFit/>
          </a:bodyPr>
          <a:lstStyle/>
          <a:p>
            <a:r>
              <a:rPr lang="en-US" sz="2000" i="1" u="sng" dirty="0"/>
              <a:t>Observations</a:t>
            </a:r>
          </a:p>
        </p:txBody>
      </p:sp>
      <p:sp>
        <p:nvSpPr>
          <p:cNvPr id="215" name="TextBox 214"/>
          <p:cNvSpPr txBox="1"/>
          <p:nvPr/>
        </p:nvSpPr>
        <p:spPr>
          <a:xfrm>
            <a:off x="4192860" y="4051611"/>
            <a:ext cx="1031051" cy="338554"/>
          </a:xfrm>
          <a:prstGeom prst="rect">
            <a:avLst/>
          </a:prstGeom>
          <a:noFill/>
        </p:spPr>
        <p:txBody>
          <a:bodyPr wrap="none" rtlCol="0">
            <a:spAutoFit/>
          </a:bodyPr>
          <a:lstStyle/>
          <a:p>
            <a:r>
              <a:rPr lang="en-US" sz="1600" i="1" dirty="0"/>
              <a:t>Allotropes</a:t>
            </a:r>
            <a:endParaRPr lang="en-US" i="1" dirty="0"/>
          </a:p>
        </p:txBody>
      </p:sp>
      <p:sp>
        <p:nvSpPr>
          <p:cNvPr id="216" name="TextBox 215"/>
          <p:cNvSpPr txBox="1"/>
          <p:nvPr/>
        </p:nvSpPr>
        <p:spPr>
          <a:xfrm>
            <a:off x="5817222" y="4055328"/>
            <a:ext cx="849913" cy="338554"/>
          </a:xfrm>
          <a:prstGeom prst="rect">
            <a:avLst/>
          </a:prstGeom>
          <a:noFill/>
        </p:spPr>
        <p:txBody>
          <a:bodyPr wrap="none" rtlCol="0">
            <a:spAutoFit/>
          </a:bodyPr>
          <a:lstStyle/>
          <a:p>
            <a:r>
              <a:rPr lang="en-US" sz="1600" i="1" dirty="0"/>
              <a:t>Binaries</a:t>
            </a:r>
          </a:p>
        </p:txBody>
      </p:sp>
      <p:sp>
        <p:nvSpPr>
          <p:cNvPr id="217" name="TextBox 216"/>
          <p:cNvSpPr txBox="1"/>
          <p:nvPr/>
        </p:nvSpPr>
        <p:spPr>
          <a:xfrm>
            <a:off x="7248293" y="4059045"/>
            <a:ext cx="941604" cy="338554"/>
          </a:xfrm>
          <a:prstGeom prst="rect">
            <a:avLst/>
          </a:prstGeom>
          <a:noFill/>
        </p:spPr>
        <p:txBody>
          <a:bodyPr wrap="none" rtlCol="0">
            <a:spAutoFit/>
          </a:bodyPr>
          <a:lstStyle/>
          <a:p>
            <a:r>
              <a:rPr lang="en-US" sz="1600" i="1" dirty="0"/>
              <a:t>Ternaries</a:t>
            </a:r>
          </a:p>
        </p:txBody>
      </p:sp>
      <p:sp>
        <p:nvSpPr>
          <p:cNvPr id="218" name="TextBox 217"/>
          <p:cNvSpPr txBox="1"/>
          <p:nvPr/>
        </p:nvSpPr>
        <p:spPr>
          <a:xfrm rot="16200000">
            <a:off x="3553522" y="4594301"/>
            <a:ext cx="824328" cy="369332"/>
          </a:xfrm>
          <a:prstGeom prst="rect">
            <a:avLst/>
          </a:prstGeom>
          <a:noFill/>
        </p:spPr>
        <p:txBody>
          <a:bodyPr wrap="none" rtlCol="0">
            <a:spAutoFit/>
          </a:bodyPr>
          <a:lstStyle/>
          <a:p>
            <a:r>
              <a:rPr lang="en-US" dirty="0"/>
              <a:t>Energy</a:t>
            </a:r>
          </a:p>
        </p:txBody>
      </p:sp>
      <p:grpSp>
        <p:nvGrpSpPr>
          <p:cNvPr id="219" name="Group 218"/>
          <p:cNvGrpSpPr/>
          <p:nvPr/>
        </p:nvGrpSpPr>
        <p:grpSpPr>
          <a:xfrm>
            <a:off x="2424865" y="2438400"/>
            <a:ext cx="1319821" cy="451757"/>
            <a:chOff x="3648383" y="2478688"/>
            <a:chExt cx="819797" cy="265490"/>
          </a:xfrm>
        </p:grpSpPr>
        <p:cxnSp>
          <p:nvCxnSpPr>
            <p:cNvPr id="220" name="Straight Connector 219"/>
            <p:cNvCxnSpPr/>
            <p:nvPr/>
          </p:nvCxnSpPr>
          <p:spPr>
            <a:xfrm>
              <a:off x="3733800" y="2739670"/>
              <a:ext cx="734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Freeform 220"/>
            <p:cNvSpPr/>
            <p:nvPr/>
          </p:nvSpPr>
          <p:spPr>
            <a:xfrm rot="5400000">
              <a:off x="3967967" y="2243964"/>
              <a:ext cx="265490" cy="734937"/>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tx1">
                <a:lumMod val="50000"/>
                <a:lumOff val="5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222" name="TextBox 221"/>
            <p:cNvSpPr txBox="1"/>
            <p:nvPr/>
          </p:nvSpPr>
          <p:spPr>
            <a:xfrm>
              <a:off x="3648383" y="2508478"/>
              <a:ext cx="686739" cy="126054"/>
            </a:xfrm>
            <a:prstGeom prst="flowChartAlternateProcess">
              <a:avLst/>
            </a:prstGeom>
            <a:noFill/>
            <a:ln>
              <a:noFill/>
            </a:ln>
            <a:effectLst/>
          </p:spPr>
          <p:txBody>
            <a:bodyPr wrap="square" rtlCol="0">
              <a:spAutoFit/>
            </a:bodyPr>
            <a:lstStyle/>
            <a:p>
              <a:pPr algn="ctr"/>
              <a:r>
                <a:rPr lang="en-US" sz="900" b="1" dirty="0" err="1">
                  <a:solidFill>
                    <a:schemeClr val="bg1"/>
                  </a:solidFill>
                </a:rPr>
                <a:t>Phase.Sep</a:t>
              </a:r>
              <a:r>
                <a:rPr lang="en-US" sz="900" b="1" dirty="0">
                  <a:solidFill>
                    <a:schemeClr val="bg1"/>
                  </a:solidFill>
                </a:rPr>
                <a:t>.</a:t>
              </a:r>
            </a:p>
          </p:txBody>
        </p:sp>
        <p:sp>
          <p:nvSpPr>
            <p:cNvPr id="223" name="Freeform 222"/>
            <p:cNvSpPr/>
            <p:nvPr/>
          </p:nvSpPr>
          <p:spPr>
            <a:xfrm rot="5400000">
              <a:off x="4039109" y="2317509"/>
              <a:ext cx="118445" cy="730179"/>
            </a:xfrm>
            <a:custGeom>
              <a:avLst/>
              <a:gdLst>
                <a:gd name="connsiteX0" fmla="*/ 314324 w 314324"/>
                <a:gd name="connsiteY0" fmla="*/ 1471613 h 1471613"/>
                <a:gd name="connsiteX1" fmla="*/ 109537 w 314324"/>
                <a:gd name="connsiteY1" fmla="*/ 1338263 h 1471613"/>
                <a:gd name="connsiteX2" fmla="*/ 33337 w 314324"/>
                <a:gd name="connsiteY2" fmla="*/ 809625 h 1471613"/>
                <a:gd name="connsiteX3" fmla="*/ 309562 w 314324"/>
                <a:gd name="connsiteY3" fmla="*/ 0 h 1471613"/>
              </a:gdLst>
              <a:ahLst/>
              <a:cxnLst>
                <a:cxn ang="0">
                  <a:pos x="connsiteX0" y="connsiteY0"/>
                </a:cxn>
                <a:cxn ang="0">
                  <a:pos x="connsiteX1" y="connsiteY1"/>
                </a:cxn>
                <a:cxn ang="0">
                  <a:pos x="connsiteX2" y="connsiteY2"/>
                </a:cxn>
                <a:cxn ang="0">
                  <a:pos x="connsiteX3" y="connsiteY3"/>
                </a:cxn>
              </a:cxnLst>
              <a:rect l="l" t="t" r="r" b="b"/>
              <a:pathLst>
                <a:path w="314324" h="1471613">
                  <a:moveTo>
                    <a:pt x="314324" y="1471613"/>
                  </a:moveTo>
                  <a:cubicBezTo>
                    <a:pt x="235346" y="1460103"/>
                    <a:pt x="156368" y="1448594"/>
                    <a:pt x="109537" y="1338263"/>
                  </a:cubicBezTo>
                  <a:cubicBezTo>
                    <a:pt x="62706" y="1227932"/>
                    <a:pt x="0" y="1032669"/>
                    <a:pt x="33337" y="809625"/>
                  </a:cubicBezTo>
                  <a:cubicBezTo>
                    <a:pt x="66675" y="586581"/>
                    <a:pt x="259556" y="187325"/>
                    <a:pt x="309562" y="0"/>
                  </a:cubicBezTo>
                </a:path>
              </a:pathLst>
            </a:custGeom>
            <a:solidFill>
              <a:schemeClr val="bg1">
                <a:lumMod val="8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224" name="TextBox 223"/>
            <p:cNvSpPr txBox="1"/>
            <p:nvPr/>
          </p:nvSpPr>
          <p:spPr>
            <a:xfrm>
              <a:off x="3678767" y="2627077"/>
              <a:ext cx="686738" cy="78784"/>
            </a:xfrm>
            <a:prstGeom prst="flowChartAlternateProcess">
              <a:avLst/>
            </a:prstGeom>
            <a:noFill/>
            <a:effectLst/>
          </p:spPr>
          <p:txBody>
            <a:bodyPr wrap="square" rtlCol="0">
              <a:spAutoFit/>
            </a:bodyPr>
            <a:lstStyle/>
            <a:p>
              <a:pPr algn="ctr"/>
              <a:r>
                <a:rPr lang="en-US" sz="900" i="1" dirty="0"/>
                <a:t>Polymorphs Only</a:t>
              </a:r>
            </a:p>
          </p:txBody>
        </p:sp>
      </p:grpSp>
      <p:cxnSp>
        <p:nvCxnSpPr>
          <p:cNvPr id="113" name="Straight Connector 112"/>
          <p:cNvCxnSpPr/>
          <p:nvPr/>
        </p:nvCxnSpPr>
        <p:spPr>
          <a:xfrm>
            <a:off x="9310256"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9496101" y="650806"/>
            <a:ext cx="2559111" cy="3970318"/>
          </a:xfrm>
          <a:prstGeom prst="rect">
            <a:avLst/>
          </a:prstGeom>
          <a:noFill/>
        </p:spPr>
        <p:txBody>
          <a:bodyPr wrap="square" rtlCol="0">
            <a:spAutoFit/>
          </a:bodyPr>
          <a:lstStyle/>
          <a:p>
            <a:r>
              <a:rPr lang="en-US" b="1" dirty="0"/>
              <a:t>Walk the listener </a:t>
            </a:r>
          </a:p>
          <a:p>
            <a:r>
              <a:rPr lang="en-US" b="1" dirty="0"/>
              <a:t>through the figure</a:t>
            </a:r>
          </a:p>
          <a:p>
            <a:endParaRPr lang="en-US" b="1" dirty="0"/>
          </a:p>
          <a:p>
            <a:r>
              <a:rPr lang="en-US" b="1" dirty="0"/>
              <a:t>1. Describe the trend </a:t>
            </a:r>
            <a:br>
              <a:rPr lang="en-US" b="1" dirty="0"/>
            </a:br>
            <a:r>
              <a:rPr lang="en-US" b="1" dirty="0"/>
              <a:t>     </a:t>
            </a:r>
            <a:r>
              <a:rPr lang="en-US" b="1" i="1" dirty="0"/>
              <a:t>physically</a:t>
            </a:r>
            <a:endParaRPr lang="en-US" b="1" dirty="0"/>
          </a:p>
          <a:p>
            <a:pPr marL="342900" indent="-342900">
              <a:buAutoNum type="arabicPeriod"/>
            </a:pPr>
            <a:endParaRPr lang="en-US" b="1" dirty="0"/>
          </a:p>
          <a:p>
            <a:r>
              <a:rPr lang="en-US" b="1" dirty="0"/>
              <a:t>2. Describe the trend</a:t>
            </a:r>
          </a:p>
          <a:p>
            <a:r>
              <a:rPr lang="en-US" b="1" i="1" dirty="0"/>
              <a:t>     graphically</a:t>
            </a:r>
          </a:p>
          <a:p>
            <a:endParaRPr lang="en-US" b="1" i="1" dirty="0"/>
          </a:p>
          <a:p>
            <a:r>
              <a:rPr lang="en-US" b="1" dirty="0"/>
              <a:t>3. Use supporting figures   </a:t>
            </a:r>
          </a:p>
          <a:p>
            <a:r>
              <a:rPr lang="en-US" b="1" dirty="0"/>
              <a:t>     to rationalize </a:t>
            </a:r>
          </a:p>
          <a:p>
            <a:r>
              <a:rPr lang="en-US" b="1" dirty="0"/>
              <a:t>     your argument. </a:t>
            </a:r>
          </a:p>
          <a:p>
            <a:endParaRPr lang="en-US" b="1" i="1" dirty="0"/>
          </a:p>
          <a:p>
            <a:pPr marL="342900" indent="-342900">
              <a:buAutoNum type="arabicPeriod"/>
            </a:pPr>
            <a:endParaRPr lang="en-US" b="1" dirty="0"/>
          </a:p>
        </p:txBody>
      </p:sp>
    </p:spTree>
    <p:extLst>
      <p:ext uri="{BB962C8B-B14F-4D97-AF65-F5344CB8AC3E}">
        <p14:creationId xmlns:p14="http://schemas.microsoft.com/office/powerpoint/2010/main" val="201625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0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4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4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4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4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8"/>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4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5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5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5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5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5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5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59"/>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6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6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63"/>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164"/>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16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6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6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68"/>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6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70"/>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71"/>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172"/>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173"/>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17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75"/>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76"/>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77"/>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78"/>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79"/>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80"/>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81"/>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82"/>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83"/>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84"/>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85"/>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86"/>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8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88"/>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89"/>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90"/>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91"/>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192"/>
                                        </p:tgtEl>
                                        <p:attrNameLst>
                                          <p:attrName>style.visibility</p:attrName>
                                        </p:attrNameLst>
                                      </p:cBhvr>
                                      <p:to>
                                        <p:strVal val="visible"/>
                                      </p:to>
                                    </p:set>
                                  </p:childTnLst>
                                </p:cTn>
                              </p:par>
                              <p:par>
                                <p:cTn id="179" presetID="1" presetClass="entr" presetSubtype="0" fill="hold" nodeType="withEffect">
                                  <p:stCondLst>
                                    <p:cond delay="0"/>
                                  </p:stCondLst>
                                  <p:childTnLst>
                                    <p:set>
                                      <p:cBhvr>
                                        <p:cTn id="180" dur="1" fill="hold">
                                          <p:stCondLst>
                                            <p:cond delay="0"/>
                                          </p:stCondLst>
                                        </p:cTn>
                                        <p:tgtEl>
                                          <p:spTgt spid="193"/>
                                        </p:tgtEl>
                                        <p:attrNameLst>
                                          <p:attrName>style.visibility</p:attrName>
                                        </p:attrNameLst>
                                      </p:cBhvr>
                                      <p:to>
                                        <p:strVal val="visible"/>
                                      </p:to>
                                    </p:set>
                                  </p:childTnLst>
                                </p:cTn>
                              </p:par>
                              <p:par>
                                <p:cTn id="181" presetID="1" presetClass="entr" presetSubtype="0" fill="hold" nodeType="withEffect">
                                  <p:stCondLst>
                                    <p:cond delay="0"/>
                                  </p:stCondLst>
                                  <p:childTnLst>
                                    <p:set>
                                      <p:cBhvr>
                                        <p:cTn id="182" dur="1" fill="hold">
                                          <p:stCondLst>
                                            <p:cond delay="0"/>
                                          </p:stCondLst>
                                        </p:cTn>
                                        <p:tgtEl>
                                          <p:spTgt spid="194"/>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95"/>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96"/>
                                        </p:tgtEl>
                                        <p:attrNameLst>
                                          <p:attrName>style.visibility</p:attrName>
                                        </p:attrNameLst>
                                      </p:cBhvr>
                                      <p:to>
                                        <p:strVal val="visible"/>
                                      </p:to>
                                    </p:set>
                                  </p:childTnLst>
                                </p:cTn>
                              </p:par>
                              <p:par>
                                <p:cTn id="187" presetID="1" presetClass="entr" presetSubtype="0" fill="hold" nodeType="withEffect">
                                  <p:stCondLst>
                                    <p:cond delay="0"/>
                                  </p:stCondLst>
                                  <p:childTnLst>
                                    <p:set>
                                      <p:cBhvr>
                                        <p:cTn id="188" dur="1" fill="hold">
                                          <p:stCondLst>
                                            <p:cond delay="0"/>
                                          </p:stCondLst>
                                        </p:cTn>
                                        <p:tgtEl>
                                          <p:spTgt spid="197"/>
                                        </p:tgtEl>
                                        <p:attrNameLst>
                                          <p:attrName>style.visibility</p:attrName>
                                        </p:attrNameLst>
                                      </p:cBhvr>
                                      <p:to>
                                        <p:strVal val="visible"/>
                                      </p:to>
                                    </p:set>
                                  </p:childTnLst>
                                </p:cTn>
                              </p:par>
                              <p:par>
                                <p:cTn id="189" presetID="1" presetClass="entr" presetSubtype="0" fill="hold" nodeType="withEffect">
                                  <p:stCondLst>
                                    <p:cond delay="0"/>
                                  </p:stCondLst>
                                  <p:childTnLst>
                                    <p:set>
                                      <p:cBhvr>
                                        <p:cTn id="190" dur="1" fill="hold">
                                          <p:stCondLst>
                                            <p:cond delay="0"/>
                                          </p:stCondLst>
                                        </p:cTn>
                                        <p:tgtEl>
                                          <p:spTgt spid="198"/>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199"/>
                                        </p:tgtEl>
                                        <p:attrNameLst>
                                          <p:attrName>style.visibility</p:attrName>
                                        </p:attrNameLst>
                                      </p:cBhvr>
                                      <p:to>
                                        <p:strVal val="visible"/>
                                      </p:to>
                                    </p:set>
                                  </p:childTnLst>
                                </p:cTn>
                              </p:par>
                              <p:par>
                                <p:cTn id="193" presetID="1" presetClass="entr" presetSubtype="0" fill="hold" nodeType="withEffect">
                                  <p:stCondLst>
                                    <p:cond delay="0"/>
                                  </p:stCondLst>
                                  <p:childTnLst>
                                    <p:set>
                                      <p:cBhvr>
                                        <p:cTn id="194" dur="1" fill="hold">
                                          <p:stCondLst>
                                            <p:cond delay="0"/>
                                          </p:stCondLst>
                                        </p:cTn>
                                        <p:tgtEl>
                                          <p:spTgt spid="20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201"/>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202"/>
                                        </p:tgtEl>
                                        <p:attrNameLst>
                                          <p:attrName>style.visibility</p:attrName>
                                        </p:attrNameLst>
                                      </p:cBhvr>
                                      <p:to>
                                        <p:strVal val="visible"/>
                                      </p:to>
                                    </p:set>
                                  </p:childTnLst>
                                </p:cTn>
                              </p:par>
                              <p:par>
                                <p:cTn id="199" presetID="1" presetClass="entr" presetSubtype="0" fill="hold" nodeType="withEffect">
                                  <p:stCondLst>
                                    <p:cond delay="0"/>
                                  </p:stCondLst>
                                  <p:childTnLst>
                                    <p:set>
                                      <p:cBhvr>
                                        <p:cTn id="200" dur="1" fill="hold">
                                          <p:stCondLst>
                                            <p:cond delay="0"/>
                                          </p:stCondLst>
                                        </p:cTn>
                                        <p:tgtEl>
                                          <p:spTgt spid="203"/>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204"/>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205"/>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153" grpId="0"/>
      <p:bldP spid="154" grpId="0"/>
      <p:bldP spid="215" grpId="0"/>
      <p:bldP spid="216" grpId="0"/>
      <p:bldP spid="217" grpId="0"/>
      <p:bldP spid="2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15" y="0"/>
            <a:ext cx="11838709" cy="1325563"/>
          </a:xfrm>
        </p:spPr>
        <p:txBody>
          <a:bodyPr/>
          <a:lstStyle/>
          <a:p>
            <a:r>
              <a:rPr lang="en-US" dirty="0"/>
              <a:t>Questions to ask yourself while designing figures</a:t>
            </a:r>
          </a:p>
        </p:txBody>
      </p:sp>
      <p:sp>
        <p:nvSpPr>
          <p:cNvPr id="3" name="Content Placeholder 2"/>
          <p:cNvSpPr>
            <a:spLocks noGrp="1"/>
          </p:cNvSpPr>
          <p:nvPr>
            <p:ph idx="1"/>
          </p:nvPr>
        </p:nvSpPr>
        <p:spPr>
          <a:xfrm>
            <a:off x="726669" y="1325563"/>
            <a:ext cx="10515600" cy="5457622"/>
          </a:xfrm>
        </p:spPr>
        <p:txBody>
          <a:bodyPr>
            <a:normAutofit fontScale="85000" lnSpcReduction="20000"/>
          </a:bodyPr>
          <a:lstStyle/>
          <a:p>
            <a:pPr marL="0" indent="0">
              <a:buNone/>
            </a:pPr>
            <a:r>
              <a:rPr lang="en-US" sz="3600" i="1" u="sng" dirty="0"/>
              <a:t>Before making a figure</a:t>
            </a:r>
            <a:r>
              <a:rPr lang="en-US" sz="3600" i="1" dirty="0"/>
              <a:t> </a:t>
            </a:r>
          </a:p>
          <a:p>
            <a:pPr>
              <a:buFontTx/>
              <a:buChar char="-"/>
            </a:pPr>
            <a:r>
              <a:rPr lang="en-US" sz="3600" dirty="0"/>
              <a:t>What is the story I am trying to tell? </a:t>
            </a:r>
          </a:p>
          <a:p>
            <a:pPr>
              <a:buFontTx/>
              <a:buChar char="-"/>
            </a:pPr>
            <a:r>
              <a:rPr lang="en-US" sz="3600" dirty="0"/>
              <a:t>What is the best </a:t>
            </a:r>
            <a:r>
              <a:rPr lang="en-US" sz="3600" i="1" dirty="0"/>
              <a:t>graph </a:t>
            </a:r>
            <a:r>
              <a:rPr lang="en-US" sz="3600" dirty="0"/>
              <a:t>to visualize this figure? </a:t>
            </a:r>
          </a:p>
          <a:p>
            <a:pPr marL="514350" indent="-514350">
              <a:buAutoNum type="arabicPeriod"/>
            </a:pPr>
            <a:endParaRPr lang="en-US" sz="3600" dirty="0"/>
          </a:p>
          <a:p>
            <a:pPr marL="0" indent="0">
              <a:buNone/>
            </a:pPr>
            <a:r>
              <a:rPr lang="en-US" sz="3600" i="1" u="sng" dirty="0"/>
              <a:t>While making a figure</a:t>
            </a:r>
          </a:p>
          <a:p>
            <a:pPr>
              <a:buFontTx/>
              <a:buChar char="-"/>
            </a:pPr>
            <a:r>
              <a:rPr lang="en-US" sz="3600" dirty="0"/>
              <a:t>Are there more efficient ways to utilize space? </a:t>
            </a:r>
          </a:p>
          <a:p>
            <a:pPr>
              <a:buFontTx/>
              <a:buChar char="-"/>
            </a:pPr>
            <a:r>
              <a:rPr lang="en-US" sz="3600" dirty="0"/>
              <a:t>Can I add visual aids to emphasize trends and relationships? </a:t>
            </a:r>
          </a:p>
          <a:p>
            <a:pPr marL="0" indent="0">
              <a:buNone/>
            </a:pPr>
            <a:endParaRPr lang="en-US" sz="3600" dirty="0"/>
          </a:p>
          <a:p>
            <a:pPr marL="0" indent="0">
              <a:buNone/>
            </a:pPr>
            <a:r>
              <a:rPr lang="en-US" sz="3600" i="1" u="sng" dirty="0"/>
              <a:t>After making a figure </a:t>
            </a:r>
          </a:p>
          <a:p>
            <a:pPr>
              <a:buFontTx/>
              <a:buChar char="-"/>
            </a:pPr>
            <a:r>
              <a:rPr lang="en-US" sz="3600" dirty="0"/>
              <a:t>Can I increase the </a:t>
            </a:r>
            <a:r>
              <a:rPr lang="en-US" sz="3600" dirty="0" err="1"/>
              <a:t>Data:Ink</a:t>
            </a:r>
            <a:r>
              <a:rPr lang="en-US" sz="3600" dirty="0"/>
              <a:t> ratio? </a:t>
            </a:r>
          </a:p>
          <a:p>
            <a:pPr>
              <a:buFontTx/>
              <a:buChar char="-"/>
            </a:pPr>
            <a:r>
              <a:rPr lang="en-US" sz="3600" dirty="0"/>
              <a:t>Does my figure tell the story I want to tell? </a:t>
            </a:r>
          </a:p>
        </p:txBody>
      </p:sp>
    </p:spTree>
    <p:extLst>
      <p:ext uri="{BB962C8B-B14F-4D97-AF65-F5344CB8AC3E}">
        <p14:creationId xmlns:p14="http://schemas.microsoft.com/office/powerpoint/2010/main" val="3065330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7955" y="2071928"/>
            <a:ext cx="4235811" cy="3542063"/>
          </a:xfrm>
          <a:prstGeom prst="rect">
            <a:avLst/>
          </a:prstGeom>
        </p:spPr>
      </p:pic>
      <p:sp>
        <p:nvSpPr>
          <p:cNvPr id="5" name="Rectangle 4"/>
          <p:cNvSpPr/>
          <p:nvPr/>
        </p:nvSpPr>
        <p:spPr>
          <a:xfrm>
            <a:off x="414919" y="5709732"/>
            <a:ext cx="4858831" cy="369332"/>
          </a:xfrm>
          <a:prstGeom prst="rect">
            <a:avLst/>
          </a:prstGeom>
        </p:spPr>
        <p:txBody>
          <a:bodyPr wrap="none">
            <a:spAutoFit/>
          </a:bodyPr>
          <a:lstStyle/>
          <a:p>
            <a:r>
              <a:rPr lang="en-US" dirty="0"/>
              <a:t>FIG. 7. Distribution of elements in the compounds</a:t>
            </a:r>
          </a:p>
        </p:txBody>
      </p:sp>
      <p:pic>
        <p:nvPicPr>
          <p:cNvPr id="6" name="Picture 5"/>
          <p:cNvPicPr>
            <a:picLocks noChangeAspect="1"/>
          </p:cNvPicPr>
          <p:nvPr/>
        </p:nvPicPr>
        <p:blipFill>
          <a:blip r:embed="rId3"/>
          <a:stretch>
            <a:fillRect/>
          </a:stretch>
        </p:blipFill>
        <p:spPr>
          <a:xfrm>
            <a:off x="97972" y="1249252"/>
            <a:ext cx="5175778" cy="726935"/>
          </a:xfrm>
          <a:prstGeom prst="rect">
            <a:avLst/>
          </a:prstGeom>
        </p:spPr>
      </p:pic>
      <p:sp>
        <p:nvSpPr>
          <p:cNvPr id="7" name="TextBox 6"/>
          <p:cNvSpPr txBox="1"/>
          <p:nvPr/>
        </p:nvSpPr>
        <p:spPr>
          <a:xfrm>
            <a:off x="97971" y="232807"/>
            <a:ext cx="10826297" cy="646331"/>
          </a:xfrm>
          <a:prstGeom prst="rect">
            <a:avLst/>
          </a:prstGeom>
          <a:noFill/>
        </p:spPr>
        <p:txBody>
          <a:bodyPr wrap="none" rtlCol="0">
            <a:spAutoFit/>
          </a:bodyPr>
          <a:lstStyle/>
          <a:p>
            <a:r>
              <a:rPr lang="en-US" sz="3600" dirty="0"/>
              <a:t>Avoid ‘impressive’ visualizations that communicate little</a:t>
            </a:r>
          </a:p>
        </p:txBody>
      </p:sp>
      <p:pic>
        <p:nvPicPr>
          <p:cNvPr id="8" name="Picture 7"/>
          <p:cNvPicPr>
            <a:picLocks noChangeAspect="1"/>
          </p:cNvPicPr>
          <p:nvPr/>
        </p:nvPicPr>
        <p:blipFill rotWithShape="1">
          <a:blip r:embed="rId4"/>
          <a:srcRect r="38905"/>
          <a:stretch/>
        </p:blipFill>
        <p:spPr>
          <a:xfrm>
            <a:off x="5355703" y="1674554"/>
            <a:ext cx="6418084" cy="3847288"/>
          </a:xfrm>
          <a:prstGeom prst="rect">
            <a:avLst/>
          </a:prstGeom>
        </p:spPr>
      </p:pic>
    </p:spTree>
    <p:extLst>
      <p:ext uri="{BB962C8B-B14F-4D97-AF65-F5344CB8AC3E}">
        <p14:creationId xmlns:p14="http://schemas.microsoft.com/office/powerpoint/2010/main" val="357982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224" b="36018"/>
          <a:stretch/>
        </p:blipFill>
        <p:spPr>
          <a:xfrm>
            <a:off x="4330995" y="1748516"/>
            <a:ext cx="7790122" cy="5109484"/>
          </a:xfrm>
          <a:prstGeom prst="rect">
            <a:avLst/>
          </a:prstGeom>
        </p:spPr>
      </p:pic>
      <p:pic>
        <p:nvPicPr>
          <p:cNvPr id="5" name="Picture 4"/>
          <p:cNvPicPr>
            <a:picLocks noChangeAspect="1"/>
          </p:cNvPicPr>
          <p:nvPr/>
        </p:nvPicPr>
        <p:blipFill>
          <a:blip r:embed="rId3"/>
          <a:stretch>
            <a:fillRect/>
          </a:stretch>
        </p:blipFill>
        <p:spPr>
          <a:xfrm>
            <a:off x="0" y="-1"/>
            <a:ext cx="7043892" cy="1616149"/>
          </a:xfrm>
          <a:prstGeom prst="rect">
            <a:avLst/>
          </a:prstGeom>
        </p:spPr>
      </p:pic>
      <p:sp>
        <p:nvSpPr>
          <p:cNvPr id="2" name="Rectangle 1"/>
          <p:cNvSpPr/>
          <p:nvPr/>
        </p:nvSpPr>
        <p:spPr>
          <a:xfrm>
            <a:off x="141767" y="1823899"/>
            <a:ext cx="4309731" cy="4524315"/>
          </a:xfrm>
          <a:prstGeom prst="rect">
            <a:avLst/>
          </a:prstGeom>
        </p:spPr>
        <p:txBody>
          <a:bodyPr wrap="square">
            <a:spAutoFit/>
          </a:bodyPr>
          <a:lstStyle/>
          <a:p>
            <a:r>
              <a:rPr lang="en-US" b="1" dirty="0"/>
              <a:t>Fig. 1 </a:t>
            </a:r>
            <a:r>
              <a:rPr lang="en-US" dirty="0"/>
              <a:t>Flow diagram representation of the data set of 48 770 compounds in this study. The term ‘‘doping’’ refers to the doping type that maximizes the power factor in our calculations. Compounds with power factors within 10% in all directions are considered ‘‘isotropic’’. The unit of band gap is eV and the unit of power factor is mW K2 m1 . HHI represents the </a:t>
            </a:r>
            <a:r>
              <a:rPr lang="en-US" dirty="0" err="1"/>
              <a:t>Herfindahl</a:t>
            </a:r>
            <a:r>
              <a:rPr lang="en-US" dirty="0"/>
              <a:t>–Hirschman Index of elemental reserves for the compound and is a measure of the resource criticality of the compound’s component elements, with ‘‘high’’ indicating that resources are geographically confined (undesirable) and ‘‘low’’ indicating geographically dispersed (desirable). </a:t>
            </a:r>
          </a:p>
        </p:txBody>
      </p:sp>
    </p:spTree>
    <p:extLst>
      <p:ext uri="{BB962C8B-B14F-4D97-AF65-F5344CB8AC3E}">
        <p14:creationId xmlns:p14="http://schemas.microsoft.com/office/powerpoint/2010/main" val="1332176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3796" y="63795"/>
            <a:ext cx="4088683" cy="769441"/>
          </a:xfrm>
          <a:prstGeom prst="rect">
            <a:avLst/>
          </a:prstGeom>
          <a:noFill/>
        </p:spPr>
        <p:txBody>
          <a:bodyPr wrap="none" rtlCol="0">
            <a:spAutoFit/>
          </a:bodyPr>
          <a:lstStyle/>
          <a:p>
            <a:r>
              <a:rPr lang="en-US" sz="4400" dirty="0"/>
              <a:t>Narrative Figures</a:t>
            </a:r>
          </a:p>
        </p:txBody>
      </p:sp>
      <p:pic>
        <p:nvPicPr>
          <p:cNvPr id="6" name="Picture 2" descr="https://upload.wikimedia.org/wikipedia/commons/thumb/e/e2/Minard_Update.png/1280px-Minard_Upda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6" y="833236"/>
            <a:ext cx="12024242" cy="55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737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1251" y="3220176"/>
            <a:ext cx="6161595" cy="3467703"/>
          </a:xfrm>
          <a:prstGeom prst="rect">
            <a:avLst/>
          </a:prstGeom>
        </p:spPr>
      </p:pic>
      <p:pic>
        <p:nvPicPr>
          <p:cNvPr id="4" name="Picture 3"/>
          <p:cNvPicPr>
            <a:picLocks noChangeAspect="1"/>
          </p:cNvPicPr>
          <p:nvPr/>
        </p:nvPicPr>
        <p:blipFill rotWithShape="1">
          <a:blip r:embed="rId3"/>
          <a:srcRect l="6514"/>
          <a:stretch/>
        </p:blipFill>
        <p:spPr>
          <a:xfrm rot="16200000">
            <a:off x="1928619" y="-1451043"/>
            <a:ext cx="3046859" cy="6161594"/>
          </a:xfrm>
          <a:prstGeom prst="rect">
            <a:avLst/>
          </a:prstGeom>
        </p:spPr>
      </p:pic>
      <p:sp>
        <p:nvSpPr>
          <p:cNvPr id="6" name="TextBox 5"/>
          <p:cNvSpPr txBox="1"/>
          <p:nvPr/>
        </p:nvSpPr>
        <p:spPr>
          <a:xfrm>
            <a:off x="6613872" y="723540"/>
            <a:ext cx="5578127" cy="1812428"/>
          </a:xfrm>
          <a:prstGeom prst="rect">
            <a:avLst/>
          </a:prstGeom>
          <a:noFill/>
        </p:spPr>
        <p:txBody>
          <a:bodyPr wrap="square" rtlCol="0">
            <a:spAutoFit/>
          </a:bodyPr>
          <a:lstStyle/>
          <a:p>
            <a:r>
              <a:rPr lang="en-US" sz="3600" dirty="0"/>
              <a:t>A narrative figure relates a time series to a mechanistic visualization</a:t>
            </a:r>
          </a:p>
        </p:txBody>
      </p:sp>
      <p:sp>
        <p:nvSpPr>
          <p:cNvPr id="7" name="TextBox 6"/>
          <p:cNvSpPr txBox="1"/>
          <p:nvPr/>
        </p:nvSpPr>
        <p:spPr>
          <a:xfrm>
            <a:off x="6613873" y="3753698"/>
            <a:ext cx="5578127" cy="1200329"/>
          </a:xfrm>
          <a:prstGeom prst="rect">
            <a:avLst/>
          </a:prstGeom>
          <a:noFill/>
        </p:spPr>
        <p:txBody>
          <a:bodyPr wrap="square" rtlCol="0">
            <a:spAutoFit/>
          </a:bodyPr>
          <a:lstStyle/>
          <a:p>
            <a:r>
              <a:rPr lang="en-US" sz="3600" dirty="0"/>
              <a:t>How might you use narrative figures in your work? </a:t>
            </a:r>
          </a:p>
        </p:txBody>
      </p:sp>
    </p:spTree>
    <p:extLst>
      <p:ext uri="{BB962C8B-B14F-4D97-AF65-F5344CB8AC3E}">
        <p14:creationId xmlns:p14="http://schemas.microsoft.com/office/powerpoint/2010/main" val="290812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2224" b="36018"/>
          <a:stretch/>
        </p:blipFill>
        <p:spPr>
          <a:xfrm>
            <a:off x="0" y="0"/>
            <a:ext cx="4271107" cy="2801388"/>
          </a:xfrm>
          <a:prstGeom prst="rect">
            <a:avLst/>
          </a:prstGeom>
        </p:spPr>
      </p:pic>
      <p:pic>
        <p:nvPicPr>
          <p:cNvPr id="5" name="Picture 4">
            <a:extLst>
              <a:ext uri="{FF2B5EF4-FFF2-40B4-BE49-F238E27FC236}">
                <a16:creationId xmlns:a16="http://schemas.microsoft.com/office/drawing/2014/main" id="{120F23A4-4EEB-436F-A8D0-6267826214C1}"/>
              </a:ext>
            </a:extLst>
          </p:cNvPr>
          <p:cNvPicPr>
            <a:picLocks noChangeAspect="1"/>
          </p:cNvPicPr>
          <p:nvPr/>
        </p:nvPicPr>
        <p:blipFill>
          <a:blip r:embed="rId3"/>
          <a:stretch>
            <a:fillRect/>
          </a:stretch>
        </p:blipFill>
        <p:spPr>
          <a:xfrm>
            <a:off x="4110644" y="3346430"/>
            <a:ext cx="4152856" cy="3131898"/>
          </a:xfrm>
          <a:prstGeom prst="rect">
            <a:avLst/>
          </a:prstGeom>
        </p:spPr>
      </p:pic>
      <p:pic>
        <p:nvPicPr>
          <p:cNvPr id="6" name="Picture 5"/>
          <p:cNvPicPr>
            <a:picLocks noChangeAspect="1"/>
          </p:cNvPicPr>
          <p:nvPr/>
        </p:nvPicPr>
        <p:blipFill rotWithShape="1">
          <a:blip r:embed="rId4"/>
          <a:srcRect t="40187" b="16522"/>
          <a:stretch/>
        </p:blipFill>
        <p:spPr>
          <a:xfrm>
            <a:off x="5039491" y="150736"/>
            <a:ext cx="6672461" cy="2499916"/>
          </a:xfrm>
          <a:prstGeom prst="rect">
            <a:avLst/>
          </a:prstGeom>
        </p:spPr>
      </p:pic>
      <p:pic>
        <p:nvPicPr>
          <p:cNvPr id="7" name="Picture 2" descr="Figure 2">
            <a:extLst>
              <a:ext uri="{FF2B5EF4-FFF2-40B4-BE49-F238E27FC236}">
                <a16:creationId xmlns:a16="http://schemas.microsoft.com/office/drawing/2014/main" id="{5A39C5BF-EBEA-4904-BA4A-A1084D2898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734"/>
          <a:stretch/>
        </p:blipFill>
        <p:spPr bwMode="auto">
          <a:xfrm>
            <a:off x="0" y="3346428"/>
            <a:ext cx="3873731" cy="29659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a:srcRect r="3638" b="12667"/>
          <a:stretch/>
        </p:blipFill>
        <p:spPr>
          <a:xfrm>
            <a:off x="8500413" y="3067294"/>
            <a:ext cx="3795009" cy="3524191"/>
          </a:xfrm>
          <a:prstGeom prst="rect">
            <a:avLst/>
          </a:prstGeom>
        </p:spPr>
      </p:pic>
    </p:spTree>
    <p:extLst>
      <p:ext uri="{BB962C8B-B14F-4D97-AF65-F5344CB8AC3E}">
        <p14:creationId xmlns:p14="http://schemas.microsoft.com/office/powerpoint/2010/main" val="1437700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84" y="290945"/>
            <a:ext cx="5029200" cy="1325563"/>
          </a:xfrm>
        </p:spPr>
        <p:txBody>
          <a:bodyPr/>
          <a:lstStyle/>
          <a:p>
            <a:r>
              <a:rPr lang="en-US" dirty="0"/>
              <a:t>Interactive Figures</a:t>
            </a:r>
          </a:p>
        </p:txBody>
      </p:sp>
      <p:sp>
        <p:nvSpPr>
          <p:cNvPr id="4" name="TextBox 3"/>
          <p:cNvSpPr txBox="1"/>
          <p:nvPr/>
        </p:nvSpPr>
        <p:spPr>
          <a:xfrm>
            <a:off x="1321724" y="1803862"/>
            <a:ext cx="3907032" cy="2862322"/>
          </a:xfrm>
          <a:prstGeom prst="rect">
            <a:avLst/>
          </a:prstGeom>
          <a:noFill/>
        </p:spPr>
        <p:txBody>
          <a:bodyPr wrap="none" rtlCol="0">
            <a:spAutoFit/>
          </a:bodyPr>
          <a:lstStyle/>
          <a:p>
            <a:r>
              <a:rPr lang="en-US" sz="3600" dirty="0"/>
              <a:t>Python: </a:t>
            </a:r>
            <a:r>
              <a:rPr lang="en-US" sz="3600" dirty="0" err="1"/>
              <a:t>Bokeh</a:t>
            </a:r>
            <a:endParaRPr lang="en-US" sz="3600" dirty="0"/>
          </a:p>
          <a:p>
            <a:endParaRPr lang="en-US" sz="3600" dirty="0"/>
          </a:p>
          <a:p>
            <a:r>
              <a:rPr lang="en-US" sz="3600" dirty="0"/>
              <a:t>Wolfram CDF Player</a:t>
            </a:r>
          </a:p>
          <a:p>
            <a:endParaRPr lang="en-US" sz="3600" dirty="0"/>
          </a:p>
          <a:p>
            <a:r>
              <a:rPr lang="en-US" sz="3600" dirty="0"/>
              <a:t>Distill.pub</a:t>
            </a:r>
          </a:p>
        </p:txBody>
      </p:sp>
      <p:pic>
        <p:nvPicPr>
          <p:cNvPr id="5122" name="Picture 2" descr="http://cdn-7.nikon-cdn.com/Images/Learn-Explore/Photography-Techniques/2012/Bokeh-for-Beginners/Media/Bokeh-1-JodyDole-1.l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437" y="1486768"/>
            <a:ext cx="5089755" cy="28276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73600" y="5777035"/>
            <a:ext cx="10776000" cy="369332"/>
          </a:xfrm>
          <a:prstGeom prst="rect">
            <a:avLst/>
          </a:prstGeom>
        </p:spPr>
        <p:txBody>
          <a:bodyPr wrap="square">
            <a:spAutoFit/>
          </a:bodyPr>
          <a:lstStyle/>
          <a:p>
            <a:r>
              <a:rPr lang="en-US" dirty="0">
                <a:hlinkClick r:id="rId3"/>
              </a:rPr>
              <a:t>https://blog.udacity.com/2015/01/15-data-visualizations-will-blow-mind.html</a:t>
            </a:r>
            <a:endParaRPr lang="en-US" dirty="0"/>
          </a:p>
        </p:txBody>
      </p:sp>
    </p:spTree>
    <p:extLst>
      <p:ext uri="{BB962C8B-B14F-4D97-AF65-F5344CB8AC3E}">
        <p14:creationId xmlns:p14="http://schemas.microsoft.com/office/powerpoint/2010/main" val="439058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srcRect l="52762" b="48379"/>
          <a:stretch/>
        </p:blipFill>
        <p:spPr>
          <a:xfrm>
            <a:off x="3556001" y="935050"/>
            <a:ext cx="4994031" cy="3990327"/>
          </a:xfrm>
          <a:prstGeom prst="rect">
            <a:avLst/>
          </a:prstGeom>
        </p:spPr>
      </p:pic>
      <p:sp>
        <p:nvSpPr>
          <p:cNvPr id="23" name="TextBox 22"/>
          <p:cNvSpPr txBox="1"/>
          <p:nvPr/>
        </p:nvSpPr>
        <p:spPr>
          <a:xfrm>
            <a:off x="1705430" y="145143"/>
            <a:ext cx="7056099" cy="523220"/>
          </a:xfrm>
          <a:prstGeom prst="rect">
            <a:avLst/>
          </a:prstGeom>
          <a:noFill/>
        </p:spPr>
        <p:txBody>
          <a:bodyPr wrap="none" rtlCol="0">
            <a:spAutoFit/>
          </a:bodyPr>
          <a:lstStyle/>
          <a:p>
            <a:r>
              <a:rPr lang="en-US" sz="2800" dirty="0"/>
              <a:t>Adding a free-energy axis to Pourbaix Diagrams</a:t>
            </a:r>
          </a:p>
        </p:txBody>
      </p:sp>
      <p:graphicFrame>
        <p:nvGraphicFramePr>
          <p:cNvPr id="24" name="Object 23"/>
          <p:cNvGraphicFramePr>
            <a:graphicFrameLocks noChangeAspect="1"/>
          </p:cNvGraphicFramePr>
          <p:nvPr/>
        </p:nvGraphicFramePr>
        <p:xfrm>
          <a:off x="2384560" y="5726449"/>
          <a:ext cx="7532619" cy="841265"/>
        </p:xfrm>
        <a:graphic>
          <a:graphicData uri="http://schemas.openxmlformats.org/presentationml/2006/ole">
            <mc:AlternateContent xmlns:mc="http://schemas.openxmlformats.org/markup-compatibility/2006">
              <mc:Choice xmlns:v="urn:schemas-microsoft-com:vml" Requires="v">
                <p:oleObj name="Equation" r:id="rId3" imgW="4089240" imgH="457200" progId="Equation.DSMT4">
                  <p:embed/>
                </p:oleObj>
              </mc:Choice>
              <mc:Fallback>
                <p:oleObj name="Equation" r:id="rId3" imgW="4089240" imgH="457200" progId="Equation.DSMT4">
                  <p:embed/>
                  <p:pic>
                    <p:nvPicPr>
                      <p:cNvPr id="24" name="Object 23"/>
                      <p:cNvPicPr/>
                      <p:nvPr/>
                    </p:nvPicPr>
                    <p:blipFill>
                      <a:blip r:embed="rId4"/>
                      <a:stretch>
                        <a:fillRect/>
                      </a:stretch>
                    </p:blipFill>
                    <p:spPr>
                      <a:xfrm>
                        <a:off x="2384560" y="5726449"/>
                        <a:ext cx="7532619" cy="841265"/>
                      </a:xfrm>
                      <a:prstGeom prst="rect">
                        <a:avLst/>
                      </a:prstGeom>
                    </p:spPr>
                  </p:pic>
                </p:oleObj>
              </mc:Fallback>
            </mc:AlternateContent>
          </a:graphicData>
        </a:graphic>
      </p:graphicFrame>
      <p:sp>
        <p:nvSpPr>
          <p:cNvPr id="25" name="TextBox 24"/>
          <p:cNvSpPr txBox="1"/>
          <p:nvPr/>
        </p:nvSpPr>
        <p:spPr>
          <a:xfrm>
            <a:off x="2232718" y="5263963"/>
            <a:ext cx="3919663" cy="400110"/>
          </a:xfrm>
          <a:prstGeom prst="rect">
            <a:avLst/>
          </a:prstGeom>
          <a:noFill/>
        </p:spPr>
        <p:txBody>
          <a:bodyPr wrap="none" rtlCol="0">
            <a:spAutoFit/>
          </a:bodyPr>
          <a:lstStyle/>
          <a:p>
            <a:r>
              <a:rPr lang="en-US" sz="2000" b="1" i="1" u="sng" dirty="0"/>
              <a:t>Pourbaix Thermodynamic Potential</a:t>
            </a:r>
          </a:p>
        </p:txBody>
      </p:sp>
      <p:sp>
        <p:nvSpPr>
          <p:cNvPr id="6" name="TextBox 5"/>
          <p:cNvSpPr txBox="1"/>
          <p:nvPr/>
        </p:nvSpPr>
        <p:spPr>
          <a:xfrm>
            <a:off x="181839" y="1741186"/>
            <a:ext cx="3047181" cy="769441"/>
          </a:xfrm>
          <a:prstGeom prst="rect">
            <a:avLst/>
          </a:prstGeom>
          <a:noFill/>
        </p:spPr>
        <p:txBody>
          <a:bodyPr wrap="none" rtlCol="0">
            <a:spAutoFit/>
          </a:bodyPr>
          <a:lstStyle/>
          <a:p>
            <a:r>
              <a:rPr lang="en-US" sz="4400" b="1" i="1" dirty="0"/>
              <a:t>Animations!</a:t>
            </a:r>
          </a:p>
        </p:txBody>
      </p:sp>
    </p:spTree>
    <p:extLst>
      <p:ext uri="{BB962C8B-B14F-4D97-AF65-F5344CB8AC3E}">
        <p14:creationId xmlns:p14="http://schemas.microsoft.com/office/powerpoint/2010/main" val="4263701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0031" y="948462"/>
            <a:ext cx="5283200" cy="3962401"/>
          </a:xfrm>
          <a:prstGeom prst="rect">
            <a:avLst/>
          </a:prstGeom>
        </p:spPr>
      </p:pic>
      <p:sp>
        <p:nvSpPr>
          <p:cNvPr id="37" name="TextBox 36"/>
          <p:cNvSpPr txBox="1"/>
          <p:nvPr/>
        </p:nvSpPr>
        <p:spPr>
          <a:xfrm>
            <a:off x="1705430" y="145143"/>
            <a:ext cx="7056099" cy="523220"/>
          </a:xfrm>
          <a:prstGeom prst="rect">
            <a:avLst/>
          </a:prstGeom>
          <a:noFill/>
        </p:spPr>
        <p:txBody>
          <a:bodyPr wrap="none" rtlCol="0">
            <a:spAutoFit/>
          </a:bodyPr>
          <a:lstStyle/>
          <a:p>
            <a:r>
              <a:rPr lang="en-US" sz="2800" dirty="0"/>
              <a:t>Adding a free-energy axis to Pourbaix Diagrams</a:t>
            </a:r>
          </a:p>
        </p:txBody>
      </p:sp>
      <p:graphicFrame>
        <p:nvGraphicFramePr>
          <p:cNvPr id="38" name="Object 37"/>
          <p:cNvGraphicFramePr>
            <a:graphicFrameLocks noChangeAspect="1"/>
          </p:cNvGraphicFramePr>
          <p:nvPr/>
        </p:nvGraphicFramePr>
        <p:xfrm>
          <a:off x="2384560" y="5726449"/>
          <a:ext cx="7532619" cy="841265"/>
        </p:xfrm>
        <a:graphic>
          <a:graphicData uri="http://schemas.openxmlformats.org/presentationml/2006/ole">
            <mc:AlternateContent xmlns:mc="http://schemas.openxmlformats.org/markup-compatibility/2006">
              <mc:Choice xmlns:v="urn:schemas-microsoft-com:vml" Requires="v">
                <p:oleObj name="Equation" r:id="rId3" imgW="4089240" imgH="457200" progId="Equation.DSMT4">
                  <p:embed/>
                </p:oleObj>
              </mc:Choice>
              <mc:Fallback>
                <p:oleObj name="Equation" r:id="rId3" imgW="4089240" imgH="457200" progId="Equation.DSMT4">
                  <p:embed/>
                  <p:pic>
                    <p:nvPicPr>
                      <p:cNvPr id="38" name="Object 37"/>
                      <p:cNvPicPr/>
                      <p:nvPr/>
                    </p:nvPicPr>
                    <p:blipFill>
                      <a:blip r:embed="rId4"/>
                      <a:stretch>
                        <a:fillRect/>
                      </a:stretch>
                    </p:blipFill>
                    <p:spPr>
                      <a:xfrm>
                        <a:off x="2384560" y="5726449"/>
                        <a:ext cx="7532619" cy="841265"/>
                      </a:xfrm>
                      <a:prstGeom prst="rect">
                        <a:avLst/>
                      </a:prstGeom>
                    </p:spPr>
                  </p:pic>
                </p:oleObj>
              </mc:Fallback>
            </mc:AlternateContent>
          </a:graphicData>
        </a:graphic>
      </p:graphicFrame>
      <p:sp>
        <p:nvSpPr>
          <p:cNvPr id="39" name="TextBox 38"/>
          <p:cNvSpPr txBox="1"/>
          <p:nvPr/>
        </p:nvSpPr>
        <p:spPr>
          <a:xfrm>
            <a:off x="2232718" y="5263963"/>
            <a:ext cx="3919663" cy="400110"/>
          </a:xfrm>
          <a:prstGeom prst="rect">
            <a:avLst/>
          </a:prstGeom>
          <a:noFill/>
        </p:spPr>
        <p:txBody>
          <a:bodyPr wrap="none" rtlCol="0">
            <a:spAutoFit/>
          </a:bodyPr>
          <a:lstStyle/>
          <a:p>
            <a:r>
              <a:rPr lang="en-US" sz="2000" b="1" i="1" u="sng" dirty="0"/>
              <a:t>Pourbaix Thermodynamic Potential</a:t>
            </a:r>
          </a:p>
        </p:txBody>
      </p:sp>
    </p:spTree>
    <p:extLst>
      <p:ext uri="{BB962C8B-B14F-4D97-AF65-F5344CB8AC3E}">
        <p14:creationId xmlns:p14="http://schemas.microsoft.com/office/powerpoint/2010/main" val="1506280292"/>
      </p:ext>
    </p:extLst>
  </p:cSld>
  <p:clrMapOvr>
    <a:masterClrMapping/>
  </p:clrMapOvr>
  <mc:AlternateContent xmlns:mc="http://schemas.openxmlformats.org/markup-compatibility/2006" xmlns:p14="http://schemas.microsoft.com/office/powerpoint/2010/main">
    <mc:Choice Requires="p14">
      <p:transition spd="slow" p14:dur="2000" advClick="0" advTm="4200"/>
    </mc:Choice>
    <mc:Fallback xmlns="">
      <p:transition spd="slow" advClick="0" advTm="42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49566" b="48988"/>
          <a:stretch/>
        </p:blipFill>
        <p:spPr>
          <a:xfrm>
            <a:off x="3318792" y="899714"/>
            <a:ext cx="5145271" cy="4005187"/>
          </a:xfrm>
          <a:prstGeom prst="rect">
            <a:avLst/>
          </a:prstGeom>
        </p:spPr>
      </p:pic>
      <p:sp>
        <p:nvSpPr>
          <p:cNvPr id="6" name="TextBox 5"/>
          <p:cNvSpPr txBox="1"/>
          <p:nvPr/>
        </p:nvSpPr>
        <p:spPr>
          <a:xfrm>
            <a:off x="3008923" y="2648528"/>
            <a:ext cx="828368" cy="369332"/>
          </a:xfrm>
          <a:prstGeom prst="rect">
            <a:avLst/>
          </a:prstGeom>
          <a:noFill/>
        </p:spPr>
        <p:txBody>
          <a:bodyPr wrap="none" rtlCol="0">
            <a:spAutoFit/>
          </a:bodyPr>
          <a:lstStyle/>
          <a:p>
            <a:r>
              <a:rPr lang="en-US" dirty="0"/>
              <a:t>eV/Mn</a:t>
            </a:r>
          </a:p>
        </p:txBody>
      </p:sp>
      <p:sp>
        <p:nvSpPr>
          <p:cNvPr id="7" name="TextBox 6"/>
          <p:cNvSpPr txBox="1"/>
          <p:nvPr/>
        </p:nvSpPr>
        <p:spPr>
          <a:xfrm>
            <a:off x="3318791" y="1023226"/>
            <a:ext cx="518500" cy="369332"/>
          </a:xfrm>
          <a:prstGeom prst="rect">
            <a:avLst/>
          </a:prstGeom>
          <a:solidFill>
            <a:schemeClr val="bg1"/>
          </a:solidFill>
        </p:spPr>
        <p:txBody>
          <a:bodyPr wrap="square" rtlCol="0">
            <a:spAutoFit/>
          </a:bodyPr>
          <a:lstStyle/>
          <a:p>
            <a:endParaRPr lang="en-US" dirty="0"/>
          </a:p>
        </p:txBody>
      </p:sp>
      <p:graphicFrame>
        <p:nvGraphicFramePr>
          <p:cNvPr id="8" name="Object 7"/>
          <p:cNvGraphicFramePr>
            <a:graphicFrameLocks noChangeAspect="1"/>
          </p:cNvGraphicFramePr>
          <p:nvPr/>
        </p:nvGraphicFramePr>
        <p:xfrm>
          <a:off x="2384560" y="5726449"/>
          <a:ext cx="7532619" cy="841265"/>
        </p:xfrm>
        <a:graphic>
          <a:graphicData uri="http://schemas.openxmlformats.org/presentationml/2006/ole">
            <mc:AlternateContent xmlns:mc="http://schemas.openxmlformats.org/markup-compatibility/2006">
              <mc:Choice xmlns:v="urn:schemas-microsoft-com:vml" Requires="v">
                <p:oleObj name="Equation" r:id="rId3" imgW="4089240" imgH="457200" progId="Equation.DSMT4">
                  <p:embed/>
                </p:oleObj>
              </mc:Choice>
              <mc:Fallback>
                <p:oleObj name="Equation" r:id="rId3" imgW="4089240" imgH="457200" progId="Equation.DSMT4">
                  <p:embed/>
                  <p:pic>
                    <p:nvPicPr>
                      <p:cNvPr id="8" name="Object 7"/>
                      <p:cNvPicPr/>
                      <p:nvPr/>
                    </p:nvPicPr>
                    <p:blipFill>
                      <a:blip r:embed="rId4"/>
                      <a:stretch>
                        <a:fillRect/>
                      </a:stretch>
                    </p:blipFill>
                    <p:spPr>
                      <a:xfrm>
                        <a:off x="2384560" y="5726449"/>
                        <a:ext cx="7532619" cy="841265"/>
                      </a:xfrm>
                      <a:prstGeom prst="rect">
                        <a:avLst/>
                      </a:prstGeom>
                    </p:spPr>
                  </p:pic>
                </p:oleObj>
              </mc:Fallback>
            </mc:AlternateContent>
          </a:graphicData>
        </a:graphic>
      </p:graphicFrame>
      <p:sp>
        <p:nvSpPr>
          <p:cNvPr id="10" name="TextBox 9"/>
          <p:cNvSpPr txBox="1"/>
          <p:nvPr/>
        </p:nvSpPr>
        <p:spPr>
          <a:xfrm>
            <a:off x="1705430" y="145143"/>
            <a:ext cx="7056099" cy="523220"/>
          </a:xfrm>
          <a:prstGeom prst="rect">
            <a:avLst/>
          </a:prstGeom>
          <a:noFill/>
        </p:spPr>
        <p:txBody>
          <a:bodyPr wrap="none" rtlCol="0">
            <a:spAutoFit/>
          </a:bodyPr>
          <a:lstStyle/>
          <a:p>
            <a:r>
              <a:rPr lang="en-US" sz="2800" dirty="0"/>
              <a:t>Adding a free-energy axis to Pourbaix Diagrams</a:t>
            </a:r>
          </a:p>
        </p:txBody>
      </p:sp>
      <p:sp>
        <p:nvSpPr>
          <p:cNvPr id="12" name="TextBox 11"/>
          <p:cNvSpPr txBox="1"/>
          <p:nvPr/>
        </p:nvSpPr>
        <p:spPr>
          <a:xfrm>
            <a:off x="2232718" y="5263963"/>
            <a:ext cx="3919663" cy="400110"/>
          </a:xfrm>
          <a:prstGeom prst="rect">
            <a:avLst/>
          </a:prstGeom>
          <a:noFill/>
        </p:spPr>
        <p:txBody>
          <a:bodyPr wrap="none" rtlCol="0">
            <a:spAutoFit/>
          </a:bodyPr>
          <a:lstStyle/>
          <a:p>
            <a:r>
              <a:rPr lang="en-US" sz="2000" b="1" i="1" u="sng" dirty="0"/>
              <a:t>Pourbaix Thermodynamic Potential</a:t>
            </a:r>
          </a:p>
        </p:txBody>
      </p:sp>
    </p:spTree>
    <p:extLst>
      <p:ext uri="{BB962C8B-B14F-4D97-AF65-F5344CB8AC3E}">
        <p14:creationId xmlns:p14="http://schemas.microsoft.com/office/powerpoint/2010/main" val="3080521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C4C8E-C361-448A-A56A-CDFBCBF2B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8764" y="911223"/>
            <a:ext cx="3469179" cy="2601884"/>
          </a:xfrm>
          <a:prstGeom prst="rect">
            <a:avLst/>
          </a:prstGeom>
        </p:spPr>
      </p:pic>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86998" y="298326"/>
            <a:ext cx="3827677" cy="382767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387" y="911223"/>
            <a:ext cx="3699322" cy="2774492"/>
          </a:xfrm>
          <a:prstGeom prst="rect">
            <a:avLst/>
          </a:prstGeom>
        </p:spPr>
      </p:pic>
      <p:sp>
        <p:nvSpPr>
          <p:cNvPr id="2" name="TextBox 1"/>
          <p:cNvSpPr txBox="1"/>
          <p:nvPr/>
        </p:nvSpPr>
        <p:spPr>
          <a:xfrm>
            <a:off x="789709" y="4126003"/>
            <a:ext cx="7473136" cy="2585323"/>
          </a:xfrm>
          <a:prstGeom prst="rect">
            <a:avLst/>
          </a:prstGeom>
          <a:noFill/>
        </p:spPr>
        <p:txBody>
          <a:bodyPr wrap="none" rtlCol="0">
            <a:spAutoFit/>
          </a:bodyPr>
          <a:lstStyle/>
          <a:p>
            <a:r>
              <a:rPr lang="en-US" b="1" dirty="0"/>
              <a:t>I’ve uploaded a </a:t>
            </a:r>
            <a:r>
              <a:rPr lang="en-US" b="1" dirty="0" err="1"/>
              <a:t>Matlab</a:t>
            </a:r>
            <a:r>
              <a:rPr lang="en-US" b="1" dirty="0"/>
              <a:t> code to do the rotation animation. </a:t>
            </a:r>
          </a:p>
          <a:p>
            <a:endParaRPr lang="en-US" dirty="0"/>
          </a:p>
          <a:p>
            <a:r>
              <a:rPr lang="en-US" dirty="0"/>
              <a:t>First, save a Figure from </a:t>
            </a:r>
            <a:r>
              <a:rPr lang="en-US" dirty="0" err="1"/>
              <a:t>Matlab</a:t>
            </a:r>
            <a:r>
              <a:rPr lang="en-US" dirty="0"/>
              <a:t> as a .fig file</a:t>
            </a:r>
          </a:p>
          <a:p>
            <a:r>
              <a:rPr lang="en-US" dirty="0"/>
              <a:t>Then create a 2xN matrix for Azimuth and Elevation (do this manually)</a:t>
            </a:r>
          </a:p>
          <a:p>
            <a:endParaRPr lang="en-US" dirty="0"/>
          </a:p>
          <a:p>
            <a:r>
              <a:rPr lang="en-US" dirty="0"/>
              <a:t>Create a bunch of </a:t>
            </a:r>
            <a:r>
              <a:rPr lang="en-US" dirty="0" err="1"/>
              <a:t>Matlab</a:t>
            </a:r>
            <a:r>
              <a:rPr lang="en-US" dirty="0"/>
              <a:t> figures at different Azimuth/Elevations (rotations)</a:t>
            </a:r>
          </a:p>
          <a:p>
            <a:r>
              <a:rPr lang="en-US" dirty="0"/>
              <a:t>Save the files into a Gif file. </a:t>
            </a:r>
          </a:p>
          <a:p>
            <a:endParaRPr lang="en-US" dirty="0"/>
          </a:p>
          <a:p>
            <a:r>
              <a:rPr lang="en-US" dirty="0"/>
              <a:t>Can do a similar thing in Python: </a:t>
            </a:r>
            <a:r>
              <a:rPr lang="en-US" dirty="0">
                <a:hlinkClick r:id="rId5"/>
              </a:rPr>
              <a:t>https://note.nkmk.me/en/python-pillow-gif/</a:t>
            </a:r>
            <a:endParaRPr lang="en-US" dirty="0"/>
          </a:p>
        </p:txBody>
      </p:sp>
    </p:spTree>
    <p:extLst>
      <p:ext uri="{BB962C8B-B14F-4D97-AF65-F5344CB8AC3E}">
        <p14:creationId xmlns:p14="http://schemas.microsoft.com/office/powerpoint/2010/main" val="2287081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04124" y="158399"/>
            <a:ext cx="5033475" cy="6707478"/>
          </a:xfrm>
          <a:prstGeom prst="rect">
            <a:avLst/>
          </a:prstGeom>
        </p:spPr>
      </p:pic>
    </p:spTree>
    <p:extLst>
      <p:ext uri="{BB962C8B-B14F-4D97-AF65-F5344CB8AC3E}">
        <p14:creationId xmlns:p14="http://schemas.microsoft.com/office/powerpoint/2010/main" val="4077638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5BDE4D-2EDB-46CE-9FA3-63FD0C377BFE}"/>
              </a:ext>
            </a:extLst>
          </p:cNvPr>
          <p:cNvPicPr>
            <a:picLocks noChangeAspect="1"/>
          </p:cNvPicPr>
          <p:nvPr/>
        </p:nvPicPr>
        <p:blipFill>
          <a:blip r:embed="rId3"/>
          <a:stretch>
            <a:fillRect/>
          </a:stretch>
        </p:blipFill>
        <p:spPr>
          <a:xfrm>
            <a:off x="1327796" y="848884"/>
            <a:ext cx="8443968" cy="5528789"/>
          </a:xfrm>
          <a:prstGeom prst="rect">
            <a:avLst/>
          </a:prstGeom>
        </p:spPr>
      </p:pic>
      <p:sp>
        <p:nvSpPr>
          <p:cNvPr id="3" name="TextBox 2">
            <a:extLst>
              <a:ext uri="{FF2B5EF4-FFF2-40B4-BE49-F238E27FC236}">
                <a16:creationId xmlns:a16="http://schemas.microsoft.com/office/drawing/2014/main" id="{18A0A093-9248-448A-83EC-EEEF642A2FB4}"/>
              </a:ext>
            </a:extLst>
          </p:cNvPr>
          <p:cNvSpPr txBox="1"/>
          <p:nvPr/>
        </p:nvSpPr>
        <p:spPr>
          <a:xfrm>
            <a:off x="878909" y="202553"/>
            <a:ext cx="8633774" cy="646331"/>
          </a:xfrm>
          <a:prstGeom prst="rect">
            <a:avLst/>
          </a:prstGeom>
          <a:noFill/>
        </p:spPr>
        <p:txBody>
          <a:bodyPr wrap="none" rtlCol="0">
            <a:spAutoFit/>
          </a:bodyPr>
          <a:lstStyle/>
          <a:p>
            <a:r>
              <a:rPr lang="en-US" sz="3600" b="1" dirty="0">
                <a:solidFill>
                  <a:srgbClr val="FF0000"/>
                </a:solidFill>
              </a:rPr>
              <a:t>R</a:t>
            </a:r>
            <a:r>
              <a:rPr lang="en-US" sz="3600" dirty="0"/>
              <a:t>eadable scale: Make your axis/text readable</a:t>
            </a:r>
          </a:p>
        </p:txBody>
      </p:sp>
      <p:sp>
        <p:nvSpPr>
          <p:cNvPr id="4" name="Rectangle 3">
            <a:extLst>
              <a:ext uri="{FF2B5EF4-FFF2-40B4-BE49-F238E27FC236}">
                <a16:creationId xmlns:a16="http://schemas.microsoft.com/office/drawing/2014/main" id="{C9251720-DB8C-4416-A060-4D533BF1D3BE}"/>
              </a:ext>
            </a:extLst>
          </p:cNvPr>
          <p:cNvSpPr/>
          <p:nvPr/>
        </p:nvSpPr>
        <p:spPr>
          <a:xfrm>
            <a:off x="7046422" y="6339011"/>
            <a:ext cx="6096000" cy="369332"/>
          </a:xfrm>
          <a:prstGeom prst="rect">
            <a:avLst/>
          </a:prstGeom>
        </p:spPr>
        <p:txBody>
          <a:bodyPr>
            <a:spAutoFit/>
          </a:bodyPr>
          <a:lstStyle/>
          <a:p>
            <a:r>
              <a:rPr lang="en-US" i="1" dirty="0">
                <a:solidFill>
                  <a:srgbClr val="222222"/>
                </a:solidFill>
                <a:latin typeface="Arial" panose="020B0604020202020204" pitchFamily="34" charset="0"/>
              </a:rPr>
              <a:t>Physical review letters</a:t>
            </a:r>
            <a:r>
              <a:rPr lang="en-US" dirty="0">
                <a:solidFill>
                  <a:srgbClr val="222222"/>
                </a:solidFill>
                <a:latin typeface="Arial" panose="020B0604020202020204" pitchFamily="34" charset="0"/>
              </a:rPr>
              <a:t> 115.20 (2015): 205901.</a:t>
            </a:r>
            <a:endParaRPr lang="en-US" dirty="0"/>
          </a:p>
        </p:txBody>
      </p:sp>
    </p:spTree>
    <p:extLst>
      <p:ext uri="{BB962C8B-B14F-4D97-AF65-F5344CB8AC3E}">
        <p14:creationId xmlns:p14="http://schemas.microsoft.com/office/powerpoint/2010/main" val="31391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0F23A4-4EEB-436F-A8D0-6267826214C1}"/>
              </a:ext>
            </a:extLst>
          </p:cNvPr>
          <p:cNvPicPr>
            <a:picLocks noChangeAspect="1"/>
          </p:cNvPicPr>
          <p:nvPr/>
        </p:nvPicPr>
        <p:blipFill>
          <a:blip r:embed="rId3"/>
          <a:stretch>
            <a:fillRect/>
          </a:stretch>
        </p:blipFill>
        <p:spPr>
          <a:xfrm>
            <a:off x="0" y="56012"/>
            <a:ext cx="8343014" cy="6291927"/>
          </a:xfrm>
          <a:prstGeom prst="rect">
            <a:avLst/>
          </a:prstGeom>
        </p:spPr>
      </p:pic>
      <p:sp>
        <p:nvSpPr>
          <p:cNvPr id="5" name="Rectangle 4">
            <a:extLst>
              <a:ext uri="{FF2B5EF4-FFF2-40B4-BE49-F238E27FC236}">
                <a16:creationId xmlns:a16="http://schemas.microsoft.com/office/drawing/2014/main" id="{53126DC3-3F5C-45BF-A2BB-90EE4A86BF82}"/>
              </a:ext>
            </a:extLst>
          </p:cNvPr>
          <p:cNvSpPr/>
          <p:nvPr/>
        </p:nvSpPr>
        <p:spPr>
          <a:xfrm>
            <a:off x="8215423" y="248094"/>
            <a:ext cx="3848986" cy="6680040"/>
          </a:xfrm>
          <a:prstGeom prst="rect">
            <a:avLst/>
          </a:prstGeom>
        </p:spPr>
        <p:txBody>
          <a:bodyPr wrap="square">
            <a:spAutoFit/>
          </a:bodyPr>
          <a:lstStyle/>
          <a:p>
            <a:pPr algn="just"/>
            <a:r>
              <a:rPr lang="en-US" sz="1400" b="1" dirty="0" err="1">
                <a:solidFill>
                  <a:srgbClr val="222222"/>
                </a:solidFill>
              </a:rPr>
              <a:t>a</a:t>
            </a:r>
            <a:r>
              <a:rPr lang="en-US" sz="1400" dirty="0" err="1">
                <a:solidFill>
                  <a:srgbClr val="222222"/>
                </a:solidFill>
              </a:rPr>
              <a:t>,</a:t>
            </a:r>
            <a:r>
              <a:rPr lang="en-US" sz="1400" b="1" dirty="0" err="1">
                <a:solidFill>
                  <a:srgbClr val="222222"/>
                </a:solidFill>
              </a:rPr>
              <a:t>b</a:t>
            </a:r>
            <a:r>
              <a:rPr lang="en-US" sz="1400" dirty="0">
                <a:solidFill>
                  <a:srgbClr val="222222"/>
                </a:solidFill>
              </a:rPr>
              <a:t>, Top view (</a:t>
            </a:r>
            <a:r>
              <a:rPr lang="en-US" sz="1400" b="1" dirty="0">
                <a:solidFill>
                  <a:srgbClr val="222222"/>
                </a:solidFill>
              </a:rPr>
              <a:t>a</a:t>
            </a:r>
            <a:r>
              <a:rPr lang="en-US" sz="1400" dirty="0">
                <a:solidFill>
                  <a:srgbClr val="222222"/>
                </a:solidFill>
              </a:rPr>
              <a:t>) and cross-section (</a:t>
            </a:r>
            <a:r>
              <a:rPr lang="en-US" sz="1400" b="1" dirty="0">
                <a:solidFill>
                  <a:srgbClr val="222222"/>
                </a:solidFill>
              </a:rPr>
              <a:t>b</a:t>
            </a:r>
            <a:r>
              <a:rPr lang="en-US" sz="1400" dirty="0">
                <a:solidFill>
                  <a:srgbClr val="222222"/>
                </a:solidFill>
              </a:rPr>
              <a:t>) of the pristine FNC-coated layer. </a:t>
            </a:r>
            <a:r>
              <a:rPr lang="en-US" sz="1400" b="1" dirty="0">
                <a:solidFill>
                  <a:srgbClr val="222222"/>
                </a:solidFill>
              </a:rPr>
              <a:t>c</a:t>
            </a:r>
            <a:r>
              <a:rPr lang="en-US" sz="1400" dirty="0">
                <a:solidFill>
                  <a:srgbClr val="222222"/>
                </a:solidFill>
              </a:rPr>
              <a:t>, Cross-section of the FNC thin film coated on a separator. </a:t>
            </a:r>
            <a:r>
              <a:rPr lang="en-US" sz="1400" b="1" dirty="0">
                <a:solidFill>
                  <a:srgbClr val="222222"/>
                </a:solidFill>
              </a:rPr>
              <a:t>d</a:t>
            </a:r>
            <a:r>
              <a:rPr lang="en-US" sz="1400" dirty="0">
                <a:solidFill>
                  <a:srgbClr val="222222"/>
                </a:solidFill>
              </a:rPr>
              <a:t>, Cross-section of the Li-metal anode. (Both </a:t>
            </a:r>
            <a:r>
              <a:rPr lang="en-US" sz="1400" b="1" dirty="0">
                <a:solidFill>
                  <a:srgbClr val="222222"/>
                </a:solidFill>
              </a:rPr>
              <a:t>c</a:t>
            </a:r>
            <a:r>
              <a:rPr lang="en-US" sz="1400" dirty="0">
                <a:solidFill>
                  <a:srgbClr val="222222"/>
                </a:solidFill>
              </a:rPr>
              <a:t> and </a:t>
            </a:r>
            <a:r>
              <a:rPr lang="en-US" sz="1400" b="1" dirty="0">
                <a:solidFill>
                  <a:srgbClr val="222222"/>
                </a:solidFill>
              </a:rPr>
              <a:t>d</a:t>
            </a:r>
            <a:r>
              <a:rPr lang="en-US" sz="1400" dirty="0">
                <a:solidFill>
                  <a:srgbClr val="222222"/>
                </a:solidFill>
              </a:rPr>
              <a:t> are after 5 cycles and the Li dendrite can be seen clearly). </a:t>
            </a:r>
            <a:r>
              <a:rPr lang="en-US" sz="1400" b="1" dirty="0">
                <a:solidFill>
                  <a:srgbClr val="222222"/>
                </a:solidFill>
              </a:rPr>
              <a:t>e</a:t>
            </a:r>
            <a:r>
              <a:rPr lang="en-US" sz="1400" dirty="0">
                <a:solidFill>
                  <a:srgbClr val="222222"/>
                </a:solidFill>
              </a:rPr>
              <a:t>, A separator with a half-coated FNC thin film. </a:t>
            </a:r>
            <a:r>
              <a:rPr lang="en-US" sz="1400" b="1" dirty="0">
                <a:solidFill>
                  <a:srgbClr val="222222"/>
                </a:solidFill>
              </a:rPr>
              <a:t>f</a:t>
            </a:r>
            <a:r>
              <a:rPr lang="en-US" sz="1400" dirty="0">
                <a:solidFill>
                  <a:srgbClr val="222222"/>
                </a:solidFill>
              </a:rPr>
              <a:t>, The half-coated separator (after 5 cycles). </a:t>
            </a:r>
            <a:r>
              <a:rPr lang="en-US" sz="1400" b="1" dirty="0" err="1">
                <a:solidFill>
                  <a:srgbClr val="222222"/>
                </a:solidFill>
              </a:rPr>
              <a:t>g</a:t>
            </a:r>
            <a:r>
              <a:rPr lang="en-US" sz="1400" dirty="0" err="1">
                <a:solidFill>
                  <a:srgbClr val="222222"/>
                </a:solidFill>
              </a:rPr>
              <a:t>,</a:t>
            </a:r>
            <a:r>
              <a:rPr lang="en-US" sz="1400" b="1" dirty="0" err="1">
                <a:solidFill>
                  <a:srgbClr val="222222"/>
                </a:solidFill>
              </a:rPr>
              <a:t>h</a:t>
            </a:r>
            <a:r>
              <a:rPr lang="en-US" sz="1400" dirty="0">
                <a:solidFill>
                  <a:srgbClr val="222222"/>
                </a:solidFill>
              </a:rPr>
              <a:t> A top view of the backside of the FNC-coated separator (the arrow indicates a residual LiFePO</a:t>
            </a:r>
            <a:r>
              <a:rPr lang="en-US" sz="1400" baseline="-25000" dirty="0">
                <a:solidFill>
                  <a:srgbClr val="222222"/>
                </a:solidFill>
              </a:rPr>
              <a:t>4</a:t>
            </a:r>
            <a:r>
              <a:rPr lang="en-US" sz="1400" dirty="0">
                <a:solidFill>
                  <a:srgbClr val="222222"/>
                </a:solidFill>
              </a:rPr>
              <a:t> salt particle) (</a:t>
            </a:r>
            <a:r>
              <a:rPr lang="en-US" sz="1400" b="1" dirty="0">
                <a:solidFill>
                  <a:srgbClr val="222222"/>
                </a:solidFill>
              </a:rPr>
              <a:t>g</a:t>
            </a:r>
            <a:r>
              <a:rPr lang="en-US" sz="1400" dirty="0">
                <a:solidFill>
                  <a:srgbClr val="222222"/>
                </a:solidFill>
              </a:rPr>
              <a:t>) and the blank separator (the arrow points to the blade-shaped Li dendrite) (</a:t>
            </a:r>
            <a:r>
              <a:rPr lang="en-US" sz="1400" b="1" dirty="0">
                <a:solidFill>
                  <a:srgbClr val="222222"/>
                </a:solidFill>
              </a:rPr>
              <a:t>h</a:t>
            </a:r>
            <a:r>
              <a:rPr lang="en-US" sz="1400" dirty="0">
                <a:solidFill>
                  <a:srgbClr val="222222"/>
                </a:solidFill>
              </a:rPr>
              <a:t>). </a:t>
            </a:r>
            <a:r>
              <a:rPr lang="en-US" sz="1400" b="1" dirty="0" err="1">
                <a:solidFill>
                  <a:srgbClr val="222222"/>
                </a:solidFill>
              </a:rPr>
              <a:t>i</a:t>
            </a:r>
            <a:r>
              <a:rPr lang="en-US" sz="1400" dirty="0">
                <a:solidFill>
                  <a:srgbClr val="222222"/>
                </a:solidFill>
              </a:rPr>
              <a:t>, A top view of the Li-metal electrodes (facing the blank separator, after 500 cycles). </a:t>
            </a:r>
            <a:r>
              <a:rPr lang="en-US" sz="1400" b="1" dirty="0">
                <a:solidFill>
                  <a:srgbClr val="222222"/>
                </a:solidFill>
              </a:rPr>
              <a:t>j</a:t>
            </a:r>
            <a:r>
              <a:rPr lang="en-US" sz="1400" dirty="0">
                <a:solidFill>
                  <a:srgbClr val="222222"/>
                </a:solidFill>
              </a:rPr>
              <a:t>, The position where the image in </a:t>
            </a:r>
            <a:r>
              <a:rPr lang="en-US" sz="1400" b="1" dirty="0" err="1">
                <a:solidFill>
                  <a:srgbClr val="222222"/>
                </a:solidFill>
              </a:rPr>
              <a:t>i</a:t>
            </a:r>
            <a:r>
              <a:rPr lang="en-US" sz="1400" dirty="0">
                <a:solidFill>
                  <a:srgbClr val="222222"/>
                </a:solidFill>
              </a:rPr>
              <a:t> was taken (as indicated by the red solid arrow). </a:t>
            </a:r>
            <a:r>
              <a:rPr lang="en-US" sz="1400" b="1" dirty="0">
                <a:solidFill>
                  <a:srgbClr val="222222"/>
                </a:solidFill>
              </a:rPr>
              <a:t>k</a:t>
            </a:r>
            <a:r>
              <a:rPr lang="en-US" sz="1400" dirty="0">
                <a:solidFill>
                  <a:srgbClr val="222222"/>
                </a:solidFill>
              </a:rPr>
              <a:t>, A top view of the Li-metal electrode (facing the FNC-coated separator). </a:t>
            </a:r>
            <a:r>
              <a:rPr lang="en-US" sz="1400" b="1" dirty="0">
                <a:solidFill>
                  <a:srgbClr val="222222"/>
                </a:solidFill>
              </a:rPr>
              <a:t>l</a:t>
            </a:r>
            <a:r>
              <a:rPr lang="en-US" sz="1400" dirty="0">
                <a:solidFill>
                  <a:srgbClr val="222222"/>
                </a:solidFill>
              </a:rPr>
              <a:t>, The position where the image in </a:t>
            </a:r>
            <a:r>
              <a:rPr lang="en-US" sz="1400" b="1" dirty="0">
                <a:solidFill>
                  <a:srgbClr val="222222"/>
                </a:solidFill>
              </a:rPr>
              <a:t>k</a:t>
            </a:r>
            <a:r>
              <a:rPr lang="en-US" sz="1400" dirty="0">
                <a:solidFill>
                  <a:srgbClr val="222222"/>
                </a:solidFill>
              </a:rPr>
              <a:t> was taken (as indicated by the red solid arrow; dashed red arrows show how the nickel tabs and FNC coating layer were pressed or glued together). </a:t>
            </a:r>
            <a:r>
              <a:rPr lang="en-US" sz="1400" b="1" dirty="0">
                <a:solidFill>
                  <a:srgbClr val="222222"/>
                </a:solidFill>
              </a:rPr>
              <a:t>m</a:t>
            </a:r>
            <a:r>
              <a:rPr lang="en-US" sz="1400" dirty="0">
                <a:solidFill>
                  <a:srgbClr val="222222"/>
                </a:solidFill>
              </a:rPr>
              <a:t>, A side view of the cross-section of the Li-metal electrode (the arrow indicates the direction facing the blank separator). </a:t>
            </a:r>
            <a:r>
              <a:rPr lang="en-US" sz="1400" b="1" dirty="0">
                <a:solidFill>
                  <a:srgbClr val="222222"/>
                </a:solidFill>
              </a:rPr>
              <a:t>n</a:t>
            </a:r>
            <a:r>
              <a:rPr lang="en-US" sz="1400" dirty="0">
                <a:solidFill>
                  <a:srgbClr val="222222"/>
                </a:solidFill>
              </a:rPr>
              <a:t>, A side view of the cross-section of the Li-metal electrode (the arrow indicates the direction facing the FNC-coated separator). </a:t>
            </a:r>
            <a:r>
              <a:rPr lang="en-US" sz="1400" b="1" dirty="0">
                <a:solidFill>
                  <a:srgbClr val="222222"/>
                </a:solidFill>
              </a:rPr>
              <a:t>g</a:t>
            </a:r>
            <a:r>
              <a:rPr lang="en-US" sz="1400" dirty="0">
                <a:solidFill>
                  <a:srgbClr val="222222"/>
                </a:solidFill>
              </a:rPr>
              <a:t>–</a:t>
            </a:r>
            <a:r>
              <a:rPr lang="en-US" sz="1400" b="1" dirty="0">
                <a:solidFill>
                  <a:srgbClr val="222222"/>
                </a:solidFill>
              </a:rPr>
              <a:t>l</a:t>
            </a:r>
            <a:r>
              <a:rPr lang="en-US" sz="1400" dirty="0">
                <a:solidFill>
                  <a:srgbClr val="222222"/>
                </a:solidFill>
              </a:rPr>
              <a:t> are after 500 cycles in Li/LiFePO</a:t>
            </a:r>
            <a:r>
              <a:rPr lang="en-US" sz="1400" baseline="-25000" dirty="0">
                <a:solidFill>
                  <a:srgbClr val="222222"/>
                </a:solidFill>
              </a:rPr>
              <a:t>4</a:t>
            </a:r>
            <a:r>
              <a:rPr lang="en-US" sz="1400" dirty="0">
                <a:solidFill>
                  <a:srgbClr val="222222"/>
                </a:solidFill>
              </a:rPr>
              <a:t> CR2016 coin cells using a </a:t>
            </a:r>
            <a:r>
              <a:rPr lang="en-US" sz="1400" dirty="0" err="1">
                <a:solidFill>
                  <a:srgbClr val="222222"/>
                </a:solidFill>
              </a:rPr>
              <a:t>Celgard</a:t>
            </a:r>
            <a:r>
              <a:rPr lang="en-US" sz="1400" dirty="0">
                <a:solidFill>
                  <a:srgbClr val="222222"/>
                </a:solidFill>
              </a:rPr>
              <a:t> 3501 separator, 1.2 M LiPF</a:t>
            </a:r>
            <a:r>
              <a:rPr lang="en-US" sz="1400" baseline="-25000" dirty="0">
                <a:solidFill>
                  <a:srgbClr val="222222"/>
                </a:solidFill>
              </a:rPr>
              <a:t>6</a:t>
            </a:r>
            <a:r>
              <a:rPr lang="en-US" sz="1400" dirty="0">
                <a:solidFill>
                  <a:srgbClr val="222222"/>
                </a:solidFill>
              </a:rPr>
              <a:t> in EC/EMC (3:7), charge/discharge at a 1.0C rate (1.0 mA cm</a:t>
            </a:r>
            <a:r>
              <a:rPr lang="en-US" sz="1400" baseline="30000" dirty="0">
                <a:solidFill>
                  <a:srgbClr val="222222"/>
                </a:solidFill>
              </a:rPr>
              <a:t>−2</a:t>
            </a:r>
            <a:r>
              <a:rPr lang="en-US" sz="1400" dirty="0">
                <a:solidFill>
                  <a:srgbClr val="222222"/>
                </a:solidFill>
              </a:rPr>
              <a:t>); area capacity 1.0 </a:t>
            </a:r>
            <a:r>
              <a:rPr lang="en-US" sz="1400" dirty="0" err="1">
                <a:solidFill>
                  <a:srgbClr val="222222"/>
                </a:solidFill>
              </a:rPr>
              <a:t>mAh</a:t>
            </a:r>
            <a:r>
              <a:rPr lang="en-US" sz="1400" dirty="0">
                <a:solidFill>
                  <a:srgbClr val="222222"/>
                </a:solidFill>
              </a:rPr>
              <a:t> cm</a:t>
            </a:r>
            <a:r>
              <a:rPr lang="en-US" sz="1400" baseline="30000" dirty="0">
                <a:solidFill>
                  <a:srgbClr val="222222"/>
                </a:solidFill>
              </a:rPr>
              <a:t>−2</a:t>
            </a:r>
            <a:r>
              <a:rPr lang="en-US" sz="1400" dirty="0">
                <a:solidFill>
                  <a:srgbClr val="222222"/>
                </a:solidFill>
              </a:rPr>
              <a:t>.</a:t>
            </a:r>
            <a:endParaRPr lang="en-US" sz="1400" dirty="0"/>
          </a:p>
        </p:txBody>
      </p:sp>
      <p:sp>
        <p:nvSpPr>
          <p:cNvPr id="6" name="Rectangle 5">
            <a:extLst>
              <a:ext uri="{FF2B5EF4-FFF2-40B4-BE49-F238E27FC236}">
                <a16:creationId xmlns:a16="http://schemas.microsoft.com/office/drawing/2014/main" id="{B25D1C4E-8E6E-44D8-95D1-3CFADF7BE2C8}"/>
              </a:ext>
            </a:extLst>
          </p:cNvPr>
          <p:cNvSpPr/>
          <p:nvPr/>
        </p:nvSpPr>
        <p:spPr>
          <a:xfrm>
            <a:off x="204562" y="6479391"/>
            <a:ext cx="4774796" cy="338554"/>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Nature Energy 2, 17083 (2017)</a:t>
            </a:r>
          </a:p>
        </p:txBody>
      </p:sp>
    </p:spTree>
    <p:extLst>
      <p:ext uri="{BB962C8B-B14F-4D97-AF65-F5344CB8AC3E}">
        <p14:creationId xmlns:p14="http://schemas.microsoft.com/office/powerpoint/2010/main" val="59505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434" y="1970266"/>
            <a:ext cx="6981900" cy="4654600"/>
          </a:xfrm>
          <a:prstGeom prst="rect">
            <a:avLst/>
          </a:prstGeom>
        </p:spPr>
      </p:pic>
      <p:sp>
        <p:nvSpPr>
          <p:cNvPr id="2" name="Rectangle 1"/>
          <p:cNvSpPr/>
          <p:nvPr/>
        </p:nvSpPr>
        <p:spPr>
          <a:xfrm>
            <a:off x="1631379" y="1600934"/>
            <a:ext cx="3601242" cy="369332"/>
          </a:xfrm>
          <a:prstGeom prst="rect">
            <a:avLst/>
          </a:prstGeom>
        </p:spPr>
        <p:txBody>
          <a:bodyPr wrap="none">
            <a:spAutoFit/>
          </a:bodyPr>
          <a:lstStyle/>
          <a:p>
            <a:r>
              <a:rPr lang="en-US" dirty="0">
                <a:hlinkClick r:id="rId3"/>
              </a:rPr>
              <a:t>https://github.com/Phlya/adjustText</a:t>
            </a:r>
            <a:endParaRPr lang="en-US" dirty="0"/>
          </a:p>
        </p:txBody>
      </p:sp>
      <p:pic>
        <p:nvPicPr>
          <p:cNvPr id="3" name="Picture 2"/>
          <p:cNvPicPr>
            <a:picLocks noChangeAspect="1"/>
          </p:cNvPicPr>
          <p:nvPr/>
        </p:nvPicPr>
        <p:blipFill>
          <a:blip r:embed="rId4"/>
          <a:stretch>
            <a:fillRect/>
          </a:stretch>
        </p:blipFill>
        <p:spPr>
          <a:xfrm>
            <a:off x="1570725" y="50401"/>
            <a:ext cx="6300519" cy="1576800"/>
          </a:xfrm>
          <a:prstGeom prst="rect">
            <a:avLst/>
          </a:prstGeom>
        </p:spPr>
      </p:pic>
    </p:spTree>
    <p:extLst>
      <p:ext uri="{BB962C8B-B14F-4D97-AF65-F5344CB8AC3E}">
        <p14:creationId xmlns:p14="http://schemas.microsoft.com/office/powerpoint/2010/main" val="89764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BBF537-ED07-4178-8202-8EAAB349F2D4}"/>
              </a:ext>
            </a:extLst>
          </p:cNvPr>
          <p:cNvSpPr txBox="1"/>
          <p:nvPr/>
        </p:nvSpPr>
        <p:spPr>
          <a:xfrm>
            <a:off x="878909" y="202553"/>
            <a:ext cx="8646278" cy="646331"/>
          </a:xfrm>
          <a:prstGeom prst="rect">
            <a:avLst/>
          </a:prstGeom>
          <a:noFill/>
        </p:spPr>
        <p:txBody>
          <a:bodyPr wrap="none" rtlCol="0">
            <a:spAutoFit/>
          </a:bodyPr>
          <a:lstStyle/>
          <a:p>
            <a:r>
              <a:rPr lang="en-US" sz="3600" b="1" dirty="0">
                <a:solidFill>
                  <a:srgbClr val="00B050"/>
                </a:solidFill>
              </a:rPr>
              <a:t>P</a:t>
            </a:r>
            <a:r>
              <a:rPr lang="en-US" sz="3600" dirty="0"/>
              <a:t>resentation: animation-enabled explanation</a:t>
            </a:r>
          </a:p>
        </p:txBody>
      </p:sp>
      <p:grpSp>
        <p:nvGrpSpPr>
          <p:cNvPr id="3" name="Group 2">
            <a:extLst>
              <a:ext uri="{FF2B5EF4-FFF2-40B4-BE49-F238E27FC236}">
                <a16:creationId xmlns:a16="http://schemas.microsoft.com/office/drawing/2014/main" id="{7C838FBF-D995-40B2-A5E2-2B0E0F026F09}"/>
              </a:ext>
            </a:extLst>
          </p:cNvPr>
          <p:cNvGrpSpPr/>
          <p:nvPr/>
        </p:nvGrpSpPr>
        <p:grpSpPr>
          <a:xfrm>
            <a:off x="374755" y="1037530"/>
            <a:ext cx="11300442" cy="4697890"/>
            <a:chOff x="514663" y="1055633"/>
            <a:chExt cx="11300442" cy="4697890"/>
          </a:xfrm>
        </p:grpSpPr>
        <p:pic>
          <p:nvPicPr>
            <p:cNvPr id="4" name="Picture 3" descr="stability_at_cathode_selection_broken.eps">
              <a:extLst>
                <a:ext uri="{FF2B5EF4-FFF2-40B4-BE49-F238E27FC236}">
                  <a16:creationId xmlns:a16="http://schemas.microsoft.com/office/drawing/2014/main" id="{04925929-A942-41FE-9C01-46120D227747}"/>
                </a:ext>
              </a:extLst>
            </p:cNvPr>
            <p:cNvPicPr>
              <a:picLocks noChangeAspect="1"/>
            </p:cNvPicPr>
            <p:nvPr/>
          </p:nvPicPr>
          <p:blipFill rotWithShape="1">
            <a:blip r:embed="rId3">
              <a:extLst>
                <a:ext uri="{28A0092B-C50C-407E-A947-70E740481C1C}">
                  <a14:useLocalDpi xmlns:a14="http://schemas.microsoft.com/office/drawing/2010/main" val="0"/>
                </a:ext>
              </a:extLst>
            </a:blip>
            <a:srcRect l="14174"/>
            <a:stretch/>
          </p:blipFill>
          <p:spPr>
            <a:xfrm>
              <a:off x="1399082" y="1055634"/>
              <a:ext cx="10416023" cy="4697889"/>
            </a:xfrm>
            <a:prstGeom prst="rect">
              <a:avLst/>
            </a:prstGeom>
          </p:spPr>
        </p:pic>
        <p:pic>
          <p:nvPicPr>
            <p:cNvPr id="5" name="Picture 4" descr="stability_at_cathode_selection_broken.eps">
              <a:extLst>
                <a:ext uri="{FF2B5EF4-FFF2-40B4-BE49-F238E27FC236}">
                  <a16:creationId xmlns:a16="http://schemas.microsoft.com/office/drawing/2014/main" id="{249C73F3-06F3-4EC6-A440-5F007ED35511}"/>
                </a:ext>
              </a:extLst>
            </p:cNvPr>
            <p:cNvPicPr>
              <a:picLocks noChangeAspect="1"/>
            </p:cNvPicPr>
            <p:nvPr/>
          </p:nvPicPr>
          <p:blipFill rotWithShape="1">
            <a:blip r:embed="rId3">
              <a:extLst>
                <a:ext uri="{28A0092B-C50C-407E-A947-70E740481C1C}">
                  <a14:useLocalDpi xmlns:a14="http://schemas.microsoft.com/office/drawing/2010/main" val="0"/>
                </a:ext>
              </a:extLst>
            </a:blip>
            <a:srcRect l="114" r="92599"/>
            <a:stretch/>
          </p:blipFill>
          <p:spPr>
            <a:xfrm>
              <a:off x="514663" y="1055633"/>
              <a:ext cx="884419" cy="4697889"/>
            </a:xfrm>
            <a:prstGeom prst="rect">
              <a:avLst/>
            </a:prstGeom>
          </p:spPr>
        </p:pic>
      </p:grpSp>
    </p:spTree>
    <p:extLst>
      <p:ext uri="{BB962C8B-B14F-4D97-AF65-F5344CB8AC3E}">
        <p14:creationId xmlns:p14="http://schemas.microsoft.com/office/powerpoint/2010/main" val="103016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BBF537-ED07-4178-8202-8EAAB349F2D4}"/>
              </a:ext>
            </a:extLst>
          </p:cNvPr>
          <p:cNvSpPr txBox="1"/>
          <p:nvPr/>
        </p:nvSpPr>
        <p:spPr>
          <a:xfrm>
            <a:off x="878909" y="202553"/>
            <a:ext cx="8646278" cy="646331"/>
          </a:xfrm>
          <a:prstGeom prst="rect">
            <a:avLst/>
          </a:prstGeom>
          <a:noFill/>
        </p:spPr>
        <p:txBody>
          <a:bodyPr wrap="none" rtlCol="0">
            <a:spAutoFit/>
          </a:bodyPr>
          <a:lstStyle/>
          <a:p>
            <a:r>
              <a:rPr lang="en-US" sz="3600" b="1" dirty="0">
                <a:solidFill>
                  <a:srgbClr val="00B050"/>
                </a:solidFill>
              </a:rPr>
              <a:t>P</a:t>
            </a:r>
            <a:r>
              <a:rPr lang="en-US" sz="3600" dirty="0"/>
              <a:t>resentation: animation-enabled explanation</a:t>
            </a:r>
          </a:p>
        </p:txBody>
      </p:sp>
      <p:grpSp>
        <p:nvGrpSpPr>
          <p:cNvPr id="3" name="Group 2">
            <a:extLst>
              <a:ext uri="{FF2B5EF4-FFF2-40B4-BE49-F238E27FC236}">
                <a16:creationId xmlns:a16="http://schemas.microsoft.com/office/drawing/2014/main" id="{7C838FBF-D995-40B2-A5E2-2B0E0F026F09}"/>
              </a:ext>
            </a:extLst>
          </p:cNvPr>
          <p:cNvGrpSpPr/>
          <p:nvPr/>
        </p:nvGrpSpPr>
        <p:grpSpPr>
          <a:xfrm>
            <a:off x="374755" y="1037530"/>
            <a:ext cx="11300442" cy="4697890"/>
            <a:chOff x="514663" y="1055633"/>
            <a:chExt cx="11300442" cy="4697890"/>
          </a:xfrm>
        </p:grpSpPr>
        <p:pic>
          <p:nvPicPr>
            <p:cNvPr id="4" name="Picture 3" descr="stability_at_cathode_selection_broken.eps">
              <a:extLst>
                <a:ext uri="{FF2B5EF4-FFF2-40B4-BE49-F238E27FC236}">
                  <a16:creationId xmlns:a16="http://schemas.microsoft.com/office/drawing/2014/main" id="{04925929-A942-41FE-9C01-46120D227747}"/>
                </a:ext>
              </a:extLst>
            </p:cNvPr>
            <p:cNvPicPr>
              <a:picLocks noChangeAspect="1"/>
            </p:cNvPicPr>
            <p:nvPr/>
          </p:nvPicPr>
          <p:blipFill rotWithShape="1">
            <a:blip r:embed="rId2">
              <a:extLst>
                <a:ext uri="{28A0092B-C50C-407E-A947-70E740481C1C}">
                  <a14:useLocalDpi xmlns:a14="http://schemas.microsoft.com/office/drawing/2010/main" val="0"/>
                </a:ext>
              </a:extLst>
            </a:blip>
            <a:srcRect l="14174"/>
            <a:stretch/>
          </p:blipFill>
          <p:spPr>
            <a:xfrm>
              <a:off x="1399082" y="1055634"/>
              <a:ext cx="10416023" cy="4697889"/>
            </a:xfrm>
            <a:prstGeom prst="rect">
              <a:avLst/>
            </a:prstGeom>
          </p:spPr>
        </p:pic>
        <p:pic>
          <p:nvPicPr>
            <p:cNvPr id="5" name="Picture 4" descr="stability_at_cathode_selection_broken.eps">
              <a:extLst>
                <a:ext uri="{FF2B5EF4-FFF2-40B4-BE49-F238E27FC236}">
                  <a16:creationId xmlns:a16="http://schemas.microsoft.com/office/drawing/2014/main" id="{249C73F3-06F3-4EC6-A440-5F007ED35511}"/>
                </a:ext>
              </a:extLst>
            </p:cNvPr>
            <p:cNvPicPr>
              <a:picLocks noChangeAspect="1"/>
            </p:cNvPicPr>
            <p:nvPr/>
          </p:nvPicPr>
          <p:blipFill rotWithShape="1">
            <a:blip r:embed="rId2">
              <a:extLst>
                <a:ext uri="{28A0092B-C50C-407E-A947-70E740481C1C}">
                  <a14:useLocalDpi xmlns:a14="http://schemas.microsoft.com/office/drawing/2010/main" val="0"/>
                </a:ext>
              </a:extLst>
            </a:blip>
            <a:srcRect l="114" r="92599"/>
            <a:stretch/>
          </p:blipFill>
          <p:spPr>
            <a:xfrm>
              <a:off x="514663" y="1055633"/>
              <a:ext cx="884419" cy="4697889"/>
            </a:xfrm>
            <a:prstGeom prst="rect">
              <a:avLst/>
            </a:prstGeom>
          </p:spPr>
        </p:pic>
      </p:grpSp>
      <p:grpSp>
        <p:nvGrpSpPr>
          <p:cNvPr id="6" name="Group 5">
            <a:extLst>
              <a:ext uri="{FF2B5EF4-FFF2-40B4-BE49-F238E27FC236}">
                <a16:creationId xmlns:a16="http://schemas.microsoft.com/office/drawing/2014/main" id="{53E93170-6F32-460D-98A3-5EC0A3D50AE3}"/>
              </a:ext>
            </a:extLst>
          </p:cNvPr>
          <p:cNvGrpSpPr/>
          <p:nvPr/>
        </p:nvGrpSpPr>
        <p:grpSpPr>
          <a:xfrm>
            <a:off x="2141136" y="979159"/>
            <a:ext cx="9573551" cy="5437583"/>
            <a:chOff x="2141136" y="979159"/>
            <a:chExt cx="9573551" cy="5437583"/>
          </a:xfrm>
        </p:grpSpPr>
        <p:sp>
          <p:nvSpPr>
            <p:cNvPr id="7" name="Rectangle 6">
              <a:extLst>
                <a:ext uri="{FF2B5EF4-FFF2-40B4-BE49-F238E27FC236}">
                  <a16:creationId xmlns:a16="http://schemas.microsoft.com/office/drawing/2014/main" id="{24FBEA06-38CB-4CB8-BC68-64BC483C9D96}"/>
                </a:ext>
              </a:extLst>
            </p:cNvPr>
            <p:cNvSpPr/>
            <p:nvPr/>
          </p:nvSpPr>
          <p:spPr>
            <a:xfrm>
              <a:off x="2160639" y="1090382"/>
              <a:ext cx="2391374" cy="48052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CC16159E-965A-4E05-83C3-D8ED621BA290}"/>
                </a:ext>
              </a:extLst>
            </p:cNvPr>
            <p:cNvCxnSpPr>
              <a:cxnSpLocks/>
            </p:cNvCxnSpPr>
            <p:nvPr/>
          </p:nvCxnSpPr>
          <p:spPr>
            <a:xfrm>
              <a:off x="2141136" y="1359108"/>
              <a:ext cx="0" cy="4201035"/>
            </a:xfrm>
            <a:prstGeom prst="line">
              <a:avLst/>
            </a:prstGeom>
            <a:ln w="19050"/>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47F75B87-D2C5-460B-A88C-A5D0F4EDC75F}"/>
                </a:ext>
              </a:extLst>
            </p:cNvPr>
            <p:cNvSpPr/>
            <p:nvPr/>
          </p:nvSpPr>
          <p:spPr>
            <a:xfrm>
              <a:off x="7395149" y="1018480"/>
              <a:ext cx="4319538" cy="47419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D486A8-8D79-40B0-890A-7717C0D8A4E2}"/>
                </a:ext>
              </a:extLst>
            </p:cNvPr>
            <p:cNvSpPr/>
            <p:nvPr/>
          </p:nvSpPr>
          <p:spPr>
            <a:xfrm>
              <a:off x="4494657" y="979159"/>
              <a:ext cx="3945055" cy="29359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406C8A-BF7B-40A3-AF33-5B535093656B}"/>
                </a:ext>
              </a:extLst>
            </p:cNvPr>
            <p:cNvSpPr/>
            <p:nvPr/>
          </p:nvSpPr>
          <p:spPr>
            <a:xfrm>
              <a:off x="4267196" y="5521008"/>
              <a:ext cx="3945055" cy="8957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959801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65F2239-D7E6-4C36-90C3-F53EC9420217}"/>
              </a:ext>
            </a:extLst>
          </p:cNvPr>
          <p:cNvSpPr/>
          <p:nvPr/>
        </p:nvSpPr>
        <p:spPr>
          <a:xfrm>
            <a:off x="7652411" y="6428016"/>
            <a:ext cx="9079178" cy="369332"/>
          </a:xfrm>
          <a:prstGeom prst="rect">
            <a:avLst/>
          </a:prstGeom>
        </p:spPr>
        <p:txBody>
          <a:bodyPr wrap="square">
            <a:spAutoFit/>
          </a:bodyPr>
          <a:lstStyle/>
          <a:p>
            <a:r>
              <a:rPr lang="de-DE" i="1" dirty="0">
                <a:solidFill>
                  <a:srgbClr val="000000"/>
                </a:solidFill>
                <a:latin typeface="Helvetica" panose="020B0500000000000000" pitchFamily="34" charset="0"/>
              </a:rPr>
              <a:t>J. Phys. Chem. Lett.</a:t>
            </a:r>
            <a:r>
              <a:rPr lang="de-DE" dirty="0">
                <a:solidFill>
                  <a:srgbClr val="000000"/>
                </a:solidFill>
                <a:latin typeface="Helvetica" panose="020B0500000000000000" pitchFamily="34" charset="0"/>
              </a:rPr>
              <a:t> 2013, 4,1578– 1581</a:t>
            </a:r>
            <a:endParaRPr lang="en-US" dirty="0"/>
          </a:p>
        </p:txBody>
      </p:sp>
      <p:sp>
        <p:nvSpPr>
          <p:cNvPr id="6" name="TextBox 5">
            <a:extLst>
              <a:ext uri="{FF2B5EF4-FFF2-40B4-BE49-F238E27FC236}">
                <a16:creationId xmlns:a16="http://schemas.microsoft.com/office/drawing/2014/main" id="{B3C334AA-B6DB-41F1-8988-39140DBCDBB0}"/>
              </a:ext>
            </a:extLst>
          </p:cNvPr>
          <p:cNvSpPr txBox="1"/>
          <p:nvPr/>
        </p:nvSpPr>
        <p:spPr>
          <a:xfrm>
            <a:off x="878909" y="202553"/>
            <a:ext cx="5146602" cy="646331"/>
          </a:xfrm>
          <a:prstGeom prst="rect">
            <a:avLst/>
          </a:prstGeom>
          <a:noFill/>
        </p:spPr>
        <p:txBody>
          <a:bodyPr wrap="none" rtlCol="0">
            <a:spAutoFit/>
          </a:bodyPr>
          <a:lstStyle/>
          <a:p>
            <a:r>
              <a:rPr lang="en-US" sz="3600" b="1" dirty="0">
                <a:solidFill>
                  <a:srgbClr val="FF6600"/>
                </a:solidFill>
              </a:rPr>
              <a:t>R</a:t>
            </a:r>
            <a:r>
              <a:rPr lang="en-US" sz="3600" dirty="0"/>
              <a:t>eadable: A good example</a:t>
            </a:r>
          </a:p>
        </p:txBody>
      </p:sp>
      <p:pic>
        <p:nvPicPr>
          <p:cNvPr id="9218" name="Picture 2" descr="http://pubs.acs.org/appl/literatum/publisher/achs/journals/content/jpclcd/2014/jpclcd.2014.5.issue-12/jz500997e/production/images/large/jz-2014-00997e_0001.jpeg">
            <a:extLst>
              <a:ext uri="{FF2B5EF4-FFF2-40B4-BE49-F238E27FC236}">
                <a16:creationId xmlns:a16="http://schemas.microsoft.com/office/drawing/2014/main" id="{55E5217B-B0F9-47B4-ADC5-76875DDF9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199" y="1133795"/>
            <a:ext cx="8490356" cy="500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8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79C912-C310-4608-A679-D0012D9F8D76}"/>
              </a:ext>
            </a:extLst>
          </p:cNvPr>
          <p:cNvSpPr txBox="1"/>
          <p:nvPr/>
        </p:nvSpPr>
        <p:spPr>
          <a:xfrm>
            <a:off x="878909" y="202553"/>
            <a:ext cx="7839005" cy="646331"/>
          </a:xfrm>
          <a:prstGeom prst="rect">
            <a:avLst/>
          </a:prstGeom>
          <a:noFill/>
        </p:spPr>
        <p:txBody>
          <a:bodyPr wrap="none" rtlCol="0">
            <a:spAutoFit/>
          </a:bodyPr>
          <a:lstStyle/>
          <a:p>
            <a:r>
              <a:rPr lang="en-US" sz="3600" b="1" dirty="0">
                <a:solidFill>
                  <a:srgbClr val="FF6600"/>
                </a:solidFill>
              </a:rPr>
              <a:t>E</a:t>
            </a:r>
            <a:r>
              <a:rPr lang="en-US" sz="3600" dirty="0"/>
              <a:t>ffective color choice: avoid “chart junk” </a:t>
            </a:r>
          </a:p>
        </p:txBody>
      </p:sp>
      <p:pic>
        <p:nvPicPr>
          <p:cNvPr id="1028" name="Picture 4" descr="http://journals.plos.org/ploscompbiol/article/figure/image?size=large&amp;id=10.1371/journal.pcbi.1003833.g007">
            <a:extLst>
              <a:ext uri="{FF2B5EF4-FFF2-40B4-BE49-F238E27FC236}">
                <a16:creationId xmlns:a16="http://schemas.microsoft.com/office/drawing/2014/main" id="{9D84C550-C874-4144-83B9-62557C0BD2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909" y="1080088"/>
            <a:ext cx="10139680" cy="441234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D21812D-8475-447C-BEF0-11C7AC192D3A}"/>
              </a:ext>
            </a:extLst>
          </p:cNvPr>
          <p:cNvSpPr/>
          <p:nvPr/>
        </p:nvSpPr>
        <p:spPr>
          <a:xfrm>
            <a:off x="6336237" y="6291607"/>
            <a:ext cx="6096000" cy="369332"/>
          </a:xfrm>
          <a:prstGeom prst="rect">
            <a:avLst/>
          </a:prstGeom>
        </p:spPr>
        <p:txBody>
          <a:bodyPr>
            <a:spAutoFit/>
          </a:bodyPr>
          <a:lstStyle/>
          <a:p>
            <a:r>
              <a:rPr lang="en-US" dirty="0">
                <a:solidFill>
                  <a:srgbClr val="222222"/>
                </a:solidFill>
                <a:latin typeface="Arial" panose="020B0604020202020204" pitchFamily="34" charset="0"/>
              </a:rPr>
              <a:t> </a:t>
            </a:r>
            <a:r>
              <a:rPr lang="en-US" i="1" dirty="0" err="1">
                <a:solidFill>
                  <a:srgbClr val="222222"/>
                </a:solidFill>
                <a:latin typeface="Arial" panose="020B0604020202020204" pitchFamily="34" charset="0"/>
              </a:rPr>
              <a:t>PLoS</a:t>
            </a:r>
            <a:r>
              <a:rPr lang="en-US" i="1" dirty="0">
                <a:solidFill>
                  <a:srgbClr val="222222"/>
                </a:solidFill>
                <a:latin typeface="Arial" panose="020B0604020202020204" pitchFamily="34" charset="0"/>
              </a:rPr>
              <a:t> computational biology</a:t>
            </a:r>
            <a:r>
              <a:rPr lang="en-US" dirty="0">
                <a:solidFill>
                  <a:srgbClr val="222222"/>
                </a:solidFill>
                <a:latin typeface="Arial" panose="020B0604020202020204" pitchFamily="34" charset="0"/>
              </a:rPr>
              <a:t> 10.3 (2014): e1003506.</a:t>
            </a:r>
            <a:endParaRPr lang="en-US" dirty="0"/>
          </a:p>
        </p:txBody>
      </p:sp>
    </p:spTree>
    <p:extLst>
      <p:ext uri="{BB962C8B-B14F-4D97-AF65-F5344CB8AC3E}">
        <p14:creationId xmlns:p14="http://schemas.microsoft.com/office/powerpoint/2010/main" val="87679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73D05C-661E-4C03-BC3F-EA6111845957}"/>
              </a:ext>
            </a:extLst>
          </p:cNvPr>
          <p:cNvSpPr/>
          <p:nvPr/>
        </p:nvSpPr>
        <p:spPr>
          <a:xfrm>
            <a:off x="664766" y="6310716"/>
            <a:ext cx="6096000" cy="369332"/>
          </a:xfrm>
          <a:prstGeom prst="rect">
            <a:avLst/>
          </a:prstGeom>
        </p:spPr>
        <p:txBody>
          <a:bodyPr>
            <a:spAutoFit/>
          </a:bodyPr>
          <a:lstStyle/>
          <a:p>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Journal of Power Sources</a:t>
            </a:r>
            <a:r>
              <a:rPr lang="en-US" dirty="0">
                <a:latin typeface="Arial" panose="020B0604020202020204" pitchFamily="34" charset="0"/>
                <a:cs typeface="Arial" panose="020B0604020202020204" pitchFamily="34" charset="0"/>
              </a:rPr>
              <a:t> 309 (2016): 122-126.</a:t>
            </a:r>
          </a:p>
        </p:txBody>
      </p:sp>
      <p:pic>
        <p:nvPicPr>
          <p:cNvPr id="5" name="Picture 2" descr="http://ars.els-cdn.com/content/image/1-s2.0-S0378775316300775-gr4.jpg">
            <a:extLst>
              <a:ext uri="{FF2B5EF4-FFF2-40B4-BE49-F238E27FC236}">
                <a16:creationId xmlns:a16="http://schemas.microsoft.com/office/drawing/2014/main" id="{F51CE1BD-D57C-41F2-A3B7-154FAEE885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05"/>
          <a:stretch/>
        </p:blipFill>
        <p:spPr bwMode="auto">
          <a:xfrm>
            <a:off x="839921" y="3945835"/>
            <a:ext cx="4511657" cy="2226716"/>
          </a:xfrm>
          <a:prstGeom prst="rect">
            <a:avLst/>
          </a:prstGeom>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4DDDC2F-D05F-40FB-B5EC-F1D3F1B88734}"/>
              </a:ext>
            </a:extLst>
          </p:cNvPr>
          <p:cNvPicPr>
            <a:picLocks noChangeAspect="1"/>
          </p:cNvPicPr>
          <p:nvPr/>
        </p:nvPicPr>
        <p:blipFill>
          <a:blip r:embed="rId4"/>
          <a:stretch>
            <a:fillRect/>
          </a:stretch>
        </p:blipFill>
        <p:spPr>
          <a:xfrm>
            <a:off x="172050" y="1196034"/>
            <a:ext cx="5421926" cy="2077654"/>
          </a:xfrm>
          <a:prstGeom prst="rect">
            <a:avLst/>
          </a:prstGeom>
        </p:spPr>
      </p:pic>
      <p:sp>
        <p:nvSpPr>
          <p:cNvPr id="6" name="Rectangle 5">
            <a:extLst>
              <a:ext uri="{FF2B5EF4-FFF2-40B4-BE49-F238E27FC236}">
                <a16:creationId xmlns:a16="http://schemas.microsoft.com/office/drawing/2014/main" id="{FD89639F-1A44-4118-88A6-5D77A22DB11C}"/>
              </a:ext>
            </a:extLst>
          </p:cNvPr>
          <p:cNvSpPr/>
          <p:nvPr/>
        </p:nvSpPr>
        <p:spPr>
          <a:xfrm>
            <a:off x="792884" y="3395134"/>
            <a:ext cx="6096000" cy="369332"/>
          </a:xfrm>
          <a:prstGeom prst="rect">
            <a:avLst/>
          </a:prstGeom>
        </p:spPr>
        <p:txBody>
          <a:bodyPr>
            <a:spAutoFit/>
          </a:bodyPr>
          <a:lstStyle/>
          <a:p>
            <a:r>
              <a:rPr lang="en-US" b="0" i="1" dirty="0">
                <a:solidFill>
                  <a:srgbClr val="222222"/>
                </a:solidFill>
                <a:effectLst/>
                <a:latin typeface="Arial" panose="020B0604020202020204" pitchFamily="34" charset="0"/>
                <a:cs typeface="Arial" panose="020B0604020202020204" pitchFamily="34" charset="0"/>
              </a:rPr>
              <a:t>Energy &amp; Environmental Science</a:t>
            </a:r>
            <a:r>
              <a:rPr lang="en-US" b="0" i="0" dirty="0">
                <a:solidFill>
                  <a:srgbClr val="222222"/>
                </a:solidFill>
                <a:effectLst/>
                <a:latin typeface="Arial" panose="020B0604020202020204" pitchFamily="34" charset="0"/>
                <a:cs typeface="Arial" panose="020B0604020202020204" pitchFamily="34" charset="0"/>
              </a:rPr>
              <a:t> (2017)</a:t>
            </a:r>
            <a:endParaRPr lang="en-US"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165236B-F454-41D8-A8BF-20CF2AF1E66B}"/>
              </a:ext>
            </a:extLst>
          </p:cNvPr>
          <p:cNvGrpSpPr/>
          <p:nvPr/>
        </p:nvGrpSpPr>
        <p:grpSpPr>
          <a:xfrm>
            <a:off x="6680069" y="1109154"/>
            <a:ext cx="5587675" cy="5612857"/>
            <a:chOff x="6680069" y="1109154"/>
            <a:chExt cx="5587675" cy="5612857"/>
          </a:xfrm>
        </p:grpSpPr>
        <p:pic>
          <p:nvPicPr>
            <p:cNvPr id="7" name="Picture 6">
              <a:extLst>
                <a:ext uri="{FF2B5EF4-FFF2-40B4-BE49-F238E27FC236}">
                  <a16:creationId xmlns:a16="http://schemas.microsoft.com/office/drawing/2014/main" id="{02F75896-D3D4-4DDA-88C3-D0670A9B0CF7}"/>
                </a:ext>
              </a:extLst>
            </p:cNvPr>
            <p:cNvPicPr>
              <a:picLocks noChangeAspect="1"/>
            </p:cNvPicPr>
            <p:nvPr/>
          </p:nvPicPr>
          <p:blipFill>
            <a:blip r:embed="rId5"/>
            <a:stretch>
              <a:fillRect/>
            </a:stretch>
          </p:blipFill>
          <p:spPr>
            <a:xfrm>
              <a:off x="6680069" y="1109154"/>
              <a:ext cx="5067138" cy="4823968"/>
            </a:xfrm>
            <a:prstGeom prst="rect">
              <a:avLst/>
            </a:prstGeom>
          </p:spPr>
        </p:pic>
        <p:sp>
          <p:nvSpPr>
            <p:cNvPr id="9" name="Rectangle 8">
              <a:extLst>
                <a:ext uri="{FF2B5EF4-FFF2-40B4-BE49-F238E27FC236}">
                  <a16:creationId xmlns:a16="http://schemas.microsoft.com/office/drawing/2014/main" id="{9DE8A80B-2E42-4F8C-8C79-0FABE727A486}"/>
                </a:ext>
              </a:extLst>
            </p:cNvPr>
            <p:cNvSpPr/>
            <p:nvPr/>
          </p:nvSpPr>
          <p:spPr>
            <a:xfrm>
              <a:off x="6888884" y="6075680"/>
              <a:ext cx="5378860"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Kim, Jae </a:t>
              </a:r>
              <a:r>
                <a:rPr lang="en-US" dirty="0" err="1">
                  <a:latin typeface="Arial" panose="020B0604020202020204" pitchFamily="34" charset="0"/>
                  <a:cs typeface="Arial" panose="020B0604020202020204" pitchFamily="34" charset="0"/>
                </a:rPr>
                <a:t>chul</a:t>
              </a:r>
              <a:r>
                <a:rPr lang="en-US" dirty="0">
                  <a:latin typeface="Arial" panose="020B0604020202020204" pitchFamily="34" charset="0"/>
                  <a:cs typeface="Arial" panose="020B0604020202020204" pitchFamily="34" charset="0"/>
                </a:rPr>
                <a:t>, et al.  </a:t>
              </a:r>
              <a:r>
                <a:rPr lang="en-US" i="1" dirty="0">
                  <a:latin typeface="Arial" panose="020B0604020202020204" pitchFamily="34" charset="0"/>
                  <a:cs typeface="Arial" panose="020B0604020202020204" pitchFamily="34" charset="0"/>
                </a:rPr>
                <a:t>Journal of Materials Chemistry A</a:t>
              </a:r>
              <a:r>
                <a:rPr lang="en-US" dirty="0">
                  <a:latin typeface="Arial" panose="020B0604020202020204" pitchFamily="34" charset="0"/>
                  <a:cs typeface="Arial" panose="020B0604020202020204" pitchFamily="34" charset="0"/>
                </a:rPr>
                <a:t> 5.9 (2017): 4596-4606.</a:t>
              </a:r>
            </a:p>
          </p:txBody>
        </p:sp>
      </p:grpSp>
      <p:sp>
        <p:nvSpPr>
          <p:cNvPr id="10" name="TextBox 9">
            <a:extLst>
              <a:ext uri="{FF2B5EF4-FFF2-40B4-BE49-F238E27FC236}">
                <a16:creationId xmlns:a16="http://schemas.microsoft.com/office/drawing/2014/main" id="{A4C4F179-92C6-4C8B-98B2-7CF110FF6B6E}"/>
              </a:ext>
            </a:extLst>
          </p:cNvPr>
          <p:cNvSpPr txBox="1"/>
          <p:nvPr/>
        </p:nvSpPr>
        <p:spPr>
          <a:xfrm>
            <a:off x="878909" y="202553"/>
            <a:ext cx="8633133" cy="646331"/>
          </a:xfrm>
          <a:prstGeom prst="rect">
            <a:avLst/>
          </a:prstGeom>
          <a:noFill/>
        </p:spPr>
        <p:txBody>
          <a:bodyPr wrap="none" rtlCol="0">
            <a:spAutoFit/>
          </a:bodyPr>
          <a:lstStyle/>
          <a:p>
            <a:r>
              <a:rPr lang="en-US" sz="3600" b="1" dirty="0">
                <a:solidFill>
                  <a:srgbClr val="FF6600"/>
                </a:solidFill>
              </a:rPr>
              <a:t>E</a:t>
            </a:r>
            <a:r>
              <a:rPr lang="en-US" sz="3600" dirty="0"/>
              <a:t>ffective color choice: make your figure clean</a:t>
            </a:r>
          </a:p>
        </p:txBody>
      </p:sp>
    </p:spTree>
    <p:extLst>
      <p:ext uri="{BB962C8B-B14F-4D97-AF65-F5344CB8AC3E}">
        <p14:creationId xmlns:p14="http://schemas.microsoft.com/office/powerpoint/2010/main" val="357801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6F1EC0-8B2D-423B-A242-2D298E2945C1}"/>
              </a:ext>
            </a:extLst>
          </p:cNvPr>
          <p:cNvPicPr>
            <a:picLocks noChangeAspect="1"/>
          </p:cNvPicPr>
          <p:nvPr/>
        </p:nvPicPr>
        <p:blipFill>
          <a:blip r:embed="rId3"/>
          <a:stretch>
            <a:fillRect/>
          </a:stretch>
        </p:blipFill>
        <p:spPr>
          <a:xfrm>
            <a:off x="4994655" y="1136272"/>
            <a:ext cx="6843777" cy="5276500"/>
          </a:xfrm>
          <a:prstGeom prst="rect">
            <a:avLst/>
          </a:prstGeom>
        </p:spPr>
      </p:pic>
      <p:pic>
        <p:nvPicPr>
          <p:cNvPr id="3" name="Picture 2">
            <a:extLst>
              <a:ext uri="{FF2B5EF4-FFF2-40B4-BE49-F238E27FC236}">
                <a16:creationId xmlns:a16="http://schemas.microsoft.com/office/drawing/2014/main" id="{709C9163-B497-4239-B581-5D5642BA4A74}"/>
              </a:ext>
            </a:extLst>
          </p:cNvPr>
          <p:cNvPicPr>
            <a:picLocks noChangeAspect="1"/>
          </p:cNvPicPr>
          <p:nvPr/>
        </p:nvPicPr>
        <p:blipFill>
          <a:blip r:embed="rId4"/>
          <a:stretch>
            <a:fillRect/>
          </a:stretch>
        </p:blipFill>
        <p:spPr>
          <a:xfrm>
            <a:off x="878909" y="1097279"/>
            <a:ext cx="4291496" cy="4565173"/>
          </a:xfrm>
          <a:prstGeom prst="rect">
            <a:avLst/>
          </a:prstGeom>
        </p:spPr>
      </p:pic>
      <p:sp>
        <p:nvSpPr>
          <p:cNvPr id="5" name="Rectangle 4">
            <a:extLst>
              <a:ext uri="{FF2B5EF4-FFF2-40B4-BE49-F238E27FC236}">
                <a16:creationId xmlns:a16="http://schemas.microsoft.com/office/drawing/2014/main" id="{065F2239-D7E6-4C36-90C3-F53EC9420217}"/>
              </a:ext>
            </a:extLst>
          </p:cNvPr>
          <p:cNvSpPr/>
          <p:nvPr/>
        </p:nvSpPr>
        <p:spPr>
          <a:xfrm>
            <a:off x="0" y="6520789"/>
            <a:ext cx="9079178" cy="369332"/>
          </a:xfrm>
          <a:prstGeom prst="rect">
            <a:avLst/>
          </a:prstGeom>
        </p:spPr>
        <p:txBody>
          <a:bodyPr wrap="square">
            <a:spAutoFit/>
          </a:bodyPr>
          <a:lstStyle/>
          <a:p>
            <a:r>
              <a:rPr lang="en-US" b="0" i="0" dirty="0" err="1">
                <a:solidFill>
                  <a:srgbClr val="222222"/>
                </a:solidFill>
                <a:effectLst/>
                <a:latin typeface="Arial" panose="020B0604020202020204" pitchFamily="34" charset="0"/>
              </a:rPr>
              <a:t>Bianchini</a:t>
            </a:r>
            <a:r>
              <a:rPr lang="en-US" b="0" i="0" dirty="0">
                <a:solidFill>
                  <a:srgbClr val="222222"/>
                </a:solidFill>
                <a:effectLst/>
                <a:latin typeface="Arial" panose="020B0604020202020204" pitchFamily="34" charset="0"/>
              </a:rPr>
              <a:t>, Matteo, et al. </a:t>
            </a:r>
            <a:r>
              <a:rPr lang="en-US" b="0" i="1" dirty="0">
                <a:solidFill>
                  <a:srgbClr val="222222"/>
                </a:solidFill>
                <a:effectLst/>
                <a:latin typeface="Arial" panose="020B0604020202020204" pitchFamily="34" charset="0"/>
              </a:rPr>
              <a:t>Chemistry of Materials</a:t>
            </a:r>
            <a:r>
              <a:rPr lang="en-US" b="0" i="0" dirty="0">
                <a:solidFill>
                  <a:srgbClr val="222222"/>
                </a:solidFill>
                <a:effectLst/>
                <a:latin typeface="Arial" panose="020B0604020202020204" pitchFamily="34" charset="0"/>
              </a:rPr>
              <a:t> 27.8 (2015): 3009-3020.</a:t>
            </a:r>
            <a:endParaRPr lang="en-US" dirty="0"/>
          </a:p>
        </p:txBody>
      </p:sp>
      <p:sp>
        <p:nvSpPr>
          <p:cNvPr id="6" name="TextBox 5">
            <a:extLst>
              <a:ext uri="{FF2B5EF4-FFF2-40B4-BE49-F238E27FC236}">
                <a16:creationId xmlns:a16="http://schemas.microsoft.com/office/drawing/2014/main" id="{B3C334AA-B6DB-41F1-8988-39140DBCDBB0}"/>
              </a:ext>
            </a:extLst>
          </p:cNvPr>
          <p:cNvSpPr txBox="1"/>
          <p:nvPr/>
        </p:nvSpPr>
        <p:spPr>
          <a:xfrm>
            <a:off x="878909" y="202553"/>
            <a:ext cx="8820300" cy="646331"/>
          </a:xfrm>
          <a:prstGeom prst="rect">
            <a:avLst/>
          </a:prstGeom>
          <a:noFill/>
        </p:spPr>
        <p:txBody>
          <a:bodyPr wrap="none" rtlCol="0">
            <a:spAutoFit/>
          </a:bodyPr>
          <a:lstStyle/>
          <a:p>
            <a:r>
              <a:rPr lang="en-US" sz="3600" dirty="0"/>
              <a:t>Another good example of showing in-situ data</a:t>
            </a:r>
          </a:p>
        </p:txBody>
      </p:sp>
    </p:spTree>
    <p:extLst>
      <p:ext uri="{BB962C8B-B14F-4D97-AF65-F5344CB8AC3E}">
        <p14:creationId xmlns:p14="http://schemas.microsoft.com/office/powerpoint/2010/main" val="20034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79C912-C310-4608-A679-D0012D9F8D76}"/>
              </a:ext>
            </a:extLst>
          </p:cNvPr>
          <p:cNvSpPr txBox="1"/>
          <p:nvPr/>
        </p:nvSpPr>
        <p:spPr>
          <a:xfrm>
            <a:off x="878909" y="202553"/>
            <a:ext cx="10058010" cy="646331"/>
          </a:xfrm>
          <a:prstGeom prst="rect">
            <a:avLst/>
          </a:prstGeom>
          <a:noFill/>
        </p:spPr>
        <p:txBody>
          <a:bodyPr wrap="none" rtlCol="0">
            <a:spAutoFit/>
          </a:bodyPr>
          <a:lstStyle/>
          <a:p>
            <a:r>
              <a:rPr lang="en-US" sz="3600" b="1" dirty="0">
                <a:solidFill>
                  <a:srgbClr val="FF0000"/>
                </a:solidFill>
              </a:rPr>
              <a:t>E</a:t>
            </a:r>
            <a:r>
              <a:rPr lang="en-US" sz="3600" dirty="0"/>
              <a:t>ffective color choice: Perceptual ordering colormap </a:t>
            </a:r>
          </a:p>
        </p:txBody>
      </p:sp>
      <p:pic>
        <p:nvPicPr>
          <p:cNvPr id="7" name="Picture 6">
            <a:extLst>
              <a:ext uri="{FF2B5EF4-FFF2-40B4-BE49-F238E27FC236}">
                <a16:creationId xmlns:a16="http://schemas.microsoft.com/office/drawing/2014/main" id="{9E5FC416-8CE5-4546-A86C-9EB1E47E4C08}"/>
              </a:ext>
            </a:extLst>
          </p:cNvPr>
          <p:cNvPicPr>
            <a:picLocks noChangeAspect="1"/>
          </p:cNvPicPr>
          <p:nvPr/>
        </p:nvPicPr>
        <p:blipFill rotWithShape="1">
          <a:blip r:embed="rId3"/>
          <a:srcRect t="1" r="48683" b="486"/>
          <a:stretch/>
        </p:blipFill>
        <p:spPr>
          <a:xfrm>
            <a:off x="927556" y="1287074"/>
            <a:ext cx="2133209" cy="1798693"/>
          </a:xfrm>
          <a:prstGeom prst="rect">
            <a:avLst/>
          </a:prstGeom>
        </p:spPr>
      </p:pic>
      <p:pic>
        <p:nvPicPr>
          <p:cNvPr id="4" name="Picture 2" descr="http://journals.plos.org/ploscompbiol/article/figure/image?size=large&amp;id=10.1371/journal.pcbi.1003833.g005">
            <a:extLst>
              <a:ext uri="{FF2B5EF4-FFF2-40B4-BE49-F238E27FC236}">
                <a16:creationId xmlns:a16="http://schemas.microsoft.com/office/drawing/2014/main" id="{61C80E5D-8DD6-492C-939D-16EDC4870C2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8123"/>
          <a:stretch/>
        </p:blipFill>
        <p:spPr bwMode="auto">
          <a:xfrm>
            <a:off x="4307856" y="1390986"/>
            <a:ext cx="3874908" cy="438912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16E3BE1-5B52-4C04-9F24-61AD3F5DDE9E}"/>
              </a:ext>
            </a:extLst>
          </p:cNvPr>
          <p:cNvSpPr/>
          <p:nvPr/>
        </p:nvSpPr>
        <p:spPr>
          <a:xfrm>
            <a:off x="811323" y="5476407"/>
            <a:ext cx="6096000" cy="1015663"/>
          </a:xfrm>
          <a:prstGeom prst="rect">
            <a:avLst/>
          </a:prstGeom>
        </p:spPr>
        <p:txBody>
          <a:bodyPr>
            <a:spAutoFit/>
          </a:bodyPr>
          <a:lstStyle/>
          <a:p>
            <a:pPr fontAlgn="base"/>
            <a:r>
              <a:rPr lang="en-US" sz="2000" b="1" dirty="0">
                <a:gradFill flip="none" rotWithShape="1">
                  <a:gsLst>
                    <a:gs pos="26000">
                      <a:srgbClr val="FFFF00"/>
                    </a:gs>
                    <a:gs pos="0">
                      <a:srgbClr val="FF0000"/>
                    </a:gs>
                    <a:gs pos="79000">
                      <a:srgbClr val="002060"/>
                    </a:gs>
                    <a:gs pos="54000">
                      <a:srgbClr val="00B050"/>
                    </a:gs>
                    <a:gs pos="100000">
                      <a:srgbClr val="7030A0"/>
                    </a:gs>
                  </a:gsLst>
                  <a:lin ang="0" scaled="1"/>
                  <a:tileRect/>
                </a:gradFill>
              </a:rPr>
              <a:t>Rainbow Colormaps </a:t>
            </a:r>
          </a:p>
          <a:p>
            <a:pPr fontAlgn="base"/>
            <a:r>
              <a:rPr lang="en-US" sz="2000" b="1" dirty="0"/>
              <a:t>– What are they good for? </a:t>
            </a:r>
          </a:p>
          <a:p>
            <a:pPr fontAlgn="base"/>
            <a:r>
              <a:rPr lang="en-US" sz="2000" b="1" dirty="0"/>
              <a:t>– Sometimes absolutely nothing!</a:t>
            </a:r>
            <a:endParaRPr lang="en-US" sz="2000" b="1" i="0" u="none" strike="noStrike" dirty="0">
              <a:effectLst/>
            </a:endParaRPr>
          </a:p>
        </p:txBody>
      </p:sp>
      <p:pic>
        <p:nvPicPr>
          <p:cNvPr id="6" name="Picture 2" descr="http://journals.plos.org/ploscompbiol/article/figure/image?size=large&amp;id=10.1371/journal.pcbi.1003833.g005">
            <a:extLst>
              <a:ext uri="{FF2B5EF4-FFF2-40B4-BE49-F238E27FC236}">
                <a16:creationId xmlns:a16="http://schemas.microsoft.com/office/drawing/2014/main" id="{55F4E86C-D23C-4062-A3C2-B7CEFAA8E32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272" r="-149"/>
          <a:stretch/>
        </p:blipFill>
        <p:spPr bwMode="auto">
          <a:xfrm>
            <a:off x="7925970" y="1390986"/>
            <a:ext cx="3874908" cy="43891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4B918C-422F-41B9-87EE-C9F3E1DEB8D6}"/>
              </a:ext>
            </a:extLst>
          </p:cNvPr>
          <p:cNvPicPr>
            <a:picLocks noChangeAspect="1"/>
          </p:cNvPicPr>
          <p:nvPr/>
        </p:nvPicPr>
        <p:blipFill rotWithShape="1">
          <a:blip r:embed="rId3"/>
          <a:srcRect l="51064"/>
          <a:stretch/>
        </p:blipFill>
        <p:spPr>
          <a:xfrm>
            <a:off x="927774" y="3368149"/>
            <a:ext cx="2025935" cy="1800103"/>
          </a:xfrm>
          <a:prstGeom prst="rect">
            <a:avLst/>
          </a:prstGeom>
        </p:spPr>
      </p:pic>
    </p:spTree>
    <p:extLst>
      <p:ext uri="{BB962C8B-B14F-4D97-AF65-F5344CB8AC3E}">
        <p14:creationId xmlns:p14="http://schemas.microsoft.com/office/powerpoint/2010/main" val="426398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E5B254-993B-42AD-A504-C6D6DA05B950}"/>
              </a:ext>
            </a:extLst>
          </p:cNvPr>
          <p:cNvPicPr>
            <a:picLocks noChangeAspect="1"/>
          </p:cNvPicPr>
          <p:nvPr/>
        </p:nvPicPr>
        <p:blipFill rotWithShape="1">
          <a:blip r:embed="rId3"/>
          <a:srcRect t="45457"/>
          <a:stretch/>
        </p:blipFill>
        <p:spPr>
          <a:xfrm>
            <a:off x="2057971" y="1701133"/>
            <a:ext cx="10134029" cy="3775274"/>
          </a:xfrm>
          <a:prstGeom prst="rect">
            <a:avLst/>
          </a:prstGeom>
        </p:spPr>
      </p:pic>
      <p:sp>
        <p:nvSpPr>
          <p:cNvPr id="3" name="TextBox 2">
            <a:extLst>
              <a:ext uri="{FF2B5EF4-FFF2-40B4-BE49-F238E27FC236}">
                <a16:creationId xmlns:a16="http://schemas.microsoft.com/office/drawing/2014/main" id="{C679C912-C310-4608-A679-D0012D9F8D76}"/>
              </a:ext>
            </a:extLst>
          </p:cNvPr>
          <p:cNvSpPr txBox="1"/>
          <p:nvPr/>
        </p:nvSpPr>
        <p:spPr>
          <a:xfrm>
            <a:off x="878909" y="202553"/>
            <a:ext cx="10058010" cy="646331"/>
          </a:xfrm>
          <a:prstGeom prst="rect">
            <a:avLst/>
          </a:prstGeom>
          <a:noFill/>
        </p:spPr>
        <p:txBody>
          <a:bodyPr wrap="none" rtlCol="0">
            <a:spAutoFit/>
          </a:bodyPr>
          <a:lstStyle/>
          <a:p>
            <a:r>
              <a:rPr lang="en-US" sz="3600" b="1" dirty="0">
                <a:solidFill>
                  <a:srgbClr val="FF6600"/>
                </a:solidFill>
              </a:rPr>
              <a:t>E</a:t>
            </a:r>
            <a:r>
              <a:rPr lang="en-US" sz="3600" dirty="0"/>
              <a:t>ffective color choice: Perceptual ordering colormap </a:t>
            </a:r>
          </a:p>
        </p:txBody>
      </p:sp>
      <p:pic>
        <p:nvPicPr>
          <p:cNvPr id="7" name="Picture 6">
            <a:extLst>
              <a:ext uri="{FF2B5EF4-FFF2-40B4-BE49-F238E27FC236}">
                <a16:creationId xmlns:a16="http://schemas.microsoft.com/office/drawing/2014/main" id="{9E5FC416-8CE5-4546-A86C-9EB1E47E4C08}"/>
              </a:ext>
            </a:extLst>
          </p:cNvPr>
          <p:cNvPicPr>
            <a:picLocks noChangeAspect="1"/>
          </p:cNvPicPr>
          <p:nvPr/>
        </p:nvPicPr>
        <p:blipFill rotWithShape="1">
          <a:blip r:embed="rId4"/>
          <a:srcRect t="1" r="48683" b="486"/>
          <a:stretch/>
        </p:blipFill>
        <p:spPr>
          <a:xfrm>
            <a:off x="538936" y="1287074"/>
            <a:ext cx="2133209" cy="1798693"/>
          </a:xfrm>
          <a:prstGeom prst="rect">
            <a:avLst/>
          </a:prstGeom>
        </p:spPr>
      </p:pic>
      <p:sp>
        <p:nvSpPr>
          <p:cNvPr id="2" name="Rectangle 1">
            <a:extLst>
              <a:ext uri="{FF2B5EF4-FFF2-40B4-BE49-F238E27FC236}">
                <a16:creationId xmlns:a16="http://schemas.microsoft.com/office/drawing/2014/main" id="{216E3BE1-5B52-4C04-9F24-61AD3F5DDE9E}"/>
              </a:ext>
            </a:extLst>
          </p:cNvPr>
          <p:cNvSpPr/>
          <p:nvPr/>
        </p:nvSpPr>
        <p:spPr>
          <a:xfrm>
            <a:off x="422703" y="5476407"/>
            <a:ext cx="6096000" cy="1015663"/>
          </a:xfrm>
          <a:prstGeom prst="rect">
            <a:avLst/>
          </a:prstGeom>
        </p:spPr>
        <p:txBody>
          <a:bodyPr>
            <a:spAutoFit/>
          </a:bodyPr>
          <a:lstStyle/>
          <a:p>
            <a:pPr fontAlgn="base"/>
            <a:r>
              <a:rPr lang="en-US" sz="2000" b="1" dirty="0">
                <a:gradFill flip="none" rotWithShape="1">
                  <a:gsLst>
                    <a:gs pos="26000">
                      <a:srgbClr val="FFFF00"/>
                    </a:gs>
                    <a:gs pos="0">
                      <a:srgbClr val="FF0000"/>
                    </a:gs>
                    <a:gs pos="79000">
                      <a:srgbClr val="002060"/>
                    </a:gs>
                    <a:gs pos="54000">
                      <a:srgbClr val="00B050"/>
                    </a:gs>
                    <a:gs pos="100000">
                      <a:srgbClr val="7030A0"/>
                    </a:gs>
                  </a:gsLst>
                  <a:lin ang="0" scaled="1"/>
                  <a:tileRect/>
                </a:gradFill>
              </a:rPr>
              <a:t>Rainbow Colormaps </a:t>
            </a:r>
          </a:p>
          <a:p>
            <a:pPr fontAlgn="base"/>
            <a:r>
              <a:rPr lang="en-US" sz="2000" b="1" dirty="0"/>
              <a:t>– What are they good for? </a:t>
            </a:r>
          </a:p>
          <a:p>
            <a:pPr fontAlgn="base"/>
            <a:r>
              <a:rPr lang="en-US" sz="2000" b="1" dirty="0"/>
              <a:t>– Sometimes absolutely nothing!</a:t>
            </a:r>
            <a:endParaRPr lang="en-US" sz="2000" b="1" i="0" u="none" strike="noStrike" dirty="0">
              <a:effectLst/>
            </a:endParaRPr>
          </a:p>
        </p:txBody>
      </p:sp>
      <p:pic>
        <p:nvPicPr>
          <p:cNvPr id="8" name="Picture 7">
            <a:extLst>
              <a:ext uri="{FF2B5EF4-FFF2-40B4-BE49-F238E27FC236}">
                <a16:creationId xmlns:a16="http://schemas.microsoft.com/office/drawing/2014/main" id="{804B918C-422F-41B9-87EE-C9F3E1DEB8D6}"/>
              </a:ext>
            </a:extLst>
          </p:cNvPr>
          <p:cNvPicPr>
            <a:picLocks noChangeAspect="1"/>
          </p:cNvPicPr>
          <p:nvPr/>
        </p:nvPicPr>
        <p:blipFill rotWithShape="1">
          <a:blip r:embed="rId4"/>
          <a:srcRect l="51064"/>
          <a:stretch/>
        </p:blipFill>
        <p:spPr>
          <a:xfrm>
            <a:off x="539154" y="3391009"/>
            <a:ext cx="2025935" cy="1800103"/>
          </a:xfrm>
          <a:prstGeom prst="rect">
            <a:avLst/>
          </a:prstGeom>
        </p:spPr>
      </p:pic>
      <p:sp>
        <p:nvSpPr>
          <p:cNvPr id="9" name="Rectangle 8">
            <a:extLst>
              <a:ext uri="{FF2B5EF4-FFF2-40B4-BE49-F238E27FC236}">
                <a16:creationId xmlns:a16="http://schemas.microsoft.com/office/drawing/2014/main" id="{6FA1A383-E4AB-40B5-8319-DBBA72A0D235}"/>
              </a:ext>
            </a:extLst>
          </p:cNvPr>
          <p:cNvSpPr/>
          <p:nvPr/>
        </p:nvSpPr>
        <p:spPr>
          <a:xfrm>
            <a:off x="6540384" y="6068220"/>
            <a:ext cx="5651616" cy="657015"/>
          </a:xfrm>
          <a:prstGeom prst="rect">
            <a:avLst/>
          </a:prstGeom>
        </p:spPr>
        <p:txBody>
          <a:bodyPr wrap="square">
            <a:spAutoFit/>
          </a:bodyPr>
          <a:lstStyle/>
          <a:p>
            <a:r>
              <a:rPr lang="en-US" dirty="0">
                <a:latin typeface="Arial" panose="020B0604020202020204" pitchFamily="34" charset="0"/>
                <a:cs typeface="Arial" panose="020B0604020202020204" pitchFamily="34" charset="0"/>
              </a:rPr>
              <a:t>Kim, Jae </a:t>
            </a:r>
            <a:r>
              <a:rPr lang="en-US" dirty="0" err="1">
                <a:latin typeface="Arial" panose="020B0604020202020204" pitchFamily="34" charset="0"/>
                <a:cs typeface="Arial" panose="020B0604020202020204" pitchFamily="34" charset="0"/>
              </a:rPr>
              <a:t>chul</a:t>
            </a:r>
            <a:r>
              <a:rPr lang="en-US" dirty="0">
                <a:latin typeface="Arial" panose="020B0604020202020204" pitchFamily="34" charset="0"/>
                <a:cs typeface="Arial" panose="020B0604020202020204" pitchFamily="34" charset="0"/>
              </a:rPr>
              <a:t>, et al.  </a:t>
            </a:r>
            <a:r>
              <a:rPr lang="en-US" i="1" dirty="0">
                <a:latin typeface="Arial" panose="020B0604020202020204" pitchFamily="34" charset="0"/>
                <a:cs typeface="Arial" panose="020B0604020202020204" pitchFamily="34" charset="0"/>
              </a:rPr>
              <a:t>Journal of Materials Chemistry A</a:t>
            </a:r>
            <a:r>
              <a:rPr lang="en-US" dirty="0">
                <a:latin typeface="Arial" panose="020B0604020202020204" pitchFamily="34" charset="0"/>
                <a:cs typeface="Arial" panose="020B0604020202020204" pitchFamily="34" charset="0"/>
              </a:rPr>
              <a:t> 5.9 (2017): 4596-4606.</a:t>
            </a:r>
          </a:p>
        </p:txBody>
      </p:sp>
    </p:spTree>
    <p:extLst>
      <p:ext uri="{BB962C8B-B14F-4D97-AF65-F5344CB8AC3E}">
        <p14:creationId xmlns:p14="http://schemas.microsoft.com/office/powerpoint/2010/main" val="185389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7496F-E32B-40A5-891E-11D3AD4F3755}"/>
              </a:ext>
            </a:extLst>
          </p:cNvPr>
          <p:cNvPicPr>
            <a:picLocks noChangeAspect="1"/>
          </p:cNvPicPr>
          <p:nvPr/>
        </p:nvPicPr>
        <p:blipFill rotWithShape="1">
          <a:blip r:embed="rId3"/>
          <a:srcRect t="43169" b="160"/>
          <a:stretch/>
        </p:blipFill>
        <p:spPr>
          <a:xfrm>
            <a:off x="847665" y="1137038"/>
            <a:ext cx="2380904" cy="1972386"/>
          </a:xfrm>
          <a:prstGeom prst="rect">
            <a:avLst/>
          </a:prstGeom>
        </p:spPr>
      </p:pic>
      <p:pic>
        <p:nvPicPr>
          <p:cNvPr id="3" name="Picture 2">
            <a:extLst>
              <a:ext uri="{FF2B5EF4-FFF2-40B4-BE49-F238E27FC236}">
                <a16:creationId xmlns:a16="http://schemas.microsoft.com/office/drawing/2014/main" id="{CAE3DE54-2818-412C-854E-CB131232A92E}"/>
              </a:ext>
            </a:extLst>
          </p:cNvPr>
          <p:cNvPicPr>
            <a:picLocks noChangeAspect="1"/>
          </p:cNvPicPr>
          <p:nvPr/>
        </p:nvPicPr>
        <p:blipFill rotWithShape="1">
          <a:blip r:embed="rId4"/>
          <a:srcRect t="42324"/>
          <a:stretch/>
        </p:blipFill>
        <p:spPr>
          <a:xfrm>
            <a:off x="650014" y="3862480"/>
            <a:ext cx="2625540" cy="2166019"/>
          </a:xfrm>
          <a:prstGeom prst="rect">
            <a:avLst/>
          </a:prstGeom>
        </p:spPr>
      </p:pic>
      <p:sp>
        <p:nvSpPr>
          <p:cNvPr id="4" name="Rectangle 3">
            <a:extLst>
              <a:ext uri="{FF2B5EF4-FFF2-40B4-BE49-F238E27FC236}">
                <a16:creationId xmlns:a16="http://schemas.microsoft.com/office/drawing/2014/main" id="{793EAE2A-E32E-4888-A041-EAA9D74051FB}"/>
              </a:ext>
            </a:extLst>
          </p:cNvPr>
          <p:cNvSpPr/>
          <p:nvPr/>
        </p:nvSpPr>
        <p:spPr>
          <a:xfrm>
            <a:off x="473326" y="6143417"/>
            <a:ext cx="3994451" cy="523220"/>
          </a:xfrm>
          <a:prstGeom prst="rect">
            <a:avLst/>
          </a:prstGeom>
        </p:spPr>
        <p:txBody>
          <a:bodyPr wrap="square">
            <a:spAutoFit/>
          </a:bodyPr>
          <a:lstStyle/>
          <a:p>
            <a:r>
              <a:rPr lang="en-US" sz="1400" b="0" i="1" dirty="0">
                <a:solidFill>
                  <a:srgbClr val="222222"/>
                </a:solidFill>
                <a:effectLst/>
                <a:latin typeface="Arial" panose="020B0604020202020204" pitchFamily="34" charset="0"/>
              </a:rPr>
              <a:t>Journal of the American Chemical Society</a:t>
            </a:r>
            <a:r>
              <a:rPr lang="en-US" sz="1400" b="0" i="0" dirty="0">
                <a:solidFill>
                  <a:srgbClr val="222222"/>
                </a:solidFill>
                <a:effectLst/>
                <a:latin typeface="Arial" panose="020B0604020202020204" pitchFamily="34" charset="0"/>
              </a:rPr>
              <a:t> 134.48 (2012): 19619-19627.</a:t>
            </a:r>
            <a:endParaRPr lang="en-US" sz="1400" dirty="0"/>
          </a:p>
        </p:txBody>
      </p:sp>
      <p:sp>
        <p:nvSpPr>
          <p:cNvPr id="5" name="Rectangle 4">
            <a:extLst>
              <a:ext uri="{FF2B5EF4-FFF2-40B4-BE49-F238E27FC236}">
                <a16:creationId xmlns:a16="http://schemas.microsoft.com/office/drawing/2014/main" id="{24657861-39F4-4E68-B0AB-65B2326EFCE6}"/>
              </a:ext>
            </a:extLst>
          </p:cNvPr>
          <p:cNvSpPr/>
          <p:nvPr/>
        </p:nvSpPr>
        <p:spPr>
          <a:xfrm>
            <a:off x="561044" y="3224342"/>
            <a:ext cx="3172022" cy="523220"/>
          </a:xfrm>
          <a:prstGeom prst="rect">
            <a:avLst/>
          </a:prstGeom>
        </p:spPr>
        <p:txBody>
          <a:bodyPr wrap="square">
            <a:spAutoFit/>
          </a:bodyPr>
          <a:lstStyle/>
          <a:p>
            <a:r>
              <a:rPr lang="en-US" sz="1400" b="0" i="1" dirty="0">
                <a:solidFill>
                  <a:srgbClr val="222222"/>
                </a:solidFill>
                <a:effectLst/>
                <a:latin typeface="Arial" panose="020B0604020202020204" pitchFamily="34" charset="0"/>
              </a:rPr>
              <a:t>Chemistry of Materials</a:t>
            </a:r>
            <a:r>
              <a:rPr lang="en-US" sz="1400" b="0" i="0" dirty="0">
                <a:solidFill>
                  <a:srgbClr val="222222"/>
                </a:solidFill>
                <a:effectLst/>
                <a:latin typeface="Arial" panose="020B0604020202020204" pitchFamily="34" charset="0"/>
              </a:rPr>
              <a:t> 25.14 (2013): 2777-2786.</a:t>
            </a:r>
            <a:endParaRPr lang="en-US" sz="1400" dirty="0"/>
          </a:p>
        </p:txBody>
      </p:sp>
      <p:sp>
        <p:nvSpPr>
          <p:cNvPr id="6" name="TextBox 5">
            <a:extLst>
              <a:ext uri="{FF2B5EF4-FFF2-40B4-BE49-F238E27FC236}">
                <a16:creationId xmlns:a16="http://schemas.microsoft.com/office/drawing/2014/main" id="{B47F8200-CD83-496C-9043-3CB85F485EF4}"/>
              </a:ext>
            </a:extLst>
          </p:cNvPr>
          <p:cNvSpPr txBox="1"/>
          <p:nvPr/>
        </p:nvSpPr>
        <p:spPr>
          <a:xfrm>
            <a:off x="878909" y="202553"/>
            <a:ext cx="7778668" cy="646331"/>
          </a:xfrm>
          <a:prstGeom prst="rect">
            <a:avLst/>
          </a:prstGeom>
          <a:noFill/>
        </p:spPr>
        <p:txBody>
          <a:bodyPr wrap="none" rtlCol="0">
            <a:spAutoFit/>
          </a:bodyPr>
          <a:lstStyle/>
          <a:p>
            <a:r>
              <a:rPr lang="en-US" sz="3600" b="1" dirty="0">
                <a:solidFill>
                  <a:srgbClr val="FF6600"/>
                </a:solidFill>
              </a:rPr>
              <a:t>E</a:t>
            </a:r>
            <a:r>
              <a:rPr lang="en-US" sz="3600" dirty="0"/>
              <a:t>ffective color choice: color combination</a:t>
            </a:r>
          </a:p>
        </p:txBody>
      </p:sp>
      <p:pic>
        <p:nvPicPr>
          <p:cNvPr id="7" name="Picture 6">
            <a:extLst>
              <a:ext uri="{FF2B5EF4-FFF2-40B4-BE49-F238E27FC236}">
                <a16:creationId xmlns:a16="http://schemas.microsoft.com/office/drawing/2014/main" id="{4C9078C8-CA3A-4F14-9C8F-149F523694EB}"/>
              </a:ext>
            </a:extLst>
          </p:cNvPr>
          <p:cNvPicPr>
            <a:picLocks noChangeAspect="1"/>
          </p:cNvPicPr>
          <p:nvPr/>
        </p:nvPicPr>
        <p:blipFill>
          <a:blip r:embed="rId5"/>
          <a:stretch>
            <a:fillRect/>
          </a:stretch>
        </p:blipFill>
        <p:spPr>
          <a:xfrm>
            <a:off x="3903403" y="1195596"/>
            <a:ext cx="3205564" cy="3058540"/>
          </a:xfrm>
          <a:prstGeom prst="rect">
            <a:avLst/>
          </a:prstGeom>
        </p:spPr>
      </p:pic>
      <p:sp>
        <p:nvSpPr>
          <p:cNvPr id="9" name="TextBox 8">
            <a:extLst>
              <a:ext uri="{FF2B5EF4-FFF2-40B4-BE49-F238E27FC236}">
                <a16:creationId xmlns:a16="http://schemas.microsoft.com/office/drawing/2014/main" id="{E5D33208-18D7-4A04-B2D5-E6E46C408DC5}"/>
              </a:ext>
            </a:extLst>
          </p:cNvPr>
          <p:cNvSpPr txBox="1"/>
          <p:nvPr/>
        </p:nvSpPr>
        <p:spPr>
          <a:xfrm>
            <a:off x="3965768" y="5157031"/>
            <a:ext cx="7511603"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rgbClr val="0070C0"/>
                </a:solidFill>
              </a:rPr>
              <a:t>Blue</a:t>
            </a:r>
            <a:r>
              <a:rPr lang="en-US" sz="2400" dirty="0"/>
              <a:t> and </a:t>
            </a:r>
            <a:r>
              <a:rPr lang="en-US" sz="2400" b="1" dirty="0">
                <a:solidFill>
                  <a:srgbClr val="FF6600"/>
                </a:solidFill>
              </a:rPr>
              <a:t>orange</a:t>
            </a:r>
            <a:r>
              <a:rPr lang="en-US" sz="2400" dirty="0"/>
              <a:t> are contrasting colors and have high visibility. They are usually visible to most color-blind people as well.</a:t>
            </a:r>
          </a:p>
          <a:p>
            <a:pPr marL="285750" indent="-285750">
              <a:buFont typeface="Arial" panose="020B0604020202020204" pitchFamily="34" charset="0"/>
              <a:buChar char="•"/>
            </a:pPr>
            <a:r>
              <a:rPr lang="en-US" sz="2400" dirty="0"/>
              <a:t>Using </a:t>
            </a:r>
            <a:r>
              <a:rPr lang="en-US" sz="2400" b="1" i="1" dirty="0">
                <a:solidFill>
                  <a:srgbClr val="FF6600"/>
                </a:solidFill>
              </a:rPr>
              <a:t>redundant coding</a:t>
            </a:r>
            <a:r>
              <a:rPr lang="en-US" sz="2400" dirty="0"/>
              <a:t> is helpful. </a:t>
            </a:r>
          </a:p>
        </p:txBody>
      </p:sp>
      <p:pic>
        <p:nvPicPr>
          <p:cNvPr id="10" name="Picture 9">
            <a:extLst>
              <a:ext uri="{FF2B5EF4-FFF2-40B4-BE49-F238E27FC236}">
                <a16:creationId xmlns:a16="http://schemas.microsoft.com/office/drawing/2014/main" id="{87E6D209-28C7-4CDA-AC27-E4754A94E078}"/>
              </a:ext>
            </a:extLst>
          </p:cNvPr>
          <p:cNvPicPr>
            <a:picLocks noChangeAspect="1"/>
          </p:cNvPicPr>
          <p:nvPr/>
        </p:nvPicPr>
        <p:blipFill rotWithShape="1">
          <a:blip r:embed="rId6"/>
          <a:srcRect l="14861" r="17714" b="34588"/>
          <a:stretch/>
        </p:blipFill>
        <p:spPr>
          <a:xfrm>
            <a:off x="7667517" y="1137038"/>
            <a:ext cx="3939845" cy="3117098"/>
          </a:xfrm>
          <a:prstGeom prst="rect">
            <a:avLst/>
          </a:prstGeom>
        </p:spPr>
      </p:pic>
      <p:sp>
        <p:nvSpPr>
          <p:cNvPr id="11" name="Rectangle 10">
            <a:extLst>
              <a:ext uri="{FF2B5EF4-FFF2-40B4-BE49-F238E27FC236}">
                <a16:creationId xmlns:a16="http://schemas.microsoft.com/office/drawing/2014/main" id="{BD48551F-EE13-4E9D-BB76-A32E07F73E2C}"/>
              </a:ext>
            </a:extLst>
          </p:cNvPr>
          <p:cNvSpPr/>
          <p:nvPr/>
        </p:nvSpPr>
        <p:spPr>
          <a:xfrm>
            <a:off x="8123659" y="4392308"/>
            <a:ext cx="3735677" cy="523220"/>
          </a:xfrm>
          <a:prstGeom prst="rect">
            <a:avLst/>
          </a:prstGeom>
        </p:spPr>
        <p:txBody>
          <a:bodyPr wrap="square">
            <a:spAutoFit/>
          </a:bodyPr>
          <a:lstStyle/>
          <a:p>
            <a:r>
              <a:rPr lang="en-US" sz="1400" dirty="0">
                <a:solidFill>
                  <a:srgbClr val="222222"/>
                </a:solidFill>
                <a:latin typeface="Arial" panose="020B0604020202020204" pitchFamily="34" charset="0"/>
              </a:rPr>
              <a:t>Lee, </a:t>
            </a:r>
            <a:r>
              <a:rPr lang="en-US" sz="1400" dirty="0" err="1">
                <a:solidFill>
                  <a:srgbClr val="222222"/>
                </a:solidFill>
                <a:latin typeface="Arial" panose="020B0604020202020204" pitchFamily="34" charset="0"/>
              </a:rPr>
              <a:t>Jinhyuk</a:t>
            </a:r>
            <a:r>
              <a:rPr lang="en-US" sz="1400" dirty="0">
                <a:solidFill>
                  <a:srgbClr val="222222"/>
                </a:solidFill>
                <a:latin typeface="Arial" panose="020B0604020202020204" pitchFamily="34" charset="0"/>
              </a:rPr>
              <a:t>, et al. </a:t>
            </a:r>
            <a:r>
              <a:rPr lang="en-US" sz="1400" i="1" dirty="0">
                <a:solidFill>
                  <a:srgbClr val="222222"/>
                </a:solidFill>
                <a:latin typeface="Arial" panose="020B0604020202020204" pitchFamily="34" charset="0"/>
              </a:rPr>
              <a:t>Energy &amp; Environmental Science</a:t>
            </a:r>
            <a:r>
              <a:rPr lang="en-US" sz="1400" dirty="0">
                <a:solidFill>
                  <a:srgbClr val="222222"/>
                </a:solidFill>
                <a:latin typeface="Arial" panose="020B0604020202020204" pitchFamily="34" charset="0"/>
              </a:rPr>
              <a:t> 8.11 (2015): 3255-3265.</a:t>
            </a:r>
            <a:endParaRPr lang="en-US" sz="1400" dirty="0"/>
          </a:p>
        </p:txBody>
      </p:sp>
    </p:spTree>
    <p:extLst>
      <p:ext uri="{BB962C8B-B14F-4D97-AF65-F5344CB8AC3E}">
        <p14:creationId xmlns:p14="http://schemas.microsoft.com/office/powerpoint/2010/main" val="15256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3538" y="2347199"/>
            <a:ext cx="5524926" cy="3816525"/>
          </a:xfrm>
          <a:prstGeom prst="rect">
            <a:avLst/>
          </a:prstGeom>
        </p:spPr>
      </p:pic>
      <p:pic>
        <p:nvPicPr>
          <p:cNvPr id="3" name="Picture 2"/>
          <p:cNvPicPr>
            <a:picLocks noChangeAspect="1"/>
          </p:cNvPicPr>
          <p:nvPr/>
        </p:nvPicPr>
        <p:blipFill>
          <a:blip r:embed="rId3"/>
          <a:stretch>
            <a:fillRect/>
          </a:stretch>
        </p:blipFill>
        <p:spPr>
          <a:xfrm>
            <a:off x="6391094" y="2489558"/>
            <a:ext cx="4986413" cy="2352442"/>
          </a:xfrm>
          <a:prstGeom prst="rect">
            <a:avLst/>
          </a:prstGeom>
        </p:spPr>
      </p:pic>
      <p:pic>
        <p:nvPicPr>
          <p:cNvPr id="4" name="Picture 3"/>
          <p:cNvPicPr>
            <a:picLocks noChangeAspect="1"/>
          </p:cNvPicPr>
          <p:nvPr/>
        </p:nvPicPr>
        <p:blipFill>
          <a:blip r:embed="rId4"/>
          <a:stretch>
            <a:fillRect/>
          </a:stretch>
        </p:blipFill>
        <p:spPr>
          <a:xfrm>
            <a:off x="1" y="0"/>
            <a:ext cx="5371200" cy="2185498"/>
          </a:xfrm>
          <a:prstGeom prst="rect">
            <a:avLst/>
          </a:prstGeom>
        </p:spPr>
      </p:pic>
    </p:spTree>
    <p:extLst>
      <p:ext uri="{BB962C8B-B14F-4D97-AF65-F5344CB8AC3E}">
        <p14:creationId xmlns:p14="http://schemas.microsoft.com/office/powerpoint/2010/main" val="4285540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2F8F88-1E93-4C1C-BEF4-B230F19C3676}"/>
              </a:ext>
            </a:extLst>
          </p:cNvPr>
          <p:cNvSpPr txBox="1"/>
          <p:nvPr/>
        </p:nvSpPr>
        <p:spPr>
          <a:xfrm>
            <a:off x="878909" y="202553"/>
            <a:ext cx="7092776" cy="646331"/>
          </a:xfrm>
          <a:prstGeom prst="rect">
            <a:avLst/>
          </a:prstGeom>
          <a:noFill/>
        </p:spPr>
        <p:txBody>
          <a:bodyPr wrap="none" rtlCol="0">
            <a:spAutoFit/>
          </a:bodyPr>
          <a:lstStyle/>
          <a:p>
            <a:r>
              <a:rPr lang="en-US" sz="3600" b="1" dirty="0">
                <a:solidFill>
                  <a:srgbClr val="FF6600"/>
                </a:solidFill>
              </a:rPr>
              <a:t>S</a:t>
            </a:r>
            <a:r>
              <a:rPr lang="en-US" sz="3600" dirty="0"/>
              <a:t>an-serif fonts look cleaner in figures</a:t>
            </a:r>
          </a:p>
        </p:txBody>
      </p:sp>
      <p:pic>
        <p:nvPicPr>
          <p:cNvPr id="6" name="Picture 5">
            <a:extLst>
              <a:ext uri="{FF2B5EF4-FFF2-40B4-BE49-F238E27FC236}">
                <a16:creationId xmlns:a16="http://schemas.microsoft.com/office/drawing/2014/main" id="{75E513AC-971D-4B17-A261-BCBD5E163C72}"/>
              </a:ext>
            </a:extLst>
          </p:cNvPr>
          <p:cNvPicPr>
            <a:picLocks noChangeAspect="1"/>
          </p:cNvPicPr>
          <p:nvPr/>
        </p:nvPicPr>
        <p:blipFill>
          <a:blip r:embed="rId3"/>
          <a:stretch>
            <a:fillRect/>
          </a:stretch>
        </p:blipFill>
        <p:spPr>
          <a:xfrm>
            <a:off x="730263" y="1284235"/>
            <a:ext cx="4494880" cy="956742"/>
          </a:xfrm>
          <a:prstGeom prst="rect">
            <a:avLst/>
          </a:prstGeom>
        </p:spPr>
      </p:pic>
      <p:pic>
        <p:nvPicPr>
          <p:cNvPr id="7" name="Picture 6">
            <a:extLst>
              <a:ext uri="{FF2B5EF4-FFF2-40B4-BE49-F238E27FC236}">
                <a16:creationId xmlns:a16="http://schemas.microsoft.com/office/drawing/2014/main" id="{05950DA0-267F-4FBD-8F5C-5F210EDF6708}"/>
              </a:ext>
            </a:extLst>
          </p:cNvPr>
          <p:cNvPicPr>
            <a:picLocks noChangeAspect="1"/>
          </p:cNvPicPr>
          <p:nvPr/>
        </p:nvPicPr>
        <p:blipFill>
          <a:blip r:embed="rId4"/>
          <a:stretch>
            <a:fillRect/>
          </a:stretch>
        </p:blipFill>
        <p:spPr>
          <a:xfrm>
            <a:off x="476641" y="4352407"/>
            <a:ext cx="3149427" cy="2385052"/>
          </a:xfrm>
          <a:prstGeom prst="rect">
            <a:avLst/>
          </a:prstGeom>
        </p:spPr>
      </p:pic>
      <p:pic>
        <p:nvPicPr>
          <p:cNvPr id="8" name="Picture 7">
            <a:extLst>
              <a:ext uri="{FF2B5EF4-FFF2-40B4-BE49-F238E27FC236}">
                <a16:creationId xmlns:a16="http://schemas.microsoft.com/office/drawing/2014/main" id="{46DE9D2F-BE1C-475E-B751-5CC461951F56}"/>
              </a:ext>
            </a:extLst>
          </p:cNvPr>
          <p:cNvPicPr>
            <a:picLocks noChangeAspect="1"/>
          </p:cNvPicPr>
          <p:nvPr/>
        </p:nvPicPr>
        <p:blipFill>
          <a:blip r:embed="rId5"/>
          <a:stretch>
            <a:fillRect/>
          </a:stretch>
        </p:blipFill>
        <p:spPr>
          <a:xfrm>
            <a:off x="3867149" y="4388441"/>
            <a:ext cx="2527440" cy="2385052"/>
          </a:xfrm>
          <a:prstGeom prst="rect">
            <a:avLst/>
          </a:prstGeom>
        </p:spPr>
      </p:pic>
      <p:sp>
        <p:nvSpPr>
          <p:cNvPr id="9" name="TextBox 8">
            <a:extLst>
              <a:ext uri="{FF2B5EF4-FFF2-40B4-BE49-F238E27FC236}">
                <a16:creationId xmlns:a16="http://schemas.microsoft.com/office/drawing/2014/main" id="{DECCDF31-1675-4CE7-AF60-34399F06AF42}"/>
              </a:ext>
            </a:extLst>
          </p:cNvPr>
          <p:cNvSpPr txBox="1"/>
          <p:nvPr/>
        </p:nvSpPr>
        <p:spPr>
          <a:xfrm>
            <a:off x="878909" y="2422157"/>
            <a:ext cx="3382529" cy="1785104"/>
          </a:xfrm>
          <a:prstGeom prst="rect">
            <a:avLst/>
          </a:prstGeom>
          <a:noFill/>
        </p:spPr>
        <p:txBody>
          <a:bodyPr wrap="none" rtlCol="0">
            <a:spAutoFit/>
          </a:bodyPr>
          <a:lstStyle/>
          <a:p>
            <a:pPr>
              <a:spcAft>
                <a:spcPts val="600"/>
              </a:spcAft>
            </a:pPr>
            <a:r>
              <a:rPr lang="en-US" dirty="0">
                <a:solidFill>
                  <a:srgbClr val="002060"/>
                </a:solidFill>
                <a:latin typeface="Arial" panose="020B0604020202020204" pitchFamily="34" charset="0"/>
                <a:cs typeface="Arial" panose="020B0604020202020204" pitchFamily="34" charset="0"/>
              </a:rPr>
              <a:t>Ceder Group (Arial)</a:t>
            </a:r>
          </a:p>
          <a:p>
            <a:pPr>
              <a:spcAft>
                <a:spcPts val="600"/>
              </a:spcAft>
            </a:pPr>
            <a:r>
              <a:rPr lang="en-US" dirty="0">
                <a:solidFill>
                  <a:srgbClr val="002060"/>
                </a:solidFill>
                <a:latin typeface="Helvetica" panose="020B0500000000000000" pitchFamily="34" charset="0"/>
              </a:rPr>
              <a:t>Ceder Group (Helvetica)</a:t>
            </a:r>
          </a:p>
          <a:p>
            <a:pPr>
              <a:spcAft>
                <a:spcPts val="600"/>
              </a:spcAft>
            </a:pPr>
            <a:r>
              <a:rPr lang="en-US" dirty="0">
                <a:solidFill>
                  <a:srgbClr val="002060"/>
                </a:solidFill>
              </a:rPr>
              <a:t>Ceder Group (Calibri)</a:t>
            </a:r>
          </a:p>
          <a:p>
            <a:pPr>
              <a:spcAft>
                <a:spcPts val="600"/>
              </a:spcAft>
            </a:pPr>
            <a:r>
              <a:rPr lang="en-US" dirty="0">
                <a:solidFill>
                  <a:srgbClr val="002060"/>
                </a:solidFill>
                <a:latin typeface="Gill Sans MT" panose="020B0502020104020203" pitchFamily="34" charset="0"/>
              </a:rPr>
              <a:t>Ceder Group (Gill Sans)</a:t>
            </a:r>
          </a:p>
          <a:p>
            <a:pPr>
              <a:spcAft>
                <a:spcPts val="600"/>
              </a:spcAft>
            </a:pPr>
            <a:r>
              <a:rPr lang="en-US" dirty="0">
                <a:solidFill>
                  <a:srgbClr val="FF6600"/>
                </a:solidFill>
                <a:latin typeface="Times New Roman" panose="02020603050405020304" pitchFamily="18" charset="0"/>
                <a:cs typeface="Times New Roman" panose="02020603050405020304" pitchFamily="18" charset="0"/>
              </a:rPr>
              <a:t>Ceder Group (Times New Roman)</a:t>
            </a:r>
          </a:p>
        </p:txBody>
      </p:sp>
      <p:pic>
        <p:nvPicPr>
          <p:cNvPr id="10" name="Picture 9">
            <a:extLst>
              <a:ext uri="{FF2B5EF4-FFF2-40B4-BE49-F238E27FC236}">
                <a16:creationId xmlns:a16="http://schemas.microsoft.com/office/drawing/2014/main" id="{7350488E-0610-4910-A9F3-DD6612F0ECD1}"/>
              </a:ext>
            </a:extLst>
          </p:cNvPr>
          <p:cNvPicPr>
            <a:picLocks noChangeAspect="1"/>
          </p:cNvPicPr>
          <p:nvPr/>
        </p:nvPicPr>
        <p:blipFill>
          <a:blip r:embed="rId6"/>
          <a:stretch>
            <a:fillRect/>
          </a:stretch>
        </p:blipFill>
        <p:spPr>
          <a:xfrm>
            <a:off x="6589256" y="1762606"/>
            <a:ext cx="5563160" cy="4209235"/>
          </a:xfrm>
          <a:prstGeom prst="rect">
            <a:avLst/>
          </a:prstGeom>
        </p:spPr>
      </p:pic>
      <p:pic>
        <p:nvPicPr>
          <p:cNvPr id="12" name="Picture 11">
            <a:extLst>
              <a:ext uri="{FF2B5EF4-FFF2-40B4-BE49-F238E27FC236}">
                <a16:creationId xmlns:a16="http://schemas.microsoft.com/office/drawing/2014/main" id="{3C5DD156-0DA0-491A-B787-6342E362C00E}"/>
              </a:ext>
            </a:extLst>
          </p:cNvPr>
          <p:cNvPicPr>
            <a:picLocks noChangeAspect="1"/>
          </p:cNvPicPr>
          <p:nvPr/>
        </p:nvPicPr>
        <p:blipFill rotWithShape="1">
          <a:blip r:embed="rId7">
            <a:duotone>
              <a:schemeClr val="accent1">
                <a:shade val="45000"/>
                <a:satMod val="135000"/>
              </a:schemeClr>
              <a:prstClr val="white"/>
            </a:duotone>
          </a:blip>
          <a:srcRect l="38638"/>
          <a:stretch/>
        </p:blipFill>
        <p:spPr>
          <a:xfrm>
            <a:off x="4211556" y="2522578"/>
            <a:ext cx="91429" cy="1234776"/>
          </a:xfrm>
          <a:prstGeom prst="rect">
            <a:avLst/>
          </a:prstGeom>
        </p:spPr>
      </p:pic>
      <p:sp>
        <p:nvSpPr>
          <p:cNvPr id="13" name="Rectangle 12">
            <a:extLst>
              <a:ext uri="{FF2B5EF4-FFF2-40B4-BE49-F238E27FC236}">
                <a16:creationId xmlns:a16="http://schemas.microsoft.com/office/drawing/2014/main" id="{E72F09D2-EAA7-41F2-AC3A-BB24B1567182}"/>
              </a:ext>
            </a:extLst>
          </p:cNvPr>
          <p:cNvSpPr/>
          <p:nvPr/>
        </p:nvSpPr>
        <p:spPr>
          <a:xfrm>
            <a:off x="4425297" y="2997732"/>
            <a:ext cx="1633781" cy="369332"/>
          </a:xfrm>
          <a:prstGeom prst="rect">
            <a:avLst/>
          </a:prstGeom>
        </p:spPr>
        <p:txBody>
          <a:bodyPr wrap="none">
            <a:spAutoFit/>
          </a:bodyPr>
          <a:lstStyle/>
          <a:p>
            <a:r>
              <a:rPr lang="en-US" dirty="0">
                <a:solidFill>
                  <a:srgbClr val="002060"/>
                </a:solidFill>
                <a:latin typeface="Arial" panose="020B0604020202020204" pitchFamily="34" charset="0"/>
                <a:cs typeface="Arial" panose="020B0604020202020204" pitchFamily="34" charset="0"/>
              </a:rPr>
              <a:t>Good in figure</a:t>
            </a:r>
            <a:endParaRPr lang="en-US" dirty="0">
              <a:solidFill>
                <a:srgbClr val="002060"/>
              </a:solidFill>
            </a:endParaRPr>
          </a:p>
        </p:txBody>
      </p:sp>
      <p:pic>
        <p:nvPicPr>
          <p:cNvPr id="14" name="Picture 13">
            <a:extLst>
              <a:ext uri="{FF2B5EF4-FFF2-40B4-BE49-F238E27FC236}">
                <a16:creationId xmlns:a16="http://schemas.microsoft.com/office/drawing/2014/main" id="{2E0746AA-58AE-4199-8FC8-75BB096E6533}"/>
              </a:ext>
            </a:extLst>
          </p:cNvPr>
          <p:cNvPicPr>
            <a:picLocks/>
          </p:cNvPicPr>
          <p:nvPr/>
        </p:nvPicPr>
        <p:blipFill rotWithShape="1">
          <a:blip r:embed="rId7">
            <a:duotone>
              <a:schemeClr val="accent2">
                <a:shade val="45000"/>
                <a:satMod val="135000"/>
              </a:schemeClr>
              <a:prstClr val="white"/>
            </a:duotone>
          </a:blip>
          <a:srcRect l="38638"/>
          <a:stretch/>
        </p:blipFill>
        <p:spPr>
          <a:xfrm>
            <a:off x="4211556" y="3864705"/>
            <a:ext cx="91429" cy="274320"/>
          </a:xfrm>
          <a:prstGeom prst="rect">
            <a:avLst/>
          </a:prstGeom>
        </p:spPr>
      </p:pic>
      <p:sp>
        <p:nvSpPr>
          <p:cNvPr id="15" name="Rectangle 14">
            <a:extLst>
              <a:ext uri="{FF2B5EF4-FFF2-40B4-BE49-F238E27FC236}">
                <a16:creationId xmlns:a16="http://schemas.microsoft.com/office/drawing/2014/main" id="{43F6074C-485E-4F4A-B688-BB4243DD7353}"/>
              </a:ext>
            </a:extLst>
          </p:cNvPr>
          <p:cNvSpPr/>
          <p:nvPr/>
        </p:nvSpPr>
        <p:spPr>
          <a:xfrm>
            <a:off x="4497652" y="3810543"/>
            <a:ext cx="1479892" cy="369332"/>
          </a:xfrm>
          <a:prstGeom prst="rect">
            <a:avLst/>
          </a:prstGeom>
        </p:spPr>
        <p:txBody>
          <a:bodyPr wrap="none">
            <a:spAutoFit/>
          </a:bodyPr>
          <a:lstStyle/>
          <a:p>
            <a:r>
              <a:rPr lang="en-US" dirty="0">
                <a:solidFill>
                  <a:srgbClr val="FF6600"/>
                </a:solidFill>
                <a:latin typeface="Arial" panose="020B0604020202020204" pitchFamily="34" charset="0"/>
                <a:cs typeface="Arial" panose="020B0604020202020204" pitchFamily="34" charset="0"/>
              </a:rPr>
              <a:t>Bad in figure</a:t>
            </a:r>
            <a:endParaRPr lang="en-US" dirty="0">
              <a:solidFill>
                <a:srgbClr val="FF6600"/>
              </a:solidFill>
            </a:endParaRPr>
          </a:p>
        </p:txBody>
      </p:sp>
    </p:spTree>
    <p:extLst>
      <p:ext uri="{BB962C8B-B14F-4D97-AF65-F5344CB8AC3E}">
        <p14:creationId xmlns:p14="http://schemas.microsoft.com/office/powerpoint/2010/main" val="61084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0383160"/>
              </p:ext>
            </p:extLst>
          </p:nvPr>
        </p:nvGraphicFramePr>
        <p:xfrm>
          <a:off x="1325867" y="1189575"/>
          <a:ext cx="9128533" cy="5158797"/>
        </p:xfrm>
        <a:graphic>
          <a:graphicData uri="http://schemas.openxmlformats.org/drawingml/2006/table">
            <a:tbl>
              <a:tblPr/>
              <a:tblGrid>
                <a:gridCol w="1370503">
                  <a:extLst>
                    <a:ext uri="{9D8B030D-6E8A-4147-A177-3AD203B41FA5}">
                      <a16:colId xmlns:a16="http://schemas.microsoft.com/office/drawing/2014/main" val="3439335681"/>
                    </a:ext>
                  </a:extLst>
                </a:gridCol>
                <a:gridCol w="7758030">
                  <a:extLst>
                    <a:ext uri="{9D8B030D-6E8A-4147-A177-3AD203B41FA5}">
                      <a16:colId xmlns:a16="http://schemas.microsoft.com/office/drawing/2014/main" val="3909619029"/>
                    </a:ext>
                  </a:extLst>
                </a:gridCol>
              </a:tblGrid>
              <a:tr h="291078">
                <a:tc rowSpan="3">
                  <a:txBody>
                    <a:bodyPr/>
                    <a:lstStyle/>
                    <a:p>
                      <a:pPr rtl="0" fontAlgn="t"/>
                      <a:r>
                        <a:rPr lang="en-US" sz="1400" dirty="0">
                          <a:effectLst/>
                        </a:rPr>
                        <a:t>Structure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
                      <a:r>
                        <a:rPr lang="en-US" sz="1400">
                          <a:solidFill>
                            <a:srgbClr val="000000"/>
                          </a:solidFill>
                          <a:effectLst/>
                        </a:rPr>
                        <a:t>Always start with the big picture. What story do you want to tell? Made the outline.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FFFFFF"/>
                    </a:solidFill>
                  </a:tcPr>
                </a:tc>
                <a:extLst>
                  <a:ext uri="{0D108BD9-81ED-4DB2-BD59-A6C34878D82A}">
                    <a16:rowId xmlns:a16="http://schemas.microsoft.com/office/drawing/2014/main" val="1993252322"/>
                  </a:ext>
                </a:extLst>
              </a:tr>
              <a:tr h="428957">
                <a:tc vMerge="1">
                  <a:txBody>
                    <a:bodyPr/>
                    <a:lstStyle/>
                    <a:p>
                      <a:endParaRPr lang="en-US"/>
                    </a:p>
                  </a:txBody>
                  <a:tcPr/>
                </a:tc>
                <a:tc>
                  <a:txBody>
                    <a:bodyPr/>
                    <a:lstStyle/>
                    <a:p>
                      <a:pPr rtl="0" fontAlgn="b"/>
                      <a:r>
                        <a:rPr lang="en-US" sz="1400">
                          <a:effectLst/>
                        </a:rPr>
                        <a:t>The talk should include introduction, methods, results, discussion (e.g., insight), and conclusion/summary. </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86896774"/>
                  </a:ext>
                </a:extLst>
              </a:tr>
              <a:tr h="291078">
                <a:tc vMerge="1">
                  <a:txBody>
                    <a:bodyPr/>
                    <a:lstStyle/>
                    <a:p>
                      <a:endParaRPr lang="en-US"/>
                    </a:p>
                  </a:txBody>
                  <a:tcPr/>
                </a:tc>
                <a:tc>
                  <a:txBody>
                    <a:bodyPr/>
                    <a:lstStyle/>
                    <a:p>
                      <a:pPr rtl="0" fontAlgn="b"/>
                      <a:r>
                        <a:rPr lang="en-US" sz="1400">
                          <a:effectLst/>
                        </a:rPr>
                        <a:t>Plan the timing for each part as you outline the structure.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790630209"/>
                  </a:ext>
                </a:extLst>
              </a:tr>
              <a:tr h="291078">
                <a:tc>
                  <a:txBody>
                    <a:bodyPr/>
                    <a:lstStyle/>
                    <a:p>
                      <a:pPr rtl="0" fontAlgn="t"/>
                      <a:r>
                        <a:rPr lang="en-US" sz="1400">
                          <a:effectLst/>
                        </a:rPr>
                        <a:t>Introduction</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
                      <a:r>
                        <a:rPr lang="en-US" sz="1400">
                          <a:effectLst/>
                        </a:rPr>
                        <a:t>Make sure you motivate the topic. Why should the audience care?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581170355"/>
                  </a:ext>
                </a:extLst>
              </a:tr>
              <a:tr h="704716">
                <a:tc rowSpan="4">
                  <a:txBody>
                    <a:bodyPr/>
                    <a:lstStyle/>
                    <a:p>
                      <a:pPr rtl="0" fontAlgn="t"/>
                      <a:r>
                        <a:rPr lang="en-US" sz="1400">
                          <a:effectLst/>
                        </a:rPr>
                        <a:t>Methods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
                      <a:r>
                        <a:rPr lang="en-US" sz="1400" dirty="0">
                          <a:effectLst/>
                        </a:rPr>
                        <a:t>Equations should be clearly described, with variables or terms individually defined. If there is no time, provide the physical interpretation of each term, and have backup slides with complete information.</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819110788"/>
                  </a:ext>
                </a:extLst>
              </a:tr>
              <a:tr h="291078">
                <a:tc vMerge="1">
                  <a:txBody>
                    <a:bodyPr/>
                    <a:lstStyle/>
                    <a:p>
                      <a:endParaRPr lang="en-US"/>
                    </a:p>
                  </a:txBody>
                  <a:tcPr/>
                </a:tc>
                <a:tc>
                  <a:txBody>
                    <a:bodyPr/>
                    <a:lstStyle/>
                    <a:p>
                      <a:pPr rtl="0" fontAlgn="b"/>
                      <a:r>
                        <a:rPr lang="en-US" sz="1400">
                          <a:effectLst/>
                        </a:rPr>
                        <a:t>Consider using schematics. A picture is worth a thousand words!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86436814"/>
                  </a:ext>
                </a:extLst>
              </a:tr>
              <a:tr h="290927">
                <a:tc vMerge="1">
                  <a:txBody>
                    <a:bodyPr/>
                    <a:lstStyle/>
                    <a:p>
                      <a:endParaRPr lang="en-US"/>
                    </a:p>
                  </a:txBody>
                  <a:tcPr/>
                </a:tc>
                <a:tc>
                  <a:txBody>
                    <a:bodyPr/>
                    <a:lstStyle/>
                    <a:p>
                      <a:pPr rtl="0" fontAlgn="b"/>
                      <a:r>
                        <a:rPr lang="en-US" sz="1400">
                          <a:effectLst/>
                        </a:rPr>
                        <a:t>Where approriate, use flowcharts.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234613969"/>
                  </a:ext>
                </a:extLst>
              </a:tr>
              <a:tr h="572132">
                <a:tc vMerge="1">
                  <a:txBody>
                    <a:bodyPr/>
                    <a:lstStyle/>
                    <a:p>
                      <a:endParaRPr lang="en-US"/>
                    </a:p>
                  </a:txBody>
                  <a:tcPr/>
                </a:tc>
                <a:tc>
                  <a:txBody>
                    <a:bodyPr/>
                    <a:lstStyle/>
                    <a:p>
                      <a:pPr rtl="0" fontAlgn="b"/>
                      <a:r>
                        <a:rPr lang="en-US" sz="1400">
                          <a:effectLst/>
                        </a:rPr>
                        <a:t>For simulations, indicate essential information such as the boundary conditions and initial conditions. If the time is limited, put them in backup slides.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091838736"/>
                  </a:ext>
                </a:extLst>
              </a:tr>
              <a:tr h="1134543">
                <a:tc rowSpan="2">
                  <a:txBody>
                    <a:bodyPr/>
                    <a:lstStyle/>
                    <a:p>
                      <a:pPr rtl="0" fontAlgn="t"/>
                      <a:r>
                        <a:rPr lang="en-US" sz="1400">
                          <a:effectLst/>
                        </a:rPr>
                        <a:t>Results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
                      <a:r>
                        <a:rPr lang="en-US" sz="1400">
                          <a:effectLst/>
                        </a:rPr>
                        <a:t>Depending on how many results you have, first prioritize by the order of importance and downselect which ones to present. A common mistake is to have too many results for the available time. Choose the result that tells the story you want to tell. If appropriate, some other results can be covered very briefly at the end and refer the audience to a paper.</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347881993"/>
                  </a:ext>
                </a:extLst>
              </a:tr>
              <a:tr h="572132">
                <a:tc vMerge="1">
                  <a:txBody>
                    <a:bodyPr/>
                    <a:lstStyle/>
                    <a:p>
                      <a:endParaRPr lang="en-US"/>
                    </a:p>
                  </a:txBody>
                  <a:tcPr/>
                </a:tc>
                <a:tc>
                  <a:txBody>
                    <a:bodyPr/>
                    <a:lstStyle/>
                    <a:p>
                      <a:pPr rtl="0" fontAlgn="b"/>
                      <a:r>
                        <a:rPr lang="en-US" sz="1400">
                          <a:effectLst/>
                        </a:rPr>
                        <a:t>Make sure you emphasize the insights gained -- "So what?" is more important than the results themselves.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863380438"/>
                  </a:ext>
                </a:extLst>
              </a:tr>
              <a:tr h="291078">
                <a:tc>
                  <a:txBody>
                    <a:bodyPr/>
                    <a:lstStyle/>
                    <a:p>
                      <a:pPr rtl="0" fontAlgn="t"/>
                      <a:r>
                        <a:rPr lang="en-US" sz="1400" dirty="0">
                          <a:effectLst/>
                        </a:rPr>
                        <a:t>Conclusion</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rtl="0" fontAlgn="b"/>
                      <a:r>
                        <a:rPr lang="en-US" sz="1400" dirty="0">
                          <a:effectLst/>
                        </a:rPr>
                        <a:t>Emphasize the takeaways.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80825930"/>
                  </a:ext>
                </a:extLst>
              </a:tr>
            </a:tbl>
          </a:graphicData>
        </a:graphic>
      </p:graphicFrame>
      <p:sp>
        <p:nvSpPr>
          <p:cNvPr id="6" name="TextBox 5"/>
          <p:cNvSpPr txBox="1"/>
          <p:nvPr/>
        </p:nvSpPr>
        <p:spPr>
          <a:xfrm>
            <a:off x="1188000" y="187200"/>
            <a:ext cx="3967753" cy="584775"/>
          </a:xfrm>
          <a:prstGeom prst="rect">
            <a:avLst/>
          </a:prstGeom>
          <a:noFill/>
        </p:spPr>
        <p:txBody>
          <a:bodyPr wrap="none" rtlCol="0">
            <a:spAutoFit/>
          </a:bodyPr>
          <a:lstStyle/>
          <a:p>
            <a:r>
              <a:rPr lang="en-US" sz="3200" b="1" dirty="0"/>
              <a:t>Presentation Checklist</a:t>
            </a:r>
          </a:p>
        </p:txBody>
      </p:sp>
    </p:spTree>
    <p:extLst>
      <p:ext uri="{BB962C8B-B14F-4D97-AF65-F5344CB8AC3E}">
        <p14:creationId xmlns:p14="http://schemas.microsoft.com/office/powerpoint/2010/main" val="1955882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417654786"/>
              </p:ext>
            </p:extLst>
          </p:nvPr>
        </p:nvGraphicFramePr>
        <p:xfrm>
          <a:off x="1425851" y="1121530"/>
          <a:ext cx="9064549" cy="5300871"/>
        </p:xfrm>
        <a:graphic>
          <a:graphicData uri="http://schemas.openxmlformats.org/drawingml/2006/table">
            <a:tbl>
              <a:tblPr/>
              <a:tblGrid>
                <a:gridCol w="1360896">
                  <a:extLst>
                    <a:ext uri="{9D8B030D-6E8A-4147-A177-3AD203B41FA5}">
                      <a16:colId xmlns:a16="http://schemas.microsoft.com/office/drawing/2014/main" val="571325169"/>
                    </a:ext>
                  </a:extLst>
                </a:gridCol>
                <a:gridCol w="7703653">
                  <a:extLst>
                    <a:ext uri="{9D8B030D-6E8A-4147-A177-3AD203B41FA5}">
                      <a16:colId xmlns:a16="http://schemas.microsoft.com/office/drawing/2014/main" val="1956163885"/>
                    </a:ext>
                  </a:extLst>
                </a:gridCol>
              </a:tblGrid>
              <a:tr h="570414">
                <a:tc rowSpan="4">
                  <a:txBody>
                    <a:bodyPr/>
                    <a:lstStyle/>
                    <a:p>
                      <a:pPr rtl="0" fontAlgn="t"/>
                      <a:r>
                        <a:rPr lang="en-US" sz="1400" b="1" dirty="0">
                          <a:effectLst/>
                        </a:rPr>
                        <a:t>Plots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All axis should be noted, labels should be easy to understand (avoid using acronyms), and units should be noted.</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20578909"/>
                  </a:ext>
                </a:extLst>
              </a:tr>
              <a:tr h="427669">
                <a:tc vMerge="1">
                  <a:txBody>
                    <a:bodyPr/>
                    <a:lstStyle/>
                    <a:p>
                      <a:endParaRPr lang="en-US"/>
                    </a:p>
                  </a:txBody>
                  <a:tcPr/>
                </a:tc>
                <a:tc>
                  <a:txBody>
                    <a:bodyPr/>
                    <a:lstStyle/>
                    <a:p>
                      <a:pPr rtl="0" fontAlgn="b"/>
                      <a:r>
                        <a:rPr lang="en-US" sz="1400" dirty="0">
                          <a:effectLst/>
                        </a:rPr>
                        <a:t>Fonts should be large enough to read from the back of the room, and all lines should be thick enough.</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7192546"/>
                  </a:ext>
                </a:extLst>
              </a:tr>
              <a:tr h="290053">
                <a:tc vMerge="1">
                  <a:txBody>
                    <a:bodyPr/>
                    <a:lstStyle/>
                    <a:p>
                      <a:endParaRPr lang="en-US"/>
                    </a:p>
                  </a:txBody>
                  <a:tcPr/>
                </a:tc>
                <a:tc>
                  <a:txBody>
                    <a:bodyPr/>
                    <a:lstStyle/>
                    <a:p>
                      <a:pPr rtl="0" fontAlgn="b"/>
                      <a:r>
                        <a:rPr lang="en-US" sz="1400" dirty="0">
                          <a:effectLst/>
                        </a:rPr>
                        <a:t>Utilize colors</a:t>
                      </a:r>
                      <a:r>
                        <a:rPr lang="en-US" sz="1400" baseline="0" dirty="0">
                          <a:effectLst/>
                        </a:rPr>
                        <a:t> throughout the figure</a:t>
                      </a:r>
                      <a:endParaRPr lang="en-US" sz="1400" dirty="0">
                        <a:effectLst/>
                      </a:endParaRP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0562001"/>
                  </a:ext>
                </a:extLst>
              </a:tr>
              <a:tr h="850775">
                <a:tc vMerge="1">
                  <a:txBody>
                    <a:bodyPr/>
                    <a:lstStyle/>
                    <a:p>
                      <a:endParaRPr lang="en-US"/>
                    </a:p>
                  </a:txBody>
                  <a:tcPr/>
                </a:tc>
                <a:tc>
                  <a:txBody>
                    <a:bodyPr/>
                    <a:lstStyle/>
                    <a:p>
                      <a:pPr rtl="0" fontAlgn="b"/>
                      <a:r>
                        <a:rPr lang="en-US" sz="1400" dirty="0">
                          <a:effectLst/>
                        </a:rPr>
                        <a:t>For publications, legends should be noted in the legend box, but for talks it is easier if you put it right on the curve with the corresponding color. Ask yourself if the figure is understandable when looked at for 10 seconds.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2616743"/>
                  </a:ext>
                </a:extLst>
              </a:tr>
              <a:tr h="290204">
                <a:tc rowSpan="3">
                  <a:txBody>
                    <a:bodyPr/>
                    <a:lstStyle/>
                    <a:p>
                      <a:pPr rtl="0" fontAlgn="t"/>
                      <a:r>
                        <a:rPr lang="en-US" sz="1400" b="1" dirty="0">
                          <a:effectLst/>
                        </a:rPr>
                        <a:t>References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The references should be noted on the respective page, placed in a manner it is clear what it is for.</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8893492"/>
                  </a:ext>
                </a:extLst>
              </a:tr>
              <a:tr h="570414">
                <a:tc vMerge="1">
                  <a:txBody>
                    <a:bodyPr/>
                    <a:lstStyle/>
                    <a:p>
                      <a:endParaRPr lang="en-US"/>
                    </a:p>
                  </a:txBody>
                  <a:tcPr/>
                </a:tc>
                <a:tc>
                  <a:txBody>
                    <a:bodyPr/>
                    <a:lstStyle/>
                    <a:p>
                      <a:pPr rtl="0" fontAlgn="b"/>
                      <a:r>
                        <a:rPr lang="en-US" sz="1400">
                          <a:effectLst/>
                        </a:rPr>
                        <a:t>References are not just for figures from others' work. If something is not your idea, you should have a reference.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1307246"/>
                  </a:ext>
                </a:extLst>
              </a:tr>
              <a:tr h="570414">
                <a:tc vMerge="1">
                  <a:txBody>
                    <a:bodyPr/>
                    <a:lstStyle/>
                    <a:p>
                      <a:endParaRPr lang="en-US"/>
                    </a:p>
                  </a:txBody>
                  <a:tcPr/>
                </a:tc>
                <a:tc>
                  <a:txBody>
                    <a:bodyPr/>
                    <a:lstStyle/>
                    <a:p>
                      <a:pPr rtl="0" fontAlgn="b"/>
                      <a:r>
                        <a:rPr lang="en-US" sz="1400" dirty="0">
                          <a:effectLst/>
                        </a:rPr>
                        <a:t>If you do not include reference for </a:t>
                      </a:r>
                      <a:r>
                        <a:rPr lang="en-US" sz="1400" dirty="0" err="1">
                          <a:effectLst/>
                        </a:rPr>
                        <a:t>others's</a:t>
                      </a:r>
                      <a:r>
                        <a:rPr lang="en-US" sz="1400" dirty="0">
                          <a:effectLst/>
                        </a:rPr>
                        <a:t> work, you may be committing plagiarism. When in doubt, add a reference. It's not worth the risk!</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5356443"/>
                  </a:ext>
                </a:extLst>
              </a:tr>
              <a:tr h="290204">
                <a:tc>
                  <a:txBody>
                    <a:bodyPr/>
                    <a:lstStyle/>
                    <a:p>
                      <a:pPr rtl="0" fontAlgn="t"/>
                      <a:r>
                        <a:rPr lang="en-US" sz="1400" b="1" dirty="0">
                          <a:effectLst/>
                        </a:rPr>
                        <a:t>Text</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a:effectLst/>
                        </a:rPr>
                        <a:t>Make sure all texts are legible from the back of the room (of a typical size), including the references.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49468659"/>
                  </a:ext>
                </a:extLst>
              </a:tr>
              <a:tr h="290053">
                <a:tc rowSpan="4">
                  <a:txBody>
                    <a:bodyPr/>
                    <a:lstStyle/>
                    <a:p>
                      <a:pPr rtl="0" fontAlgn="t"/>
                      <a:r>
                        <a:rPr lang="en-US" sz="1400" b="1" dirty="0">
                          <a:effectLst/>
                        </a:rPr>
                        <a:t>Other </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400" dirty="0">
                          <a:effectLst/>
                        </a:rPr>
                        <a:t>Include page numbers.</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597425"/>
                  </a:ext>
                </a:extLst>
              </a:tr>
              <a:tr h="570414">
                <a:tc vMerge="1">
                  <a:txBody>
                    <a:bodyPr/>
                    <a:lstStyle/>
                    <a:p>
                      <a:endParaRPr lang="en-US"/>
                    </a:p>
                  </a:txBody>
                  <a:tcPr/>
                </a:tc>
                <a:tc>
                  <a:txBody>
                    <a:bodyPr/>
                    <a:lstStyle/>
                    <a:p>
                      <a:pPr rtl="0" fontAlgn="b"/>
                      <a:r>
                        <a:rPr lang="en-US" sz="1400" dirty="0">
                          <a:solidFill>
                            <a:srgbClr val="000000"/>
                          </a:solidFill>
                          <a:effectLst/>
                        </a:rPr>
                        <a:t>The key point/take away should be immediately clear from looking at slide. Consider using the slide title area to make a statement. It is the most-likely read text.</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79782774"/>
                  </a:ext>
                </a:extLst>
              </a:tr>
              <a:tr h="290204">
                <a:tc vMerge="1">
                  <a:txBody>
                    <a:bodyPr/>
                    <a:lstStyle/>
                    <a:p>
                      <a:endParaRPr lang="en-US"/>
                    </a:p>
                  </a:txBody>
                  <a:tcPr/>
                </a:tc>
                <a:tc>
                  <a:txBody>
                    <a:bodyPr/>
                    <a:lstStyle/>
                    <a:p>
                      <a:pPr rtl="0" fontAlgn="b"/>
                      <a:r>
                        <a:rPr lang="en-US" sz="1400" dirty="0">
                          <a:solidFill>
                            <a:srgbClr val="000000"/>
                          </a:solidFill>
                          <a:effectLst/>
                        </a:rPr>
                        <a:t>Know the key point of each slide. If none, consider removing it. </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9881619"/>
                  </a:ext>
                </a:extLst>
              </a:tr>
              <a:tr h="290053">
                <a:tc vMerge="1">
                  <a:txBody>
                    <a:bodyPr/>
                    <a:lstStyle/>
                    <a:p>
                      <a:endParaRPr lang="en-US"/>
                    </a:p>
                  </a:txBody>
                  <a:tcPr/>
                </a:tc>
                <a:tc>
                  <a:txBody>
                    <a:bodyPr/>
                    <a:lstStyle/>
                    <a:p>
                      <a:pPr rtl="0" fontAlgn="b"/>
                      <a:r>
                        <a:rPr lang="en-US" sz="1400" dirty="0">
                          <a:solidFill>
                            <a:srgbClr val="000000"/>
                          </a:solidFill>
                          <a:effectLst/>
                        </a:rPr>
                        <a:t>Check spelling one last time...</a:t>
                      </a:r>
                    </a:p>
                  </a:txBody>
                  <a:tcPr marL="5531" marR="5531" marT="3688" marB="3688"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47415225"/>
                  </a:ext>
                </a:extLst>
              </a:tr>
            </a:tbl>
          </a:graphicData>
        </a:graphic>
      </p:graphicFrame>
      <p:sp>
        <p:nvSpPr>
          <p:cNvPr id="7" name="TextBox 6"/>
          <p:cNvSpPr txBox="1"/>
          <p:nvPr/>
        </p:nvSpPr>
        <p:spPr>
          <a:xfrm>
            <a:off x="1188000" y="187200"/>
            <a:ext cx="3967753" cy="584775"/>
          </a:xfrm>
          <a:prstGeom prst="rect">
            <a:avLst/>
          </a:prstGeom>
          <a:noFill/>
        </p:spPr>
        <p:txBody>
          <a:bodyPr wrap="none" rtlCol="0">
            <a:spAutoFit/>
          </a:bodyPr>
          <a:lstStyle/>
          <a:p>
            <a:r>
              <a:rPr lang="en-US" sz="3200" b="1" dirty="0"/>
              <a:t>Presentation Checklist</a:t>
            </a:r>
          </a:p>
        </p:txBody>
      </p:sp>
    </p:spTree>
    <p:extLst>
      <p:ext uri="{BB962C8B-B14F-4D97-AF65-F5344CB8AC3E}">
        <p14:creationId xmlns:p14="http://schemas.microsoft.com/office/powerpoint/2010/main" val="2155752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F7E82C-8D66-4E59-8473-933CB4239A80}"/>
              </a:ext>
            </a:extLst>
          </p:cNvPr>
          <p:cNvPicPr>
            <a:picLocks noChangeAspect="1"/>
          </p:cNvPicPr>
          <p:nvPr/>
        </p:nvPicPr>
        <p:blipFill>
          <a:blip r:embed="rId2"/>
          <a:stretch>
            <a:fillRect/>
          </a:stretch>
        </p:blipFill>
        <p:spPr>
          <a:xfrm>
            <a:off x="0" y="498695"/>
            <a:ext cx="12192000" cy="5444971"/>
          </a:xfrm>
          <a:prstGeom prst="rect">
            <a:avLst/>
          </a:prstGeom>
        </p:spPr>
      </p:pic>
      <p:sp>
        <p:nvSpPr>
          <p:cNvPr id="3" name="Rectangle 2">
            <a:extLst>
              <a:ext uri="{FF2B5EF4-FFF2-40B4-BE49-F238E27FC236}">
                <a16:creationId xmlns:a16="http://schemas.microsoft.com/office/drawing/2014/main" id="{E2EE2DDD-739C-4D97-98AD-A5442B23D284}"/>
              </a:ext>
            </a:extLst>
          </p:cNvPr>
          <p:cNvSpPr/>
          <p:nvPr/>
        </p:nvSpPr>
        <p:spPr>
          <a:xfrm>
            <a:off x="8207894" y="6238348"/>
            <a:ext cx="6096000" cy="369332"/>
          </a:xfrm>
          <a:prstGeom prst="rect">
            <a:avLst/>
          </a:prstGeom>
        </p:spPr>
        <p:txBody>
          <a:bodyPr>
            <a:spAutoFit/>
          </a:bodyPr>
          <a:lstStyle/>
          <a:p>
            <a:r>
              <a:rPr lang="en-US" i="1" dirty="0">
                <a:solidFill>
                  <a:srgbClr val="222222"/>
                </a:solidFill>
                <a:latin typeface="Arial" panose="020B0604020202020204" pitchFamily="34" charset="0"/>
              </a:rPr>
              <a:t>Nature Energy</a:t>
            </a:r>
            <a:r>
              <a:rPr lang="en-US" dirty="0">
                <a:solidFill>
                  <a:srgbClr val="222222"/>
                </a:solidFill>
                <a:latin typeface="Arial" panose="020B0604020202020204" pitchFamily="34" charset="0"/>
              </a:rPr>
              <a:t> 1 (2016): 16141.</a:t>
            </a:r>
            <a:endParaRPr lang="en-US" dirty="0"/>
          </a:p>
        </p:txBody>
      </p:sp>
    </p:spTree>
    <p:extLst>
      <p:ext uri="{BB962C8B-B14F-4D97-AF65-F5344CB8AC3E}">
        <p14:creationId xmlns:p14="http://schemas.microsoft.com/office/powerpoint/2010/main" val="15927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6522"/>
          <a:stretch/>
        </p:blipFill>
        <p:spPr>
          <a:xfrm>
            <a:off x="4024312" y="911071"/>
            <a:ext cx="8231483" cy="5946929"/>
          </a:xfrm>
          <a:prstGeom prst="rect">
            <a:avLst/>
          </a:prstGeom>
        </p:spPr>
      </p:pic>
      <p:pic>
        <p:nvPicPr>
          <p:cNvPr id="5" name="Picture 4"/>
          <p:cNvPicPr>
            <a:picLocks noChangeAspect="1"/>
          </p:cNvPicPr>
          <p:nvPr/>
        </p:nvPicPr>
        <p:blipFill rotWithShape="1">
          <a:blip r:embed="rId3"/>
          <a:srcRect b="23553"/>
          <a:stretch/>
        </p:blipFill>
        <p:spPr>
          <a:xfrm>
            <a:off x="0" y="42333"/>
            <a:ext cx="5680602" cy="1233574"/>
          </a:xfrm>
          <a:prstGeom prst="rect">
            <a:avLst/>
          </a:prstGeom>
        </p:spPr>
      </p:pic>
      <p:sp>
        <p:nvSpPr>
          <p:cNvPr id="2" name="TextBox 1"/>
          <p:cNvSpPr txBox="1"/>
          <p:nvPr/>
        </p:nvSpPr>
        <p:spPr>
          <a:xfrm>
            <a:off x="-1" y="1446028"/>
            <a:ext cx="3960517" cy="3785652"/>
          </a:xfrm>
          <a:prstGeom prst="rect">
            <a:avLst/>
          </a:prstGeom>
          <a:noFill/>
        </p:spPr>
        <p:txBody>
          <a:bodyPr wrap="square" rtlCol="0">
            <a:spAutoFit/>
          </a:bodyPr>
          <a:lstStyle/>
          <a:p>
            <a:r>
              <a:rPr lang="en-US" sz="1600" dirty="0"/>
              <a:t>Materials cartograms with D- (top) and B-fingerprint network representations (bottom). (a) D-fingerprint network representation of materials. Materials are colored according to the number of atoms per unit cell. Regions corresponding to pure elements, binary, ternary, and quaternary compounds are outlined. (b) Distribution of connectivity within the network. (c) Mapping band gaps of materials. Points colored in deep blue are metals; insulators are colored according to the band gap value. Four large communities are outlined. (d) Mapping the superconductivity critical temperature, Tc, with relevant regions outlined</a:t>
            </a:r>
          </a:p>
        </p:txBody>
      </p:sp>
    </p:spTree>
    <p:extLst>
      <p:ext uri="{BB962C8B-B14F-4D97-AF65-F5344CB8AC3E}">
        <p14:creationId xmlns:p14="http://schemas.microsoft.com/office/powerpoint/2010/main" val="221558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2">
            <a:extLst>
              <a:ext uri="{FF2B5EF4-FFF2-40B4-BE49-F238E27FC236}">
                <a16:creationId xmlns:a16="http://schemas.microsoft.com/office/drawing/2014/main" id="{5A39C5BF-EBEA-4904-BA4A-A1084D289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734"/>
          <a:stretch/>
        </p:blipFill>
        <p:spPr bwMode="auto">
          <a:xfrm>
            <a:off x="4813822" y="559347"/>
            <a:ext cx="7314635" cy="5600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FF34653-93B2-41B4-99AC-5BCC06224BD3}"/>
              </a:ext>
            </a:extLst>
          </p:cNvPr>
          <p:cNvSpPr/>
          <p:nvPr/>
        </p:nvSpPr>
        <p:spPr>
          <a:xfrm>
            <a:off x="80691" y="923512"/>
            <a:ext cx="4526751" cy="923330"/>
          </a:xfrm>
          <a:prstGeom prst="rect">
            <a:avLst/>
          </a:prstGeom>
        </p:spPr>
        <p:txBody>
          <a:bodyPr wrap="square">
            <a:spAutoFit/>
          </a:bodyPr>
          <a:lstStyle/>
          <a:p>
            <a:r>
              <a:rPr lang="en-US" dirty="0">
                <a:solidFill>
                  <a:srgbClr val="222222"/>
                </a:solidFill>
                <a:latin typeface="Lora"/>
              </a:rPr>
              <a:t>Figure 2: Challenges imposed by temperature on the performance of graphite anodes.</a:t>
            </a:r>
            <a:endParaRPr lang="en-US" b="0" i="0" dirty="0">
              <a:solidFill>
                <a:srgbClr val="222222"/>
              </a:solidFill>
              <a:effectLst/>
              <a:latin typeface="Lora"/>
            </a:endParaRPr>
          </a:p>
        </p:txBody>
      </p:sp>
      <p:sp>
        <p:nvSpPr>
          <p:cNvPr id="3" name="Rectangle 2">
            <a:extLst>
              <a:ext uri="{FF2B5EF4-FFF2-40B4-BE49-F238E27FC236}">
                <a16:creationId xmlns:a16="http://schemas.microsoft.com/office/drawing/2014/main" id="{FED183C9-3C66-43F4-9C47-6FAD4BDF50AD}"/>
              </a:ext>
            </a:extLst>
          </p:cNvPr>
          <p:cNvSpPr/>
          <p:nvPr/>
        </p:nvSpPr>
        <p:spPr>
          <a:xfrm>
            <a:off x="0" y="2093831"/>
            <a:ext cx="4831993" cy="3970318"/>
          </a:xfrm>
          <a:prstGeom prst="rect">
            <a:avLst/>
          </a:prstGeom>
        </p:spPr>
        <p:txBody>
          <a:bodyPr wrap="square">
            <a:spAutoFit/>
          </a:bodyPr>
          <a:lstStyle/>
          <a:p>
            <a:r>
              <a:rPr lang="en-US" b="1" dirty="0">
                <a:solidFill>
                  <a:srgbClr val="222222"/>
                </a:solidFill>
                <a:latin typeface="Lora"/>
              </a:rPr>
              <a:t>a</a:t>
            </a:r>
            <a:r>
              <a:rPr lang="en-US" dirty="0">
                <a:solidFill>
                  <a:srgbClr val="222222"/>
                </a:solidFill>
                <a:latin typeface="Lora"/>
              </a:rPr>
              <a:t>–</a:t>
            </a:r>
            <a:r>
              <a:rPr lang="en-US" b="1" dirty="0">
                <a:solidFill>
                  <a:srgbClr val="222222"/>
                </a:solidFill>
                <a:latin typeface="Lora"/>
              </a:rPr>
              <a:t>f</a:t>
            </a:r>
            <a:r>
              <a:rPr lang="en-US" dirty="0">
                <a:solidFill>
                  <a:srgbClr val="222222"/>
                </a:solidFill>
                <a:latin typeface="Lora"/>
              </a:rPr>
              <a:t>, The many interfacial processes that might take place at the electrode. Elevated temperatures can damage the SEI (</a:t>
            </a:r>
            <a:r>
              <a:rPr lang="en-US" b="1" dirty="0">
                <a:solidFill>
                  <a:srgbClr val="222222"/>
                </a:solidFill>
                <a:latin typeface="Lora"/>
              </a:rPr>
              <a:t>a</a:t>
            </a:r>
            <a:r>
              <a:rPr lang="en-US" dirty="0">
                <a:solidFill>
                  <a:srgbClr val="222222"/>
                </a:solidFill>
                <a:latin typeface="Lora"/>
              </a:rPr>
              <a:t>), promoting further decomposition of the electrolyte to form a thicker and more resistive layer (</a:t>
            </a:r>
            <a:r>
              <a:rPr lang="en-US" b="1" dirty="0">
                <a:solidFill>
                  <a:srgbClr val="222222"/>
                </a:solidFill>
                <a:latin typeface="Lora"/>
              </a:rPr>
              <a:t>b</a:t>
            </a:r>
            <a:r>
              <a:rPr lang="en-US" dirty="0">
                <a:solidFill>
                  <a:srgbClr val="222222"/>
                </a:solidFill>
                <a:latin typeface="Lora"/>
              </a:rPr>
              <a:t>). The passivation film can also be negatively affected by reactive species generated on the cathode (</a:t>
            </a:r>
            <a:r>
              <a:rPr lang="en-US" b="1" dirty="0">
                <a:solidFill>
                  <a:srgbClr val="222222"/>
                </a:solidFill>
                <a:latin typeface="Lora"/>
              </a:rPr>
              <a:t>c</a:t>
            </a:r>
            <a:r>
              <a:rPr lang="en-US" dirty="0">
                <a:solidFill>
                  <a:srgbClr val="222222"/>
                </a:solidFill>
                <a:latin typeface="Lora"/>
              </a:rPr>
              <a:t>), which contributes to permanent changes in SEI composition (</a:t>
            </a:r>
            <a:r>
              <a:rPr lang="en-US" b="1" dirty="0">
                <a:solidFill>
                  <a:srgbClr val="222222"/>
                </a:solidFill>
                <a:latin typeface="Lora"/>
              </a:rPr>
              <a:t>d</a:t>
            </a:r>
            <a:r>
              <a:rPr lang="en-US" dirty="0">
                <a:solidFill>
                  <a:srgbClr val="222222"/>
                </a:solidFill>
                <a:latin typeface="Lora"/>
              </a:rPr>
              <a:t>). At the low temperature extreme, lithium plating becomes very problematic (</a:t>
            </a:r>
            <a:r>
              <a:rPr lang="en-US" b="1" dirty="0">
                <a:solidFill>
                  <a:srgbClr val="222222"/>
                </a:solidFill>
                <a:latin typeface="Lora"/>
              </a:rPr>
              <a:t>e</a:t>
            </a:r>
            <a:r>
              <a:rPr lang="en-US" dirty="0">
                <a:solidFill>
                  <a:srgbClr val="222222"/>
                </a:solidFill>
                <a:latin typeface="Lora"/>
              </a:rPr>
              <a:t>), and reaction kinetics are negatively affected by the increased </a:t>
            </a:r>
            <a:r>
              <a:rPr lang="en-US" dirty="0" err="1">
                <a:solidFill>
                  <a:srgbClr val="222222"/>
                </a:solidFill>
                <a:latin typeface="Lora"/>
              </a:rPr>
              <a:t>R</a:t>
            </a:r>
            <a:r>
              <a:rPr lang="en-US" baseline="-25000" dirty="0" err="1">
                <a:solidFill>
                  <a:srgbClr val="222222"/>
                </a:solidFill>
                <a:latin typeface="Lora"/>
              </a:rPr>
              <a:t>ct</a:t>
            </a:r>
            <a:r>
              <a:rPr lang="en-US" dirty="0">
                <a:solidFill>
                  <a:srgbClr val="222222"/>
                </a:solidFill>
                <a:latin typeface="Lora"/>
              </a:rPr>
              <a:t> and the SEI's blocking character. </a:t>
            </a:r>
            <a:endParaRPr lang="en-US" dirty="0"/>
          </a:p>
        </p:txBody>
      </p:sp>
    </p:spTree>
    <p:extLst>
      <p:ext uri="{BB962C8B-B14F-4D97-AF65-F5344CB8AC3E}">
        <p14:creationId xmlns:p14="http://schemas.microsoft.com/office/powerpoint/2010/main" val="290408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638" b="12667"/>
          <a:stretch/>
        </p:blipFill>
        <p:spPr>
          <a:xfrm>
            <a:off x="4458587" y="59045"/>
            <a:ext cx="7236162" cy="6719777"/>
          </a:xfrm>
          <a:prstGeom prst="rect">
            <a:avLst/>
          </a:prstGeom>
        </p:spPr>
      </p:pic>
      <p:pic>
        <p:nvPicPr>
          <p:cNvPr id="5" name="Picture 4"/>
          <p:cNvPicPr>
            <a:picLocks noChangeAspect="1"/>
          </p:cNvPicPr>
          <p:nvPr/>
        </p:nvPicPr>
        <p:blipFill>
          <a:blip r:embed="rId3"/>
          <a:stretch>
            <a:fillRect/>
          </a:stretch>
        </p:blipFill>
        <p:spPr>
          <a:xfrm>
            <a:off x="-1" y="59045"/>
            <a:ext cx="4238847" cy="1948186"/>
          </a:xfrm>
          <a:prstGeom prst="rect">
            <a:avLst/>
          </a:prstGeom>
        </p:spPr>
      </p:pic>
      <p:sp>
        <p:nvSpPr>
          <p:cNvPr id="2" name="TextBox 1"/>
          <p:cNvSpPr txBox="1"/>
          <p:nvPr/>
        </p:nvSpPr>
        <p:spPr>
          <a:xfrm>
            <a:off x="120502" y="2672317"/>
            <a:ext cx="4387704" cy="3693319"/>
          </a:xfrm>
          <a:prstGeom prst="rect">
            <a:avLst/>
          </a:prstGeom>
          <a:noFill/>
        </p:spPr>
        <p:txBody>
          <a:bodyPr wrap="square" rtlCol="0">
            <a:spAutoFit/>
          </a:bodyPr>
          <a:lstStyle/>
          <a:p>
            <a:pPr algn="just"/>
            <a:r>
              <a:rPr lang="en-US" b="1" dirty="0"/>
              <a:t>Figure 2.</a:t>
            </a:r>
            <a:r>
              <a:rPr lang="en-US" dirty="0"/>
              <a:t> Distribution of calculated volume per atom, Poisson ratio, bulk modulus and shear modulus. Vector field-plot showing the distribution of the bulk and shear modulus, Poisson ratio and atomic volume for 1,181 metals, compounds and non-metals. Arrows pointing at 12 o’clock correspond to minimum volume-per-atom and move anti-clockwise in the direction of maximum volume-per-atom, which is located at 6 o’clock. Bar plots indicate the distribution of materials in terms of their shear and bulk moduli.</a:t>
            </a:r>
          </a:p>
        </p:txBody>
      </p:sp>
    </p:spTree>
    <p:extLst>
      <p:ext uri="{BB962C8B-B14F-4D97-AF65-F5344CB8AC3E}">
        <p14:creationId xmlns:p14="http://schemas.microsoft.com/office/powerpoint/2010/main" val="35618418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416</TotalTime>
  <Words>3871</Words>
  <Application>Microsoft Office PowerPoint</Application>
  <PresentationFormat>Widescreen</PresentationFormat>
  <Paragraphs>323</Paragraphs>
  <Slides>52</Slides>
  <Notes>15</Notes>
  <HiddenSlides>2</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Arial</vt:lpstr>
      <vt:lpstr>Calibri</vt:lpstr>
      <vt:lpstr>Calibri Light</vt:lpstr>
      <vt:lpstr>Comic Sans MS</vt:lpstr>
      <vt:lpstr>Gill Sans MT</vt:lpstr>
      <vt:lpstr>Harding</vt:lpstr>
      <vt:lpstr>Helvetica</vt:lpstr>
      <vt:lpstr>Lora</vt:lpstr>
      <vt:lpstr>Roboto</vt:lpstr>
      <vt:lpstr>Times New Roman</vt:lpstr>
      <vt:lpstr>Office Theme</vt:lpstr>
      <vt:lpstr>Equation</vt:lpstr>
      <vt:lpstr>MSE 593 Data-Driven Materials Design and Genomics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Design of Scientific Figures</vt:lpstr>
      <vt:lpstr>The challenge</vt:lpstr>
      <vt:lpstr>PowerPoint Presentation</vt:lpstr>
      <vt:lpstr>The challenge</vt:lpstr>
      <vt:lpstr>PowerPoint Presentation</vt:lpstr>
      <vt:lpstr>PowerPoint Presentation</vt:lpstr>
      <vt:lpstr>PowerPoint Presentation</vt:lpstr>
      <vt:lpstr>The easy plots are rarely the most meaningful visualization </vt:lpstr>
      <vt:lpstr>PowerPoint Presentation</vt:lpstr>
      <vt:lpstr>The easy plots are rarely the most meaningful visualization </vt:lpstr>
      <vt:lpstr>PowerPoint Presentation</vt:lpstr>
      <vt:lpstr>PowerPoint Presentation</vt:lpstr>
      <vt:lpstr>PowerPoint Presentation</vt:lpstr>
      <vt:lpstr>PowerPoint Presentation</vt:lpstr>
      <vt:lpstr>PowerPoint Presentation</vt:lpstr>
      <vt:lpstr>PowerPoint Presentation</vt:lpstr>
      <vt:lpstr>Questions to ask yourself while designing figures</vt:lpstr>
      <vt:lpstr>PowerPoint Presentation</vt:lpstr>
      <vt:lpstr>PowerPoint Presentation</vt:lpstr>
      <vt:lpstr>PowerPoint Presentation</vt:lpstr>
      <vt:lpstr>PowerPoint Presentation</vt:lpstr>
      <vt:lpstr>Interactive Figures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Wenhao Sun</dc:creator>
  <cp:lastModifiedBy>Sun, Wenhao</cp:lastModifiedBy>
  <cp:revision>212</cp:revision>
  <dcterms:created xsi:type="dcterms:W3CDTF">2017-07-31T07:09:23Z</dcterms:created>
  <dcterms:modified xsi:type="dcterms:W3CDTF">2023-06-29T07:28:23Z</dcterms:modified>
</cp:coreProperties>
</file>