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26" r:id="rId2"/>
    <p:sldId id="283" r:id="rId3"/>
    <p:sldId id="392" r:id="rId4"/>
    <p:sldId id="397" r:id="rId5"/>
    <p:sldId id="389" r:id="rId6"/>
    <p:sldId id="390" r:id="rId7"/>
    <p:sldId id="391" r:id="rId8"/>
    <p:sldId id="411" r:id="rId9"/>
    <p:sldId id="412" r:id="rId10"/>
    <p:sldId id="413" r:id="rId11"/>
    <p:sldId id="270" r:id="rId12"/>
    <p:sldId id="269" r:id="rId13"/>
    <p:sldId id="414" r:id="rId14"/>
    <p:sldId id="846" r:id="rId15"/>
    <p:sldId id="847" r:id="rId16"/>
    <p:sldId id="848" r:id="rId17"/>
    <p:sldId id="849" r:id="rId18"/>
    <p:sldId id="271" r:id="rId19"/>
    <p:sldId id="417" r:id="rId20"/>
    <p:sldId id="273" r:id="rId21"/>
    <p:sldId id="274" r:id="rId22"/>
    <p:sldId id="275" r:id="rId23"/>
    <p:sldId id="276" r:id="rId24"/>
    <p:sldId id="416" r:id="rId25"/>
    <p:sldId id="827" r:id="rId26"/>
    <p:sldId id="829" r:id="rId27"/>
    <p:sldId id="84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505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6890" autoAdjust="0"/>
  </p:normalViewPr>
  <p:slideViewPr>
    <p:cSldViewPr snapToGrid="0">
      <p:cViewPr varScale="1">
        <p:scale>
          <a:sx n="77" d="100"/>
          <a:sy n="77" d="100"/>
        </p:scale>
        <p:origin x="10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B28EF-4AF2-420F-B508-EA675097E729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7B5C-79B3-47A1-B090-DE8939D9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Syllabus Wenhao Sun</a:t>
            </a:r>
          </a:p>
          <a:p>
            <a:r>
              <a:rPr lang="en-US" altLang="en-US" dirty="0"/>
              <a:t>Set up Canvas – </a:t>
            </a:r>
            <a:r>
              <a:rPr lang="en-US" altLang="en-US" dirty="0" err="1"/>
              <a:t>Katsuyo</a:t>
            </a:r>
            <a:endParaRPr lang="en-US" altLang="en-US" dirty="0"/>
          </a:p>
          <a:p>
            <a:r>
              <a:rPr lang="en-US" altLang="en-US" dirty="0"/>
              <a:t>Google Survey – </a:t>
            </a:r>
            <a:r>
              <a:rPr lang="en-US" altLang="en-US" dirty="0" err="1"/>
              <a:t>Katusyo</a:t>
            </a:r>
            <a:endParaRPr lang="en-US" altLang="en-US"/>
          </a:p>
          <a:p>
            <a:endParaRPr lang="en-US" altLang="en-US"/>
          </a:p>
          <a:p>
            <a:endParaRPr lang="en-US" alt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22E9C2-D14F-4C72-BFBE-8EE2C097761C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MSE 493-002 Fall 2012 Thornton</a:t>
            </a:r>
          </a:p>
        </p:txBody>
      </p:sp>
    </p:spTree>
    <p:extLst>
      <p:ext uri="{BB962C8B-B14F-4D97-AF65-F5344CB8AC3E}">
        <p14:creationId xmlns:p14="http://schemas.microsoft.com/office/powerpoint/2010/main" val="314710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67B5C-79B3-47A1-B090-DE8939D9A9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7B5C-79B3-47A1-B090-DE8939D9A9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2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EFF5-941C-4BE4-87A7-6C3800E9E8E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0BD8-7EE7-434F-9AF9-19724BACC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hsun@umic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MSE 593</a:t>
            </a:r>
            <a:br>
              <a:rPr lang="en-US" altLang="en-US" sz="3600" dirty="0">
                <a:solidFill>
                  <a:srgbClr val="000000"/>
                </a:solidFill>
              </a:rPr>
            </a:br>
            <a:r>
              <a:rPr lang="en-US" altLang="en-US" sz="3600" dirty="0">
                <a:solidFill>
                  <a:srgbClr val="000000"/>
                </a:solidFill>
              </a:rPr>
              <a:t>Data-Driven Materials Design and Genomics</a:t>
            </a:r>
            <a:br>
              <a:rPr lang="en-US" altLang="en-US" sz="3600" dirty="0">
                <a:solidFill>
                  <a:srgbClr val="000000"/>
                </a:solidFill>
              </a:rPr>
            </a:b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97252"/>
            <a:ext cx="9144000" cy="9688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Professor Wenhao Sun</a:t>
            </a:r>
            <a:br>
              <a:rPr lang="en-US" altLang="en-US" dirty="0"/>
            </a:br>
            <a:r>
              <a:rPr lang="en-US" altLang="en-US" dirty="0">
                <a:hlinkClick r:id="rId3"/>
              </a:rPr>
              <a:t>whsun@umich.edu</a:t>
            </a:r>
            <a:endParaRPr lang="en-US" altLang="en-US" dirty="0"/>
          </a:p>
          <a:p>
            <a:pPr eaLnBrk="1" hangingPunct="1"/>
            <a:r>
              <a:rPr lang="en-US" altLang="en-US" sz="1800" dirty="0"/>
              <a:t>2023 Summer School for Integrated Computational Materials Education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34307"/>
          <a:stretch/>
        </p:blipFill>
        <p:spPr>
          <a:xfrm>
            <a:off x="0" y="544"/>
            <a:ext cx="9144000" cy="543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92" y="1873802"/>
            <a:ext cx="7983639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  <a:effectLst/>
              </a:rPr>
              <a:t>Data-Driven Computational Materials Design:</a:t>
            </a:r>
          </a:p>
          <a:p>
            <a:r>
              <a:rPr lang="en-US" sz="3200" dirty="0">
                <a:ln w="12700">
                  <a:noFill/>
                </a:ln>
                <a:solidFill>
                  <a:schemeClr val="bg1"/>
                </a:solidFill>
                <a:effectLst/>
              </a:rPr>
              <a:t>A tutorial on modern materials informatics</a:t>
            </a:r>
          </a:p>
        </p:txBody>
      </p:sp>
      <p:pic>
        <p:nvPicPr>
          <p:cNvPr id="7" name="Picture 2" descr="Materials Science logo with photo of Wenhao Sun">
            <a:extLst>
              <a:ext uri="{FF2B5EF4-FFF2-40B4-BE49-F238E27FC236}">
                <a16:creationId xmlns:a16="http://schemas.microsoft.com/office/drawing/2014/main" id="{54900CD7-C06F-A8CD-16A6-44C8D5266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r="44304" b="10360"/>
          <a:stretch/>
        </p:blipFill>
        <p:spPr bwMode="auto">
          <a:xfrm>
            <a:off x="0" y="0"/>
            <a:ext cx="1566530" cy="15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5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0800000">
            <a:off x="468761" y="1325563"/>
            <a:ext cx="2853181" cy="226508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508" y="1"/>
            <a:ext cx="3181350" cy="1325563"/>
          </a:xfrm>
        </p:spPr>
        <p:txBody>
          <a:bodyPr/>
          <a:lstStyle/>
          <a:p>
            <a:r>
              <a:rPr lang="en-US" b="1" u="sng" dirty="0"/>
              <a:t>Inductive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739" y="1325563"/>
            <a:ext cx="2497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Prepare Dataset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Identify Patterns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Formulate hypothesis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ym typeface="Wingdings" panose="05000000000000000000" pitchFamily="2" charset="2"/>
              </a:rPr>
              <a:t> Develop Theory</a:t>
            </a:r>
            <a:endParaRPr lang="en-US" sz="2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5"/>
          <a:stretch/>
        </p:blipFill>
        <p:spPr bwMode="auto">
          <a:xfrm>
            <a:off x="6532890" y="320754"/>
            <a:ext cx="2471476" cy="24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3749" y="3002774"/>
            <a:ext cx="249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Split data into categories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4687" y="3002774"/>
            <a:ext cx="242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Fit a model to your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0503" y="3569171"/>
            <a:ext cx="2703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model can be used to </a:t>
            </a:r>
          </a:p>
          <a:p>
            <a:r>
              <a:rPr lang="en-US" dirty="0"/>
              <a:t>interpolate or extrapolate </a:t>
            </a:r>
          </a:p>
          <a:p>
            <a:r>
              <a:rPr lang="en-US" dirty="0"/>
              <a:t>your data</a:t>
            </a:r>
          </a:p>
          <a:p>
            <a:endParaRPr lang="en-US" dirty="0"/>
          </a:p>
          <a:p>
            <a:r>
              <a:rPr lang="en-US" dirty="0"/>
              <a:t>An analytical model can be</a:t>
            </a:r>
          </a:p>
          <a:p>
            <a:r>
              <a:rPr lang="en-US" dirty="0"/>
              <a:t>interpreted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3569" y="3565521"/>
            <a:ext cx="2347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Categories can help </a:t>
            </a:r>
          </a:p>
          <a:p>
            <a:r>
              <a:rPr lang="en-US" dirty="0"/>
              <a:t>distinguish between </a:t>
            </a:r>
          </a:p>
          <a:p>
            <a:r>
              <a:rPr lang="en-US" dirty="0"/>
              <a:t>materials, parameters, </a:t>
            </a:r>
          </a:p>
          <a:p>
            <a:r>
              <a:rPr lang="en-US" dirty="0"/>
              <a:t>properties, </a:t>
            </a:r>
            <a:r>
              <a:rPr lang="en-US" i="1" dirty="0"/>
              <a:t>etc. </a:t>
            </a:r>
          </a:p>
        </p:txBody>
      </p:sp>
      <p:pic>
        <p:nvPicPr>
          <p:cNvPr id="1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2"/>
          <a:stretch/>
        </p:blipFill>
        <p:spPr bwMode="auto">
          <a:xfrm>
            <a:off x="3643419" y="320754"/>
            <a:ext cx="2475607" cy="24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53569" y="5350120"/>
            <a:ext cx="4996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Considerations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Is your data in a quantitative form?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features should you consider for the axes?</a:t>
            </a:r>
          </a:p>
          <a:p>
            <a:pPr marL="285750" indent="-285750">
              <a:buFontTx/>
              <a:buChar char="-"/>
            </a:pPr>
            <a:r>
              <a:rPr lang="en-US" dirty="0"/>
              <a:t>Which axes do you plot against which?</a:t>
            </a:r>
          </a:p>
          <a:p>
            <a:pPr marL="285750" indent="-285750">
              <a:buFontTx/>
              <a:buChar char="-"/>
            </a:pPr>
            <a:r>
              <a:rPr lang="en-US" dirty="0"/>
              <a:t>Is the ‘dashed line’ linear? More complicated? </a:t>
            </a:r>
          </a:p>
        </p:txBody>
      </p:sp>
    </p:spTree>
    <p:extLst>
      <p:ext uri="{BB962C8B-B14F-4D97-AF65-F5344CB8AC3E}">
        <p14:creationId xmlns:p14="http://schemas.microsoft.com/office/powerpoint/2010/main" val="3678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28959"/>
            <a:ext cx="1956816" cy="1176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2"/>
          <a:stretch/>
        </p:blipFill>
        <p:spPr bwMode="auto">
          <a:xfrm>
            <a:off x="597092" y="0"/>
            <a:ext cx="3129929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5"/>
          <a:stretch/>
        </p:blipFill>
        <p:spPr bwMode="auto">
          <a:xfrm>
            <a:off x="5080010" y="15830"/>
            <a:ext cx="3108950" cy="31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64" y="3979883"/>
            <a:ext cx="3061453" cy="28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4640" y="3454400"/>
            <a:ext cx="26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Dimensionality Reduction</a:t>
            </a:r>
          </a:p>
        </p:txBody>
      </p:sp>
      <p:pic>
        <p:nvPicPr>
          <p:cNvPr id="2054" name="Picture 6" descr="Image result for dbs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4" y="3823732"/>
            <a:ext cx="2956261" cy="29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93118" y="3454400"/>
            <a:ext cx="113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62605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ove mouse ove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223" b="14708"/>
          <a:stretch/>
        </p:blipFill>
        <p:spPr bwMode="auto">
          <a:xfrm>
            <a:off x="0" y="544748"/>
            <a:ext cx="9149845" cy="51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28959"/>
            <a:ext cx="1956816" cy="1176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48" y="2081647"/>
            <a:ext cx="8440671" cy="448769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400" dirty="0"/>
              <a:t>We are designing high-entropy metal alloys, which have 5-elements in the compound. We are searching for HEA compositions that have good corrosion resistance. </a:t>
            </a:r>
            <a:br>
              <a:rPr lang="en-US" sz="2400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 does crystal structure and chemistry lead to a</a:t>
            </a:r>
            <a:br>
              <a:rPr lang="en-US" sz="2400" dirty="0"/>
            </a:br>
            <a:r>
              <a:rPr lang="en-US" sz="2400" dirty="0"/>
              <a:t>direct vs. indirect band gap in a semiconductor? 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We are trying to find new </a:t>
            </a:r>
            <a:r>
              <a:rPr lang="en-US" sz="2400" dirty="0" err="1"/>
              <a:t>superhard</a:t>
            </a:r>
            <a:r>
              <a:rPr lang="en-US" sz="2400" dirty="0"/>
              <a:t> coating materials for </a:t>
            </a:r>
            <a:br>
              <a:rPr lang="en-US" sz="2400" dirty="0"/>
            </a:br>
            <a:r>
              <a:rPr lang="en-US" sz="2400" dirty="0"/>
              <a:t>wear-resistant applications. Which chemical spaces are promising?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Perovskites are often distorted from their cubic </a:t>
            </a:r>
            <a:br>
              <a:rPr lang="en-US" sz="2400" dirty="0"/>
            </a:br>
            <a:r>
              <a:rPr lang="en-US" sz="2400" dirty="0"/>
              <a:t>form. We have a large collection of XRD patterns </a:t>
            </a:r>
            <a:br>
              <a:rPr lang="en-US" sz="2400" dirty="0"/>
            </a:br>
            <a:r>
              <a:rPr lang="en-US" sz="2400" dirty="0"/>
              <a:t>for known perovskites. How can we tell if a future </a:t>
            </a:r>
            <a:br>
              <a:rPr lang="en-US" sz="2400" dirty="0"/>
            </a:br>
            <a:r>
              <a:rPr lang="en-US" sz="2400" dirty="0"/>
              <a:t>XRD pattern shows a pristine or distorted perovskite?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52920"/>
            <a:ext cx="380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Deductive or Inductive?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49550"/>
            <a:ext cx="440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Classification or Regression?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853" y="114420"/>
            <a:ext cx="4486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</a:rPr>
              <a:t>Considerations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Is your data in a quantitative form?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What features should you consider for the axes?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Which axes do you plot against which?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Is the ‘dashed line’ linear? More complicated? </a:t>
            </a:r>
          </a:p>
        </p:txBody>
      </p:sp>
      <p:pic>
        <p:nvPicPr>
          <p:cNvPr id="2050" name="Picture 2" descr="https://www.researchgate.net/profile/Geoffroy_Hautier/publication/263051474/figure/fig1/AS:296439784722434@1447688160400/Color-online-a-The-ideal-perovskite-crystal-structure-and-b-d-the-three-main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77" y="4987214"/>
            <a:ext cx="1942739" cy="18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39948" y="1835285"/>
            <a:ext cx="8690043" cy="6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ogistic reg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274320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4" y="3847899"/>
            <a:ext cx="4274730" cy="22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43" y="3847898"/>
            <a:ext cx="3904298" cy="23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586" y="6266389"/>
            <a:ext cx="5477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separating line (kernel) can also be non-linear. </a:t>
            </a:r>
          </a:p>
        </p:txBody>
      </p:sp>
    </p:spTree>
    <p:extLst>
      <p:ext uri="{BB962C8B-B14F-4D97-AF65-F5344CB8AC3E}">
        <p14:creationId xmlns:p14="http://schemas.microsoft.com/office/powerpoint/2010/main" val="275880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3" y="1174676"/>
            <a:ext cx="7123748" cy="4586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684" y="121920"/>
            <a:ext cx="26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Decision Tree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324" y="5904939"/>
            <a:ext cx="8214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Multiple Decision Trees = “Random Forest”</a:t>
            </a:r>
          </a:p>
        </p:txBody>
      </p:sp>
    </p:spTree>
    <p:extLst>
      <p:ext uri="{BB962C8B-B14F-4D97-AF65-F5344CB8AC3E}">
        <p14:creationId xmlns:p14="http://schemas.microsoft.com/office/powerpoint/2010/main" val="404934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ross-vali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1730066"/>
            <a:ext cx="7113905" cy="42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869" y="350520"/>
            <a:ext cx="5246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Evaluating predictor performance: </a:t>
            </a:r>
          </a:p>
          <a:p>
            <a:r>
              <a:rPr lang="en-US" sz="3600" b="1" dirty="0"/>
              <a:t>K-fold cross validation</a:t>
            </a:r>
          </a:p>
        </p:txBody>
      </p:sp>
    </p:spTree>
    <p:extLst>
      <p:ext uri="{BB962C8B-B14F-4D97-AF65-F5344CB8AC3E}">
        <p14:creationId xmlns:p14="http://schemas.microsoft.com/office/powerpoint/2010/main" val="224954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nfusion matrix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65" y="3443922"/>
            <a:ext cx="64389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fusion matrix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15" y="518160"/>
            <a:ext cx="3390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" y="685800"/>
            <a:ext cx="3215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Confusion Matrix</a:t>
            </a:r>
          </a:p>
          <a:p>
            <a:endParaRPr lang="en-US" sz="2400" dirty="0"/>
          </a:p>
          <a:p>
            <a:r>
              <a:rPr lang="en-US" sz="2400" dirty="0"/>
              <a:t>Evaluates the quality of your classifier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97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overfi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1569720"/>
            <a:ext cx="7981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317" y="274320"/>
            <a:ext cx="7388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Higher prediction score is not always better in </a:t>
            </a:r>
          </a:p>
          <a:p>
            <a:r>
              <a:rPr lang="en-US" sz="2800" b="1" dirty="0"/>
              <a:t>complex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317" y="4768513"/>
            <a:ext cx="7686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sure there are no ‘interdependent’ features</a:t>
            </a:r>
          </a:p>
          <a:p>
            <a:pPr lvl="1"/>
            <a:r>
              <a:rPr lang="en-US" sz="2000" dirty="0"/>
              <a:t>(Don’t have data for volume and mass if you are predicting density.)</a:t>
            </a:r>
          </a:p>
          <a:p>
            <a:pPr lvl="1"/>
            <a:endParaRPr lang="en-US" sz="2000" dirty="0"/>
          </a:p>
          <a:p>
            <a:pPr marL="0" lvl="1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45135" y="5738009"/>
            <a:ext cx="8325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/>
              <a:t>A coarse model with </a:t>
            </a:r>
            <a:r>
              <a:rPr lang="en-US" sz="2000" b="1" dirty="0"/>
              <a:t>high interpretability </a:t>
            </a:r>
            <a:r>
              <a:rPr lang="en-US" sz="2000" dirty="0"/>
              <a:t>is more valuable than a ‘perfect’ model with low interpretability. </a:t>
            </a:r>
          </a:p>
        </p:txBody>
      </p:sp>
    </p:spTree>
    <p:extLst>
      <p:ext uri="{BB962C8B-B14F-4D97-AF65-F5344CB8AC3E}">
        <p14:creationId xmlns:p14="http://schemas.microsoft.com/office/powerpoint/2010/main" val="60735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2149722"/>
            <a:ext cx="4709160" cy="30316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538" y="5531851"/>
            <a:ext cx="8325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/>
              <a:t>A coarse model with </a:t>
            </a:r>
            <a:r>
              <a:rPr lang="en-US" sz="2800" b="1" dirty="0"/>
              <a:t>high interpretability </a:t>
            </a:r>
            <a:r>
              <a:rPr lang="en-US" sz="2800" dirty="0"/>
              <a:t>is more valuable than a ‘perfect’ model with low interpretability.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" y="215538"/>
            <a:ext cx="85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 careful when ‘</a:t>
            </a:r>
            <a:r>
              <a:rPr lang="en-US" sz="2800" dirty="0" err="1"/>
              <a:t>Hyperparameter</a:t>
            </a:r>
            <a:r>
              <a:rPr lang="en-US" sz="2800" dirty="0"/>
              <a:t> Tuning’: </a:t>
            </a:r>
          </a:p>
          <a:p>
            <a:endParaRPr lang="en-US" sz="2000" dirty="0"/>
          </a:p>
          <a:p>
            <a:r>
              <a:rPr lang="en-US" sz="2000" dirty="0"/>
              <a:t>My trees could have hundreds of levels and hundreds of branches, which would give me great classification performance. Definitely </a:t>
            </a:r>
            <a:r>
              <a:rPr lang="en-US" sz="2000" dirty="0" err="1"/>
              <a:t>overfit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6647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 Analytics Project Life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4729"/>
          <a:stretch/>
        </p:blipFill>
        <p:spPr bwMode="auto">
          <a:xfrm>
            <a:off x="50800" y="1422400"/>
            <a:ext cx="901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" y="372795"/>
            <a:ext cx="8829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22222"/>
                </a:solidFill>
                <a:latin typeface="Roboto"/>
              </a:rPr>
              <a:t>Cross-Industry Standard Process for Data Mining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Roboto"/>
              </a:rPr>
              <a:t>(CRISP-DM)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8077" y="2006863"/>
            <a:ext cx="967637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Materials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4DDDB1A-FA3A-443F-3630-5BF217FB1FCD}"/>
              </a:ext>
            </a:extLst>
          </p:cNvPr>
          <p:cNvSpPr/>
          <p:nvPr/>
        </p:nvSpPr>
        <p:spPr>
          <a:xfrm>
            <a:off x="4571999" y="1534159"/>
            <a:ext cx="1562791" cy="41101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514FF-52B1-4FAA-DB93-4C2FF024C8B0}"/>
              </a:ext>
            </a:extLst>
          </p:cNvPr>
          <p:cNvSpPr txBox="1"/>
          <p:nvPr/>
        </p:nvSpPr>
        <p:spPr>
          <a:xfrm>
            <a:off x="4389119" y="5756101"/>
            <a:ext cx="1944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Lecture 4</a:t>
            </a:r>
          </a:p>
        </p:txBody>
      </p:sp>
    </p:spTree>
    <p:extLst>
      <p:ext uri="{BB962C8B-B14F-4D97-AF65-F5344CB8AC3E}">
        <p14:creationId xmlns:p14="http://schemas.microsoft.com/office/powerpoint/2010/main" val="315292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232" y="1070856"/>
            <a:ext cx="839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Suppose I am predicting high T</a:t>
            </a:r>
            <a:r>
              <a:rPr lang="en-US" sz="3200" b="1" baseline="-25000" dirty="0"/>
              <a:t>c</a:t>
            </a:r>
            <a:r>
              <a:rPr lang="en-US" sz="3200" b="1" dirty="0"/>
              <a:t> superconductors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416" y="2255520"/>
            <a:ext cx="8935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99% of materials are not high T</a:t>
            </a:r>
            <a:r>
              <a:rPr lang="en-US" sz="2400" baseline="-25000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 (&gt;60 K) superconductors.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An algorithm that always predicts ‘not high T</a:t>
            </a:r>
            <a:r>
              <a:rPr lang="en-US" sz="2400" baseline="-25000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C00000"/>
                </a:solidFill>
              </a:rPr>
              <a:t> superconductor’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will have 99% performance!</a:t>
            </a:r>
          </a:p>
          <a:p>
            <a:endParaRPr lang="en-US" sz="2400" dirty="0"/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Resample the dataset to balance True / False entries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Add penalties for misclassification. </a:t>
            </a:r>
          </a:p>
        </p:txBody>
      </p:sp>
    </p:spTree>
    <p:extLst>
      <p:ext uri="{BB962C8B-B14F-4D97-AF65-F5344CB8AC3E}">
        <p14:creationId xmlns:p14="http://schemas.microsoft.com/office/powerpoint/2010/main" val="1208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" y="889933"/>
            <a:ext cx="8884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3200" b="1" dirty="0"/>
              <a:t>Suppose I am predicting synthesis recipes from a synthesis database</a:t>
            </a:r>
          </a:p>
          <a:p>
            <a:r>
              <a:rPr lang="en-US" sz="3600" dirty="0">
                <a:solidFill>
                  <a:srgbClr val="C00000"/>
                </a:solidFill>
              </a:rPr>
              <a:t>    </a:t>
            </a:r>
            <a:r>
              <a:rPr lang="en-US" sz="2800" dirty="0">
                <a:solidFill>
                  <a:srgbClr val="C00000"/>
                </a:solidFill>
              </a:rPr>
              <a:t>If the database only has successful syntheses, then  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      there are no ‘negative’ </a:t>
            </a:r>
            <a:r>
              <a:rPr lang="en-US" sz="2800" dirty="0" err="1">
                <a:solidFill>
                  <a:srgbClr val="C00000"/>
                </a:solidFill>
              </a:rPr>
              <a:t>datapoints</a:t>
            </a:r>
            <a:r>
              <a:rPr lang="en-US" sz="2800" dirty="0">
                <a:solidFill>
                  <a:srgbClr val="C00000"/>
                </a:solidFill>
              </a:rPr>
              <a:t> to make a classifier!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Can use proxies for ‘complicated’ or ‘simple’ recipes. If a reported recipe is complicated, then a simple approach probably didn’t work. </a:t>
            </a:r>
          </a:p>
        </p:txBody>
      </p:sp>
    </p:spTree>
    <p:extLst>
      <p:ext uri="{BB962C8B-B14F-4D97-AF65-F5344CB8AC3E}">
        <p14:creationId xmlns:p14="http://schemas.microsoft.com/office/powerpoint/2010/main" val="3894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ross-vali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1" y="3712416"/>
            <a:ext cx="5029200" cy="30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12" y="711526"/>
            <a:ext cx="7871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Suppose I am classifying high T</a:t>
            </a:r>
            <a:r>
              <a:rPr lang="en-US" sz="2800" b="1" baseline="-25000" dirty="0"/>
              <a:t>c</a:t>
            </a:r>
            <a:r>
              <a:rPr lang="en-US" sz="2800" b="1" dirty="0"/>
              <a:t> superconductors</a:t>
            </a:r>
          </a:p>
          <a:p>
            <a:r>
              <a:rPr lang="en-US" sz="2800" dirty="0"/>
              <a:t>	Most high Tc superconductors are </a:t>
            </a:r>
            <a:r>
              <a:rPr lang="en-US" sz="2800" dirty="0" err="1"/>
              <a:t>cuprates</a:t>
            </a:r>
            <a:r>
              <a:rPr lang="en-US" sz="2800" dirty="0"/>
              <a:t>    </a:t>
            </a:r>
          </a:p>
          <a:p>
            <a:r>
              <a:rPr lang="en-US" sz="2800" dirty="0"/>
              <a:t>            (contain a CuO</a:t>
            </a:r>
            <a:r>
              <a:rPr lang="en-US" sz="2800" baseline="-25000" dirty="0"/>
              <a:t>2</a:t>
            </a:r>
            <a:r>
              <a:rPr lang="en-US" sz="2800" dirty="0"/>
              <a:t> sheet)</a:t>
            </a:r>
          </a:p>
          <a:p>
            <a:endParaRPr lang="en-US" sz="2800" dirty="0"/>
          </a:p>
          <a:p>
            <a:r>
              <a:rPr lang="en-US" sz="2800" dirty="0"/>
              <a:t>If </a:t>
            </a:r>
            <a:r>
              <a:rPr lang="en-US" sz="2800" dirty="0" err="1"/>
              <a:t>cuprates</a:t>
            </a:r>
            <a:r>
              <a:rPr lang="en-US" sz="2800" dirty="0"/>
              <a:t> were never discovered, could you have </a:t>
            </a:r>
          </a:p>
          <a:p>
            <a:r>
              <a:rPr lang="en-US" sz="2800" dirty="0"/>
              <a:t>‘machine-learned’ its existence? </a:t>
            </a:r>
          </a:p>
          <a:p>
            <a:endParaRPr lang="en-US" sz="2800" dirty="0"/>
          </a:p>
          <a:p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58112" y="4249952"/>
            <a:ext cx="3314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When doing cross-validation, be careful not to sample the data randomly. You should leave one ‘cluster’ out.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56" y="335244"/>
            <a:ext cx="7886700" cy="1325563"/>
          </a:xfrm>
        </p:spPr>
        <p:txBody>
          <a:bodyPr/>
          <a:lstStyle/>
          <a:p>
            <a:r>
              <a:rPr lang="en-US" dirty="0"/>
              <a:t>Feature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964" y="1941699"/>
            <a:ext cx="8427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 good descriptor: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should be simpler to determine than the target property itself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should be as low-dimensional as possible (scalars are better than vectors)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should uniquely characterize a material </a:t>
            </a:r>
          </a:p>
          <a:p>
            <a:endParaRPr lang="en-US" sz="2000" dirty="0"/>
          </a:p>
          <a:p>
            <a:r>
              <a:rPr lang="en-US" sz="2000" b="1" dirty="0"/>
              <a:t>Use the right scale</a:t>
            </a:r>
            <a:r>
              <a:rPr lang="en-US" sz="2000" dirty="0"/>
              <a:t>: </a:t>
            </a:r>
          </a:p>
          <a:p>
            <a:r>
              <a:rPr lang="en-US" sz="2000" dirty="0"/>
              <a:t>Example: fitting log(diffusivity) might be better than fitting absolute diffusivity. </a:t>
            </a:r>
          </a:p>
          <a:p>
            <a:endParaRPr lang="en-US" sz="2000" dirty="0"/>
          </a:p>
          <a:p>
            <a:r>
              <a:rPr lang="en-US" sz="2000" b="1" dirty="0"/>
              <a:t>Regularize properly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Some ML algorithms do not work well if one parameter varies from 0-1 and another from -100 to 100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54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71475"/>
            <a:ext cx="83534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4AE0C-BD20-1C73-EE90-8EFE5284F208}"/>
              </a:ext>
            </a:extLst>
          </p:cNvPr>
          <p:cNvSpPr txBox="1"/>
          <p:nvPr/>
        </p:nvSpPr>
        <p:spPr>
          <a:xfrm>
            <a:off x="0" y="1484579"/>
            <a:ext cx="35654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‘Hard to get’ data</a:t>
            </a:r>
            <a:r>
              <a:rPr lang="en-US" sz="2400" b="1" dirty="0"/>
              <a:t>  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u="sng" dirty="0">
                <a:sym typeface="Wingdings" panose="05000000000000000000" pitchFamily="2" charset="2"/>
              </a:rPr>
              <a:t> </a:t>
            </a:r>
            <a:endParaRPr lang="en-US" sz="2400" b="1" u="sng" dirty="0"/>
          </a:p>
          <a:p>
            <a:endParaRPr lang="en-US" sz="6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DFT 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AIMD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Expt.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Hand-labeled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6C9D9-0E02-3755-3D0B-2F0165004F15}"/>
              </a:ext>
            </a:extLst>
          </p:cNvPr>
          <p:cNvSpPr txBox="1"/>
          <p:nvPr/>
        </p:nvSpPr>
        <p:spPr>
          <a:xfrm>
            <a:off x="2906511" y="1484579"/>
            <a:ext cx="2901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Machine Learning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BBA0D-920E-6CB9-31D5-9FFDE90A5DF2}"/>
              </a:ext>
            </a:extLst>
          </p:cNvPr>
          <p:cNvSpPr txBox="1"/>
          <p:nvPr/>
        </p:nvSpPr>
        <p:spPr>
          <a:xfrm>
            <a:off x="5708796" y="1484579"/>
            <a:ext cx="34580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Approximate ‘data’ faster</a:t>
            </a:r>
          </a:p>
          <a:p>
            <a:endParaRPr lang="en-US" sz="600" b="1" u="sng" dirty="0"/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000" dirty="0"/>
              <a:t>Predict bandgaps /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Longer/Bigger MD sims.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Interpret expt. faster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5DCEB5-A270-8D5C-B75E-5E82F7FCEEE5}"/>
              </a:ext>
            </a:extLst>
          </p:cNvPr>
          <p:cNvSpPr txBox="1"/>
          <p:nvPr/>
        </p:nvSpPr>
        <p:spPr>
          <a:xfrm>
            <a:off x="260691" y="3908169"/>
            <a:ext cx="741190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Great </a:t>
            </a:r>
            <a:r>
              <a:rPr lang="en-US" sz="3200" b="1" i="1" dirty="0">
                <a:solidFill>
                  <a:srgbClr val="0033CC"/>
                </a:solidFill>
              </a:rPr>
              <a:t>engineering</a:t>
            </a:r>
            <a:r>
              <a:rPr lang="en-US" sz="3200" i="1" dirty="0">
                <a:solidFill>
                  <a:srgbClr val="0033CC"/>
                </a:solidFill>
              </a:rPr>
              <a:t> </a:t>
            </a:r>
            <a:r>
              <a:rPr lang="en-US" sz="3200" dirty="0">
                <a:solidFill>
                  <a:srgbClr val="0033CC"/>
                </a:solidFill>
              </a:rPr>
              <a:t>value</a:t>
            </a:r>
            <a:endParaRPr lang="en-US" sz="2400" dirty="0">
              <a:solidFill>
                <a:srgbClr val="0033CC"/>
              </a:solidFill>
            </a:endParaRPr>
          </a:p>
          <a:p>
            <a:r>
              <a:rPr lang="en-US" sz="2400" dirty="0"/>
              <a:t>    More screening, longer simulations, extrapolate models</a:t>
            </a:r>
          </a:p>
          <a:p>
            <a:endParaRPr lang="en-US" sz="2400" dirty="0"/>
          </a:p>
          <a:p>
            <a:r>
              <a:rPr lang="en-US" sz="2800" dirty="0"/>
              <a:t>Lacks interpretability</a:t>
            </a:r>
          </a:p>
          <a:p>
            <a:r>
              <a:rPr lang="en-US" sz="2800" dirty="0"/>
              <a:t>    </a:t>
            </a:r>
            <a:r>
              <a:rPr lang="en-US" sz="2800" i="1" dirty="0">
                <a:solidFill>
                  <a:srgbClr val="FF0000"/>
                </a:solidFill>
              </a:rPr>
              <a:t>Hard to extract </a:t>
            </a:r>
            <a:r>
              <a:rPr lang="en-US" sz="2800" b="1" i="1" dirty="0">
                <a:solidFill>
                  <a:srgbClr val="FF0000"/>
                </a:solidFill>
              </a:rPr>
              <a:t>scientific</a:t>
            </a:r>
            <a:r>
              <a:rPr lang="en-US" sz="2800" i="1" dirty="0">
                <a:solidFill>
                  <a:srgbClr val="FF0000"/>
                </a:solidFill>
              </a:rPr>
              <a:t> insights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D1E28-670A-8936-02F8-40B01448E4B6}"/>
              </a:ext>
            </a:extLst>
          </p:cNvPr>
          <p:cNvSpPr txBox="1"/>
          <p:nvPr/>
        </p:nvSpPr>
        <p:spPr>
          <a:xfrm>
            <a:off x="1106328" y="191811"/>
            <a:ext cx="8207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Unsupervised knowledge discovery in ‘big’ materials data</a:t>
            </a:r>
          </a:p>
        </p:txBody>
      </p:sp>
      <p:pic>
        <p:nvPicPr>
          <p:cNvPr id="12" name="Picture 2" descr="Materials Science logo with photo of Wenhao Sun">
            <a:extLst>
              <a:ext uri="{FF2B5EF4-FFF2-40B4-BE49-F238E27FC236}">
                <a16:creationId xmlns:a16="http://schemas.microsoft.com/office/drawing/2014/main" id="{50DBF33D-B40A-F9EB-68EF-B5EFDC4D9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088"/>
            <a:ext cx="989809" cy="9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F7E27D-7A8B-9040-285E-20AE7906DBF4}"/>
              </a:ext>
            </a:extLst>
          </p:cNvPr>
          <p:cNvCxnSpPr/>
          <p:nvPr/>
        </p:nvCxnSpPr>
        <p:spPr>
          <a:xfrm>
            <a:off x="989808" y="830580"/>
            <a:ext cx="815419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06EC140-53D5-9EAE-DE07-CCFD7379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36" y="2084368"/>
            <a:ext cx="2312725" cy="10709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AA0BC2-6B6E-29C7-B163-9A99D08ED811}"/>
              </a:ext>
            </a:extLst>
          </p:cNvPr>
          <p:cNvSpPr/>
          <p:nvPr/>
        </p:nvSpPr>
        <p:spPr>
          <a:xfrm>
            <a:off x="2964180" y="2084368"/>
            <a:ext cx="2522220" cy="1199852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3A794-E760-42DF-7EBF-7278A65EABC5}"/>
              </a:ext>
            </a:extLst>
          </p:cNvPr>
          <p:cNvSpPr/>
          <p:nvPr/>
        </p:nvSpPr>
        <p:spPr>
          <a:xfrm>
            <a:off x="152400" y="1161600"/>
            <a:ext cx="8839200" cy="5216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www.schoolphysics.co.uk/age14-16/Astronomy/text/Epicycles_and_retrograde_motion/images/1.png">
            <a:extLst>
              <a:ext uri="{FF2B5EF4-FFF2-40B4-BE49-F238E27FC236}">
                <a16:creationId xmlns:a16="http://schemas.microsoft.com/office/drawing/2014/main" id="{1D768464-0831-4801-A036-BE2FB751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4" y="2053130"/>
            <a:ext cx="2711273" cy="27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blog.urbansedlar.com/wp-content/uploads/2012/03/gravity_lab_3d1.png">
            <a:extLst>
              <a:ext uri="{FF2B5EF4-FFF2-40B4-BE49-F238E27FC236}">
                <a16:creationId xmlns:a16="http://schemas.microsoft.com/office/drawing/2014/main" id="{A990959D-E274-4A91-A48D-A3FD2FB7D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1" t="26845" r="6797" b="18780"/>
          <a:stretch/>
        </p:blipFill>
        <p:spPr bwMode="auto">
          <a:xfrm>
            <a:off x="4830091" y="2154976"/>
            <a:ext cx="3241195" cy="25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0D6AC-FF3F-4117-9040-EB647C030116}"/>
              </a:ext>
            </a:extLst>
          </p:cNvPr>
          <p:cNvSpPr txBox="1"/>
          <p:nvPr/>
        </p:nvSpPr>
        <p:spPr>
          <a:xfrm>
            <a:off x="695739" y="5194852"/>
            <a:ext cx="32048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Machine-Learned Regression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 Accurate Predictions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 No knowledge discovery</a:t>
            </a:r>
          </a:p>
          <a:p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88FDBB-90DD-4646-B1A7-D525277065B3}"/>
              </a:ext>
            </a:extLst>
          </p:cNvPr>
          <p:cNvSpPr txBox="1"/>
          <p:nvPr/>
        </p:nvSpPr>
        <p:spPr>
          <a:xfrm>
            <a:off x="4916557" y="5194851"/>
            <a:ext cx="31999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Physically-Motivated Theory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 Accurate Predictions</a:t>
            </a:r>
          </a:p>
          <a:p>
            <a:r>
              <a:rPr lang="en-US" sz="2000" b="1" dirty="0">
                <a:solidFill>
                  <a:srgbClr val="007C00"/>
                </a:solidFill>
              </a:rPr>
              <a:t>+ Conceptual Understanding</a:t>
            </a:r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C04295-3EF4-4CF6-A265-A657E57CF4F9}"/>
              </a:ext>
            </a:extLst>
          </p:cNvPr>
          <p:cNvSpPr txBox="1"/>
          <p:nvPr/>
        </p:nvSpPr>
        <p:spPr>
          <a:xfrm>
            <a:off x="1265583" y="1487731"/>
            <a:ext cx="223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Ptolemy’s Epicycles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2E9AB-F261-413A-A0D9-5CF1A2C7DD42}"/>
              </a:ext>
            </a:extLst>
          </p:cNvPr>
          <p:cNvSpPr txBox="1"/>
          <p:nvPr/>
        </p:nvSpPr>
        <p:spPr>
          <a:xfrm>
            <a:off x="5340629" y="1487731"/>
            <a:ext cx="2185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Newtonian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C38AA-0AC1-BFEF-F791-59A8F4EA1B1C}"/>
              </a:ext>
            </a:extLst>
          </p:cNvPr>
          <p:cNvSpPr txBox="1"/>
          <p:nvPr/>
        </p:nvSpPr>
        <p:spPr>
          <a:xfrm>
            <a:off x="1106328" y="191811"/>
            <a:ext cx="8207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Unsupervised knowledge discovery in ‘big’ materials data</a:t>
            </a:r>
          </a:p>
        </p:txBody>
      </p:sp>
      <p:pic>
        <p:nvPicPr>
          <p:cNvPr id="11" name="Picture 2" descr="Materials Science logo with photo of Wenhao Sun">
            <a:extLst>
              <a:ext uri="{FF2B5EF4-FFF2-40B4-BE49-F238E27FC236}">
                <a16:creationId xmlns:a16="http://schemas.microsoft.com/office/drawing/2014/main" id="{0A1BBF5C-D1CC-A5E9-13FA-C45F2AF70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088"/>
            <a:ext cx="989809" cy="9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8B042E-1BE8-494F-9B4F-20675CCD9346}"/>
              </a:ext>
            </a:extLst>
          </p:cNvPr>
          <p:cNvCxnSpPr/>
          <p:nvPr/>
        </p:nvCxnSpPr>
        <p:spPr>
          <a:xfrm>
            <a:off x="989808" y="830580"/>
            <a:ext cx="815419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30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5639CC-F883-A904-CC5D-D051104A4FE5}"/>
              </a:ext>
            </a:extLst>
          </p:cNvPr>
          <p:cNvSpPr txBox="1"/>
          <p:nvPr/>
        </p:nvSpPr>
        <p:spPr>
          <a:xfrm>
            <a:off x="1106328" y="191811"/>
            <a:ext cx="82078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/>
              <a:t>Unsupervised knowledge discovery in ‘big’ materials data</a:t>
            </a:r>
          </a:p>
        </p:txBody>
      </p:sp>
      <p:pic>
        <p:nvPicPr>
          <p:cNvPr id="5" name="Picture 2" descr="Materials Science logo with photo of Wenhao Sun">
            <a:extLst>
              <a:ext uri="{FF2B5EF4-FFF2-40B4-BE49-F238E27FC236}">
                <a16:creationId xmlns:a16="http://schemas.microsoft.com/office/drawing/2014/main" id="{433A7CF4-7B1D-E5F6-1CBC-9711214B2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088"/>
            <a:ext cx="989809" cy="9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D9365A-09C3-F453-3AE7-ABAC6C58237F}"/>
              </a:ext>
            </a:extLst>
          </p:cNvPr>
          <p:cNvCxnSpPr/>
          <p:nvPr/>
        </p:nvCxnSpPr>
        <p:spPr>
          <a:xfrm>
            <a:off x="989808" y="830580"/>
            <a:ext cx="815419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78F8B-E419-F5A6-1B75-B6225B49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63" y="1989465"/>
            <a:ext cx="2631472" cy="12185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0ABA94-E28C-0C28-98CB-9670F07109F1}"/>
              </a:ext>
            </a:extLst>
          </p:cNvPr>
          <p:cNvSpPr/>
          <p:nvPr/>
        </p:nvSpPr>
        <p:spPr>
          <a:xfrm>
            <a:off x="656771" y="1980581"/>
            <a:ext cx="2869838" cy="1365218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C8DDC-E262-92CC-2255-9F294B3DDC08}"/>
              </a:ext>
            </a:extLst>
          </p:cNvPr>
          <p:cNvSpPr txBox="1"/>
          <p:nvPr/>
        </p:nvSpPr>
        <p:spPr>
          <a:xfrm>
            <a:off x="579120" y="1219200"/>
            <a:ext cx="3251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Machine-Learning</a:t>
            </a:r>
          </a:p>
        </p:txBody>
      </p:sp>
      <p:pic>
        <p:nvPicPr>
          <p:cNvPr id="3074" name="Picture 2" descr="Teaching machines to teach themselves">
            <a:extLst>
              <a:ext uri="{FF2B5EF4-FFF2-40B4-BE49-F238E27FC236}">
                <a16:creationId xmlns:a16="http://schemas.microsoft.com/office/drawing/2014/main" id="{9A6389E5-144A-CB72-9126-9F3969B8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34" y="1641173"/>
            <a:ext cx="3004648" cy="2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763747-07E9-0595-C64C-1C4935D9A658}"/>
              </a:ext>
            </a:extLst>
          </p:cNvPr>
          <p:cNvSpPr txBox="1"/>
          <p:nvPr/>
        </p:nvSpPr>
        <p:spPr>
          <a:xfrm>
            <a:off x="662940" y="4480560"/>
            <a:ext cx="778508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 algorithms need to frame their learned insights </a:t>
            </a:r>
            <a:br>
              <a:rPr lang="en-US" sz="2400" dirty="0"/>
            </a:br>
            <a:r>
              <a:rPr lang="en-US" sz="2400" dirty="0"/>
              <a:t>    within ‘</a:t>
            </a:r>
            <a:r>
              <a:rPr lang="en-US" sz="2400" i="1" dirty="0"/>
              <a:t>our interpretation</a:t>
            </a:r>
            <a:r>
              <a:rPr lang="en-US" sz="2400" dirty="0"/>
              <a:t>’ of science</a:t>
            </a:r>
          </a:p>
          <a:p>
            <a:endParaRPr lang="en-US" sz="2000" dirty="0"/>
          </a:p>
          <a:p>
            <a:r>
              <a:rPr lang="en-US" sz="2400" dirty="0"/>
              <a:t>It is the materials scientist, armed with ML and data-tools, </a:t>
            </a:r>
          </a:p>
          <a:p>
            <a:r>
              <a:rPr lang="en-US" sz="2400" dirty="0"/>
              <a:t>who will </a:t>
            </a:r>
            <a:r>
              <a:rPr lang="en-US" sz="2400" i="1" dirty="0"/>
              <a:t>discover new fundamental knowledge from big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EE885E-01E2-3E87-313F-1D56C256C563}"/>
              </a:ext>
            </a:extLst>
          </p:cNvPr>
          <p:cNvSpPr txBox="1"/>
          <p:nvPr/>
        </p:nvSpPr>
        <p:spPr>
          <a:xfrm>
            <a:off x="5334000" y="1219200"/>
            <a:ext cx="327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Machine-</a:t>
            </a:r>
            <a:r>
              <a:rPr lang="en-US" sz="3200" b="1" i="1" dirty="0"/>
              <a:t>Teaching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D52E3E7-6D7C-D132-06A8-7D19A75A2573}"/>
              </a:ext>
            </a:extLst>
          </p:cNvPr>
          <p:cNvSpPr/>
          <p:nvPr/>
        </p:nvSpPr>
        <p:spPr>
          <a:xfrm>
            <a:off x="4174806" y="2079613"/>
            <a:ext cx="703580" cy="112837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00" y="393115"/>
            <a:ext cx="8829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Roboto"/>
              </a:rPr>
              <a:t>Materials Science and Engineering Version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Roboto"/>
              </a:rPr>
              <a:t>of Crisp-DM</a:t>
            </a:r>
          </a:p>
        </p:txBody>
      </p:sp>
      <p:pic>
        <p:nvPicPr>
          <p:cNvPr id="7" name="Picture 2" descr="Data Analytics Project Lifecyc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86" r="83718" b="6751"/>
          <a:stretch/>
        </p:blipFill>
        <p:spPr bwMode="auto">
          <a:xfrm>
            <a:off x="50800" y="1422400"/>
            <a:ext cx="1467224" cy="380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810" y="2583180"/>
            <a:ext cx="7243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What dataset will you use? </a:t>
            </a:r>
          </a:p>
          <a:p>
            <a:r>
              <a:rPr lang="en-US" sz="2000" dirty="0"/>
              <a:t>          - Will you create your own data or access a database? </a:t>
            </a:r>
          </a:p>
          <a:p>
            <a:r>
              <a:rPr lang="en-US" sz="2000" dirty="0"/>
              <a:t>          - What is the form of the data? Numbers? Images? Plots?</a:t>
            </a:r>
          </a:p>
          <a:p>
            <a:endParaRPr lang="en-US" sz="2000" dirty="0"/>
          </a:p>
          <a:p>
            <a:r>
              <a:rPr lang="en-US" sz="2000" dirty="0"/>
              <a:t>2. What is the most interesting question you can ask this dataset? </a:t>
            </a:r>
          </a:p>
          <a:p>
            <a:endParaRPr lang="en-US" sz="2000" dirty="0"/>
          </a:p>
          <a:p>
            <a:r>
              <a:rPr lang="en-US" sz="2000" dirty="0"/>
              <a:t>3. Is the representation of the data amenable </a:t>
            </a:r>
          </a:p>
          <a:p>
            <a:r>
              <a:rPr lang="en-US" sz="2000" b="1" i="1" dirty="0"/>
              <a:t>	to the question you are trying to answer? </a:t>
            </a:r>
            <a:endParaRPr lang="en-US" sz="2000" dirty="0"/>
          </a:p>
          <a:p>
            <a:endParaRPr lang="en-US" sz="2000" b="1" i="1" dirty="0"/>
          </a:p>
          <a:p>
            <a:r>
              <a:rPr lang="en-US" sz="2400" dirty="0">
                <a:solidFill>
                  <a:srgbClr val="FF0000"/>
                </a:solidFill>
              </a:rPr>
              <a:t>The most important thing for a successful data project 	is a </a:t>
            </a:r>
            <a:r>
              <a:rPr lang="en-US" sz="2400" i="1" dirty="0">
                <a:solidFill>
                  <a:srgbClr val="FF0000"/>
                </a:solidFill>
              </a:rPr>
              <a:t>well-poised </a:t>
            </a:r>
            <a:r>
              <a:rPr lang="en-US" sz="2400" dirty="0">
                <a:solidFill>
                  <a:srgbClr val="FF0000"/>
                </a:solidFill>
              </a:rPr>
              <a:t>hypothesis.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8077" y="2006863"/>
            <a:ext cx="967637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Materials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8810" y="1760641"/>
            <a:ext cx="70924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u="sng" dirty="0"/>
              <a:t>Before you start a data-project in MSE, ask yourself</a:t>
            </a:r>
          </a:p>
        </p:txBody>
      </p:sp>
    </p:spTree>
    <p:extLst>
      <p:ext uri="{BB962C8B-B14F-4D97-AF65-F5344CB8AC3E}">
        <p14:creationId xmlns:p14="http://schemas.microsoft.com/office/powerpoint/2010/main" val="245368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00" y="393115"/>
            <a:ext cx="8829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Roboto"/>
              </a:rPr>
              <a:t>Materials Science and Engineering Version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Roboto"/>
              </a:rPr>
              <a:t>of Crisp-DM</a:t>
            </a:r>
          </a:p>
        </p:txBody>
      </p:sp>
      <p:pic>
        <p:nvPicPr>
          <p:cNvPr id="7" name="Picture 2" descr="Data Analytics Project Life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4729"/>
          <a:stretch/>
        </p:blipFill>
        <p:spPr bwMode="auto">
          <a:xfrm>
            <a:off x="50800" y="1422400"/>
            <a:ext cx="901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077" y="2006863"/>
            <a:ext cx="967637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Materials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51597" y="23830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1319" y="645789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5% Machine Learning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5148414" y="6112611"/>
            <a:ext cx="213360" cy="3733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675893"/>
            <a:ext cx="9144000" cy="46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675893"/>
            <a:ext cx="5029200" cy="4648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55%: Data Collection and Data Preparation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5675893"/>
            <a:ext cx="457200" cy="4648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5675893"/>
            <a:ext cx="3657600" cy="4648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 Analysis/Interpretation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30710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4779" y="3703320"/>
            <a:ext cx="2717469" cy="1972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75893"/>
            <a:ext cx="9144000" cy="46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675893"/>
            <a:ext cx="5029200" cy="4648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55%: Data Collection and Data Preparation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5675893"/>
            <a:ext cx="457200" cy="4648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86400" y="5675893"/>
            <a:ext cx="3657600" cy="4648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 Analysis/Interpretation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319" y="645789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5% Machine Learning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5164206" y="6112611"/>
            <a:ext cx="213360" cy="3733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5300" y="1772255"/>
            <a:ext cx="709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Expertise from your materials </a:t>
            </a:r>
            <a:br>
              <a:rPr lang="en-US" sz="4000" i="1" dirty="0"/>
            </a:br>
            <a:r>
              <a:rPr lang="en-US" sz="4000" i="1" dirty="0"/>
              <a:t>    science and engineering major 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1787229" y="3894549"/>
            <a:ext cx="1965612" cy="1126656"/>
          </a:xfrm>
          <a:prstGeom prst="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6645366" y="3894549"/>
            <a:ext cx="1965612" cy="1126656"/>
          </a:xfrm>
          <a:prstGeom prst="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67124" y="3843344"/>
            <a:ext cx="1467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Countless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online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tutorials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5034666" y="5116234"/>
            <a:ext cx="472440" cy="43323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Materials Science logo with photo of Wenhao Sun">
            <a:extLst>
              <a:ext uri="{FF2B5EF4-FFF2-40B4-BE49-F238E27FC236}">
                <a16:creationId xmlns:a16="http://schemas.microsoft.com/office/drawing/2014/main" id="{C56BDB48-6981-4C19-81B8-7CAD68421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r="44304" b="10360"/>
          <a:stretch/>
        </p:blipFill>
        <p:spPr bwMode="auto">
          <a:xfrm>
            <a:off x="290747" y="1828270"/>
            <a:ext cx="1200560" cy="121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6112" cy="2755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1031" r="12816" b="4900"/>
          <a:stretch/>
        </p:blipFill>
        <p:spPr>
          <a:xfrm>
            <a:off x="1065034" y="880252"/>
            <a:ext cx="4233595" cy="36154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43" y="1550442"/>
            <a:ext cx="5538788" cy="41714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527688" y="58796"/>
            <a:ext cx="2772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list of new stable nitrides </a:t>
            </a:r>
          </a:p>
          <a:p>
            <a:r>
              <a:rPr lang="en-US" dirty="0"/>
              <a:t>    calculated in DFT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1146" y="943118"/>
            <a:ext cx="17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Exploration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032" y="2314937"/>
            <a:ext cx="6231968" cy="447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85044-4B83-F0B5-ECD6-DFD0E7DD4FD5}"/>
              </a:ext>
            </a:extLst>
          </p:cNvPr>
          <p:cNvSpPr txBox="1"/>
          <p:nvPr/>
        </p:nvSpPr>
        <p:spPr>
          <a:xfrm>
            <a:off x="-34290" y="6351785"/>
            <a:ext cx="2880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“A map of the inorganic ternary metal nitrides”</a:t>
            </a:r>
          </a:p>
          <a:p>
            <a:r>
              <a:rPr lang="en-US" sz="1100" dirty="0"/>
              <a:t>W. Sun et al., </a:t>
            </a:r>
            <a:r>
              <a:rPr lang="en-US" sz="1100" i="1" dirty="0"/>
              <a:t>Nature Materials </a:t>
            </a:r>
            <a:r>
              <a:rPr lang="en-US" sz="1100" dirty="0"/>
              <a:t>(2019)</a:t>
            </a:r>
          </a:p>
        </p:txBody>
      </p:sp>
    </p:spTree>
    <p:extLst>
      <p:ext uri="{BB962C8B-B14F-4D97-AF65-F5344CB8AC3E}">
        <p14:creationId xmlns:p14="http://schemas.microsoft.com/office/powerpoint/2010/main" val="41793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42"/>
            <a:ext cx="5411069" cy="4520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319" y="6457890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5% Machine Learning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5148414" y="6112611"/>
            <a:ext cx="213360" cy="3733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7955" y="2268488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Setting up the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8572" y="2858538"/>
            <a:ext cx="2444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Machine-Learning</a:t>
            </a:r>
          </a:p>
          <a:p>
            <a:endParaRPr lang="en-US" dirty="0"/>
          </a:p>
          <a:p>
            <a:r>
              <a:rPr lang="en-US" dirty="0"/>
              <a:t>Preparing for Analysis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24201" y="3086100"/>
            <a:ext cx="24637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5648915" y="3871681"/>
            <a:ext cx="723900" cy="523199"/>
          </a:xfrm>
          <a:prstGeom prst="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5587955" y="1692081"/>
            <a:ext cx="723900" cy="52319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411069" y="-190500"/>
            <a:ext cx="176886" cy="29337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9705" r="7097" b="7936"/>
          <a:stretch/>
        </p:blipFill>
        <p:spPr>
          <a:xfrm>
            <a:off x="7041638" y="28136"/>
            <a:ext cx="2102362" cy="2115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5675893"/>
            <a:ext cx="9144000" cy="464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5675893"/>
            <a:ext cx="5029200" cy="4648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55%: Data Collection and Data Preparation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29200" y="5675893"/>
            <a:ext cx="457200" cy="4648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86400" y="5675893"/>
            <a:ext cx="3657600" cy="4648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 Analysis/Interpretation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50414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53" y="4425610"/>
            <a:ext cx="3287914" cy="1778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/>
              <a:t>A brief introduction to </a:t>
            </a:r>
            <a:br>
              <a:rPr lang="en-US" sz="2400" i="1" dirty="0"/>
            </a:br>
            <a:r>
              <a:rPr lang="en-US" u="sng" dirty="0"/>
              <a:t>Machine-Learning</a:t>
            </a:r>
            <a:endParaRPr lang="en-US" sz="2400" u="sng" dirty="0"/>
          </a:p>
        </p:txBody>
      </p:sp>
      <p:pic>
        <p:nvPicPr>
          <p:cNvPr id="4" name="Picture 2" descr="Data Analytics Project Lifecy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6" b="4729"/>
          <a:stretch/>
        </p:blipFill>
        <p:spPr bwMode="auto">
          <a:xfrm>
            <a:off x="56896" y="0"/>
            <a:ext cx="901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73" y="584463"/>
            <a:ext cx="967637" cy="33855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Materials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7693" y="9606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7693" y="960606"/>
            <a:ext cx="556260" cy="1143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007730" y="4425609"/>
            <a:ext cx="1662011" cy="177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/>
              <a:t>Analysis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Inductive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vs.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Deductive</a:t>
            </a:r>
          </a:p>
        </p:txBody>
      </p:sp>
      <p:sp>
        <p:nvSpPr>
          <p:cNvPr id="2" name="Oval 1"/>
          <p:cNvSpPr/>
          <p:nvPr/>
        </p:nvSpPr>
        <p:spPr>
          <a:xfrm>
            <a:off x="4577381" y="4169922"/>
            <a:ext cx="2522707" cy="2386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468761" y="1355059"/>
            <a:ext cx="2853181" cy="226508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08" y="1"/>
            <a:ext cx="3181350" cy="1325563"/>
          </a:xfrm>
        </p:spPr>
        <p:txBody>
          <a:bodyPr/>
          <a:lstStyle/>
          <a:p>
            <a:r>
              <a:rPr lang="en-US" b="1" u="sng" dirty="0"/>
              <a:t>Inductive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9788" y="0"/>
            <a:ext cx="3181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Deductive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924" y="3678223"/>
            <a:ext cx="35539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u="sng" dirty="0">
                <a:solidFill>
                  <a:srgbClr val="3333FF"/>
                </a:solidFill>
              </a:rPr>
              <a:t>Exploratory in nature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Underlying relationships in the dataset are not known </a:t>
            </a:r>
            <a:r>
              <a:rPr lang="en-US" i="1" dirty="0"/>
              <a:t>a priori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Machine-learning models can be used to explore relationships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The dataset may not have the proper </a:t>
            </a:r>
            <a:r>
              <a:rPr lang="en-US" i="1" dirty="0"/>
              <a:t>features </a:t>
            </a:r>
            <a:r>
              <a:rPr lang="en-US" dirty="0"/>
              <a:t>to explain a specific phenomenon.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2160" y="3678223"/>
            <a:ext cx="3846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i="1" u="sng" dirty="0">
                <a:solidFill>
                  <a:srgbClr val="00B050"/>
                </a:solidFill>
              </a:rPr>
              <a:t>Targeted investigation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You have a preconceived relationship in mind, based on domain knowledge or experience.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You are </a:t>
            </a:r>
            <a:r>
              <a:rPr lang="en-US" i="1" dirty="0"/>
              <a:t>testing </a:t>
            </a:r>
            <a:r>
              <a:rPr lang="en-US" dirty="0"/>
              <a:t>your hypotheses against a large dataset.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/>
              <a:t>You may need to make or derive new features to create the necessary dataset.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555" y="1325563"/>
            <a:ext cx="26255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Prepare Dataset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Identify Patterns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 Formulate hypothesis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 Develop Theory</a:t>
            </a:r>
            <a:endParaRPr lang="en-US" sz="2000" b="1" dirty="0"/>
          </a:p>
        </p:txBody>
      </p:sp>
      <p:sp>
        <p:nvSpPr>
          <p:cNvPr id="10" name="Isosceles Triangle 9"/>
          <p:cNvSpPr/>
          <p:nvPr/>
        </p:nvSpPr>
        <p:spPr>
          <a:xfrm>
            <a:off x="4679211" y="1162518"/>
            <a:ext cx="2853181" cy="2265082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9211" y="1433500"/>
            <a:ext cx="2914196" cy="1891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Inspired from Theory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Construct Hypothesis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Prepare Dataset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ym typeface="Wingdings" panose="05000000000000000000" pitchFamily="2" charset="2"/>
              </a:rPr>
              <a:t>Confirm theory in dataset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3041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6215</TotalTime>
  <Words>1176</Words>
  <Application>Microsoft Office PowerPoint</Application>
  <PresentationFormat>On-screen Show (4:3)</PresentationFormat>
  <Paragraphs>195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MSE 593 Data-Driven Materials Design and Genomics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Inductive</vt:lpstr>
      <vt:lpstr>Inductive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 Selection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Wenhao Sun</dc:creator>
  <cp:lastModifiedBy>Sun, Wenhao</cp:lastModifiedBy>
  <cp:revision>675</cp:revision>
  <dcterms:created xsi:type="dcterms:W3CDTF">2020-01-05T23:51:09Z</dcterms:created>
  <dcterms:modified xsi:type="dcterms:W3CDTF">2023-06-27T01:27:48Z</dcterms:modified>
</cp:coreProperties>
</file>