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26" r:id="rId2"/>
    <p:sldId id="614" r:id="rId3"/>
    <p:sldId id="283" r:id="rId4"/>
    <p:sldId id="259" r:id="rId5"/>
    <p:sldId id="416" r:id="rId6"/>
    <p:sldId id="260" r:id="rId7"/>
    <p:sldId id="257" r:id="rId8"/>
    <p:sldId id="603" r:id="rId9"/>
    <p:sldId id="476" r:id="rId10"/>
    <p:sldId id="404" r:id="rId11"/>
    <p:sldId id="405" r:id="rId12"/>
    <p:sldId id="407" r:id="rId13"/>
    <p:sldId id="408" r:id="rId14"/>
    <p:sldId id="263" r:id="rId15"/>
    <p:sldId id="262" r:id="rId16"/>
    <p:sldId id="410" r:id="rId17"/>
    <p:sldId id="261" r:id="rId18"/>
    <p:sldId id="403" r:id="rId19"/>
    <p:sldId id="608" r:id="rId20"/>
    <p:sldId id="609" r:id="rId21"/>
    <p:sldId id="610" r:id="rId22"/>
    <p:sldId id="611" r:id="rId23"/>
    <p:sldId id="612" r:id="rId24"/>
    <p:sldId id="61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3" autoAdjust="0"/>
    <p:restoredTop sz="94660"/>
  </p:normalViewPr>
  <p:slideViewPr>
    <p:cSldViewPr snapToGrid="0">
      <p:cViewPr varScale="1">
        <p:scale>
          <a:sx n="77" d="100"/>
          <a:sy n="77"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3478B-F539-4663-A4C3-782AB21B8E33}" type="datetimeFigureOut">
              <a:rPr lang="en-US" smtClean="0"/>
              <a:t>6/27/2023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00FA0-E205-47F1-850D-49663D58CC7C}" type="slidenum">
              <a:rPr lang="en-US" smtClean="0"/>
              <a:t>‹#›</a:t>
            </a:fld>
            <a:endParaRPr lang="en-US"/>
          </a:p>
        </p:txBody>
      </p:sp>
    </p:spTree>
    <p:extLst>
      <p:ext uri="{BB962C8B-B14F-4D97-AF65-F5344CB8AC3E}">
        <p14:creationId xmlns:p14="http://schemas.microsoft.com/office/powerpoint/2010/main" val="311718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Syllabus Wenhao Sun</a:t>
            </a:r>
          </a:p>
          <a:p>
            <a:r>
              <a:rPr lang="en-US" altLang="en-US" dirty="0"/>
              <a:t>Set up Canvas – </a:t>
            </a:r>
            <a:r>
              <a:rPr lang="en-US" altLang="en-US" dirty="0" err="1"/>
              <a:t>Katsuyo</a:t>
            </a:r>
            <a:endParaRPr lang="en-US" altLang="en-US" dirty="0"/>
          </a:p>
          <a:p>
            <a:r>
              <a:rPr lang="en-US" altLang="en-US" dirty="0"/>
              <a:t>Google Survey – </a:t>
            </a:r>
            <a:r>
              <a:rPr lang="en-US" altLang="en-US" dirty="0" err="1"/>
              <a:t>Katusyo</a:t>
            </a:r>
            <a:endParaRPr lang="en-US" altLang="en-US"/>
          </a:p>
          <a:p>
            <a:endParaRPr lang="en-US" altLang="en-US"/>
          </a:p>
          <a:p>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B22E9C2-D14F-4C72-BFBE-8EE2C097761C}" type="slidenum">
              <a:rPr lang="en-US" altLang="en-US" sz="1200"/>
              <a:pPr/>
              <a:t>1</a:t>
            </a:fld>
            <a:endParaRPr lang="en-US" altLang="en-US" sz="1200"/>
          </a:p>
        </p:txBody>
      </p:sp>
      <p:sp>
        <p:nvSpPr>
          <p:cNvPr id="16388"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200"/>
              <a:t>MSE 493-002 Fall 2012 Thornton</a:t>
            </a:r>
          </a:p>
        </p:txBody>
      </p:sp>
    </p:spTree>
    <p:extLst>
      <p:ext uri="{BB962C8B-B14F-4D97-AF65-F5344CB8AC3E}">
        <p14:creationId xmlns:p14="http://schemas.microsoft.com/office/powerpoint/2010/main" val="314710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570883-10C0-4591-A94D-3085C4D2EE72}"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8D24B-ADDC-4AE6-AF80-D43672F2A67B}" type="slidenum">
              <a:rPr lang="en-US" smtClean="0"/>
              <a:t>‹#›</a:t>
            </a:fld>
            <a:endParaRPr lang="en-US"/>
          </a:p>
        </p:txBody>
      </p:sp>
    </p:spTree>
    <p:extLst>
      <p:ext uri="{BB962C8B-B14F-4D97-AF65-F5344CB8AC3E}">
        <p14:creationId xmlns:p14="http://schemas.microsoft.com/office/powerpoint/2010/main" val="379418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70883-10C0-4591-A94D-3085C4D2EE72}"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8D24B-ADDC-4AE6-AF80-D43672F2A67B}" type="slidenum">
              <a:rPr lang="en-US" smtClean="0"/>
              <a:t>‹#›</a:t>
            </a:fld>
            <a:endParaRPr lang="en-US"/>
          </a:p>
        </p:txBody>
      </p:sp>
    </p:spTree>
    <p:extLst>
      <p:ext uri="{BB962C8B-B14F-4D97-AF65-F5344CB8AC3E}">
        <p14:creationId xmlns:p14="http://schemas.microsoft.com/office/powerpoint/2010/main" val="85999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70883-10C0-4591-A94D-3085C4D2EE72}"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8D24B-ADDC-4AE6-AF80-D43672F2A67B}" type="slidenum">
              <a:rPr lang="en-US" smtClean="0"/>
              <a:t>‹#›</a:t>
            </a:fld>
            <a:endParaRPr lang="en-US"/>
          </a:p>
        </p:txBody>
      </p:sp>
    </p:spTree>
    <p:extLst>
      <p:ext uri="{BB962C8B-B14F-4D97-AF65-F5344CB8AC3E}">
        <p14:creationId xmlns:p14="http://schemas.microsoft.com/office/powerpoint/2010/main" val="122750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70883-10C0-4591-A94D-3085C4D2EE72}"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8D24B-ADDC-4AE6-AF80-D43672F2A67B}" type="slidenum">
              <a:rPr lang="en-US" smtClean="0"/>
              <a:t>‹#›</a:t>
            </a:fld>
            <a:endParaRPr lang="en-US"/>
          </a:p>
        </p:txBody>
      </p:sp>
    </p:spTree>
    <p:extLst>
      <p:ext uri="{BB962C8B-B14F-4D97-AF65-F5344CB8AC3E}">
        <p14:creationId xmlns:p14="http://schemas.microsoft.com/office/powerpoint/2010/main" val="45679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570883-10C0-4591-A94D-3085C4D2EE72}"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8D24B-ADDC-4AE6-AF80-D43672F2A67B}" type="slidenum">
              <a:rPr lang="en-US" smtClean="0"/>
              <a:t>‹#›</a:t>
            </a:fld>
            <a:endParaRPr lang="en-US"/>
          </a:p>
        </p:txBody>
      </p:sp>
    </p:spTree>
    <p:extLst>
      <p:ext uri="{BB962C8B-B14F-4D97-AF65-F5344CB8AC3E}">
        <p14:creationId xmlns:p14="http://schemas.microsoft.com/office/powerpoint/2010/main" val="363917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570883-10C0-4591-A94D-3085C4D2EE72}"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8D24B-ADDC-4AE6-AF80-D43672F2A67B}" type="slidenum">
              <a:rPr lang="en-US" smtClean="0"/>
              <a:t>‹#›</a:t>
            </a:fld>
            <a:endParaRPr lang="en-US"/>
          </a:p>
        </p:txBody>
      </p:sp>
    </p:spTree>
    <p:extLst>
      <p:ext uri="{BB962C8B-B14F-4D97-AF65-F5344CB8AC3E}">
        <p14:creationId xmlns:p14="http://schemas.microsoft.com/office/powerpoint/2010/main" val="56481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570883-10C0-4591-A94D-3085C4D2EE72}" type="datetimeFigureOut">
              <a:rPr lang="en-US" smtClean="0"/>
              <a:t>6/27/2023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A8D24B-ADDC-4AE6-AF80-D43672F2A67B}" type="slidenum">
              <a:rPr lang="en-US" smtClean="0"/>
              <a:t>‹#›</a:t>
            </a:fld>
            <a:endParaRPr lang="en-US"/>
          </a:p>
        </p:txBody>
      </p:sp>
    </p:spTree>
    <p:extLst>
      <p:ext uri="{BB962C8B-B14F-4D97-AF65-F5344CB8AC3E}">
        <p14:creationId xmlns:p14="http://schemas.microsoft.com/office/powerpoint/2010/main" val="30888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570883-10C0-4591-A94D-3085C4D2EE72}" type="datetimeFigureOut">
              <a:rPr lang="en-US" smtClean="0"/>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A8D24B-ADDC-4AE6-AF80-D43672F2A67B}" type="slidenum">
              <a:rPr lang="en-US" smtClean="0"/>
              <a:t>‹#›</a:t>
            </a:fld>
            <a:endParaRPr lang="en-US"/>
          </a:p>
        </p:txBody>
      </p:sp>
    </p:spTree>
    <p:extLst>
      <p:ext uri="{BB962C8B-B14F-4D97-AF65-F5344CB8AC3E}">
        <p14:creationId xmlns:p14="http://schemas.microsoft.com/office/powerpoint/2010/main" val="416922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70883-10C0-4591-A94D-3085C4D2EE72}" type="datetimeFigureOut">
              <a:rPr lang="en-US" smtClean="0"/>
              <a:t>6/27/2023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A8D24B-ADDC-4AE6-AF80-D43672F2A67B}" type="slidenum">
              <a:rPr lang="en-US" smtClean="0"/>
              <a:t>‹#›</a:t>
            </a:fld>
            <a:endParaRPr lang="en-US"/>
          </a:p>
        </p:txBody>
      </p:sp>
    </p:spTree>
    <p:extLst>
      <p:ext uri="{BB962C8B-B14F-4D97-AF65-F5344CB8AC3E}">
        <p14:creationId xmlns:p14="http://schemas.microsoft.com/office/powerpoint/2010/main" val="2265773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570883-10C0-4591-A94D-3085C4D2EE72}"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8D24B-ADDC-4AE6-AF80-D43672F2A67B}" type="slidenum">
              <a:rPr lang="en-US" smtClean="0"/>
              <a:t>‹#›</a:t>
            </a:fld>
            <a:endParaRPr lang="en-US"/>
          </a:p>
        </p:txBody>
      </p:sp>
    </p:spTree>
    <p:extLst>
      <p:ext uri="{BB962C8B-B14F-4D97-AF65-F5344CB8AC3E}">
        <p14:creationId xmlns:p14="http://schemas.microsoft.com/office/powerpoint/2010/main" val="377487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570883-10C0-4591-A94D-3085C4D2EE72}"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8D24B-ADDC-4AE6-AF80-D43672F2A67B}" type="slidenum">
              <a:rPr lang="en-US" smtClean="0"/>
              <a:t>‹#›</a:t>
            </a:fld>
            <a:endParaRPr lang="en-US"/>
          </a:p>
        </p:txBody>
      </p:sp>
    </p:spTree>
    <p:extLst>
      <p:ext uri="{BB962C8B-B14F-4D97-AF65-F5344CB8AC3E}">
        <p14:creationId xmlns:p14="http://schemas.microsoft.com/office/powerpoint/2010/main" val="230247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70883-10C0-4591-A94D-3085C4D2EE72}" type="datetimeFigureOut">
              <a:rPr lang="en-US" smtClean="0"/>
              <a:t>6/27/2023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8D24B-ADDC-4AE6-AF80-D43672F2A67B}" type="slidenum">
              <a:rPr lang="en-US" smtClean="0"/>
              <a:t>‹#›</a:t>
            </a:fld>
            <a:endParaRPr lang="en-US"/>
          </a:p>
        </p:txBody>
      </p:sp>
    </p:spTree>
    <p:extLst>
      <p:ext uri="{BB962C8B-B14F-4D97-AF65-F5344CB8AC3E}">
        <p14:creationId xmlns:p14="http://schemas.microsoft.com/office/powerpoint/2010/main" val="3320369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hsun@umich.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materialsproject/mapidoc"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pymatgen.org/installation.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enhaosun.github.io/MSE593/"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plot.ly/python/" TargetMode="External"/><Relationship Id="rId3" Type="http://schemas.openxmlformats.org/officeDocument/2006/relationships/hyperlink" Target="https://github.com/materialsproject/mapidoc/tree/master/materials" TargetMode="External"/><Relationship Id="rId7" Type="http://schemas.openxmlformats.org/officeDocument/2006/relationships/hyperlink" Target="https://pymatgen.org/pymatgen.core.composition.html" TargetMode="External"/><Relationship Id="rId2" Type="http://schemas.openxmlformats.org/officeDocument/2006/relationships/hyperlink" Target="https://docs.python.org/3/tutorial/datastructures.html#dictionaries" TargetMode="External"/><Relationship Id="rId1" Type="http://schemas.openxmlformats.org/officeDocument/2006/relationships/slideLayout" Target="../slideLayouts/slideLayout2.xml"/><Relationship Id="rId6" Type="http://schemas.openxmlformats.org/officeDocument/2006/relationships/hyperlink" Target="https://www.geeksforgeeks.org/python-program-to-create-bankaccount-class-with-deposit-withdraw-function/" TargetMode="External"/><Relationship Id="rId11" Type="http://schemas.openxmlformats.org/officeDocument/2006/relationships/hyperlink" Target="https://docs.bokeh.org/en/latest/docs/gallery.html" TargetMode="External"/><Relationship Id="rId5" Type="http://schemas.openxmlformats.org/officeDocument/2006/relationships/hyperlink" Target="https://pandas.pydata.org/pandas-docs/stable/getting_started/10min.html" TargetMode="External"/><Relationship Id="rId10" Type="http://schemas.openxmlformats.org/officeDocument/2006/relationships/hyperlink" Target="https://seaborn.pydata.org/examples/index.html" TargetMode="External"/><Relationship Id="rId4" Type="http://schemas.openxmlformats.org/officeDocument/2006/relationships/hyperlink" Target="https://docs.mongodb.com/manual/reference/operator/query/" TargetMode="External"/><Relationship Id="rId9" Type="http://schemas.openxmlformats.org/officeDocument/2006/relationships/hyperlink" Target="https://matplotlib.org/gallery.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hsunresearch.group/hss_2023"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enhaosun.github.io/hss_2023/HSS_2023_PythonNotebook.ipyn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ocs.mongodb.com/manual/reference/operator/que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914400"/>
            <a:ext cx="7772400" cy="2514600"/>
          </a:xfrm>
        </p:spPr>
        <p:txBody>
          <a:bodyPr/>
          <a:lstStyle/>
          <a:p>
            <a:pPr eaLnBrk="1" hangingPunct="1"/>
            <a:r>
              <a:rPr lang="en-US" altLang="en-US" sz="3600" dirty="0">
                <a:solidFill>
                  <a:srgbClr val="000000"/>
                </a:solidFill>
              </a:rPr>
              <a:t>MSE 593</a:t>
            </a:r>
            <a:br>
              <a:rPr lang="en-US" altLang="en-US" sz="3600" dirty="0">
                <a:solidFill>
                  <a:srgbClr val="000000"/>
                </a:solidFill>
              </a:rPr>
            </a:br>
            <a:r>
              <a:rPr lang="en-US" altLang="en-US" sz="3600" dirty="0">
                <a:solidFill>
                  <a:srgbClr val="000000"/>
                </a:solidFill>
              </a:rPr>
              <a:t>Data-Driven Materials Design and Genomics</a:t>
            </a:r>
            <a:br>
              <a:rPr lang="en-US" altLang="en-US" sz="3600" dirty="0">
                <a:solidFill>
                  <a:srgbClr val="000000"/>
                </a:solidFill>
              </a:rPr>
            </a:br>
            <a:endParaRPr lang="en-US" altLang="en-US" sz="3600" dirty="0">
              <a:solidFill>
                <a:srgbClr val="000000"/>
              </a:solidFill>
            </a:endParaRPr>
          </a:p>
        </p:txBody>
      </p:sp>
      <p:sp>
        <p:nvSpPr>
          <p:cNvPr id="15362" name="Rectangle 3"/>
          <p:cNvSpPr>
            <a:spLocks noGrp="1" noChangeArrowheads="1"/>
          </p:cNvSpPr>
          <p:nvPr>
            <p:ph type="subTitle" idx="1"/>
          </p:nvPr>
        </p:nvSpPr>
        <p:spPr>
          <a:xfrm>
            <a:off x="0" y="5497252"/>
            <a:ext cx="9144000" cy="968899"/>
          </a:xfrm>
        </p:spPr>
        <p:txBody>
          <a:bodyPr>
            <a:noAutofit/>
          </a:bodyPr>
          <a:lstStyle/>
          <a:p>
            <a:pPr eaLnBrk="1" hangingPunct="1"/>
            <a:r>
              <a:rPr lang="en-US" altLang="en-US" dirty="0"/>
              <a:t>Professor Wenhao Sun</a:t>
            </a:r>
            <a:br>
              <a:rPr lang="en-US" altLang="en-US" dirty="0"/>
            </a:br>
            <a:r>
              <a:rPr lang="en-US" altLang="en-US" dirty="0">
                <a:hlinkClick r:id="rId3"/>
              </a:rPr>
              <a:t>whsun@umich.edu</a:t>
            </a:r>
            <a:endParaRPr lang="en-US" altLang="en-US" dirty="0"/>
          </a:p>
          <a:p>
            <a:pPr eaLnBrk="1" hangingPunct="1"/>
            <a:r>
              <a:rPr lang="en-US" altLang="en-US" sz="1800" dirty="0"/>
              <a:t>2023 Summer School for Integrated Computational Materials Education</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128" b="34307"/>
          <a:stretch/>
        </p:blipFill>
        <p:spPr>
          <a:xfrm>
            <a:off x="0" y="544"/>
            <a:ext cx="9144000" cy="5433121"/>
          </a:xfrm>
          <a:prstGeom prst="rect">
            <a:avLst/>
          </a:prstGeom>
        </p:spPr>
      </p:pic>
      <p:sp>
        <p:nvSpPr>
          <p:cNvPr id="6" name="TextBox 5"/>
          <p:cNvSpPr txBox="1"/>
          <p:nvPr/>
        </p:nvSpPr>
        <p:spPr>
          <a:xfrm>
            <a:off x="112692" y="1873802"/>
            <a:ext cx="7983639" cy="1077218"/>
          </a:xfrm>
          <a:prstGeom prst="rect">
            <a:avLst/>
          </a:prstGeom>
          <a:solidFill>
            <a:schemeClr val="tx1"/>
          </a:solidFill>
        </p:spPr>
        <p:txBody>
          <a:bodyPr wrap="square" rtlCol="0">
            <a:spAutoFit/>
          </a:bodyPr>
          <a:lstStyle/>
          <a:p>
            <a:r>
              <a:rPr lang="en-US" sz="3200" dirty="0">
                <a:ln w="12700">
                  <a:noFill/>
                </a:ln>
                <a:solidFill>
                  <a:schemeClr val="bg1"/>
                </a:solidFill>
                <a:effectLst/>
              </a:rPr>
              <a:t>Data-Driven Computational Materials Design:</a:t>
            </a:r>
          </a:p>
          <a:p>
            <a:r>
              <a:rPr lang="en-US" sz="3200" dirty="0">
                <a:ln w="12700">
                  <a:noFill/>
                </a:ln>
                <a:solidFill>
                  <a:schemeClr val="bg1"/>
                </a:solidFill>
                <a:effectLst/>
              </a:rPr>
              <a:t>Lecture 3: Using the </a:t>
            </a:r>
            <a:r>
              <a:rPr lang="en-US" sz="3200" dirty="0" err="1">
                <a:ln w="12700">
                  <a:noFill/>
                </a:ln>
                <a:solidFill>
                  <a:schemeClr val="bg1"/>
                </a:solidFill>
                <a:effectLst/>
              </a:rPr>
              <a:t>MaterialsProject</a:t>
            </a:r>
            <a:r>
              <a:rPr lang="en-US" sz="3200" dirty="0">
                <a:ln w="12700">
                  <a:noFill/>
                </a:ln>
                <a:solidFill>
                  <a:schemeClr val="bg1"/>
                </a:solidFill>
                <a:effectLst/>
              </a:rPr>
              <a:t> API</a:t>
            </a:r>
          </a:p>
        </p:txBody>
      </p:sp>
      <p:pic>
        <p:nvPicPr>
          <p:cNvPr id="7" name="Picture 2" descr="Materials Science logo with photo of Wenhao Sun">
            <a:extLst>
              <a:ext uri="{FF2B5EF4-FFF2-40B4-BE49-F238E27FC236}">
                <a16:creationId xmlns:a16="http://schemas.microsoft.com/office/drawing/2014/main" id="{54900CD7-C06F-A8CD-16A6-44C8D52665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708" r="44304" b="10360"/>
          <a:stretch/>
        </p:blipFill>
        <p:spPr bwMode="auto">
          <a:xfrm>
            <a:off x="0" y="0"/>
            <a:ext cx="1566530" cy="1580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5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A144C1-CE07-AB07-CF43-31636F11627F}"/>
              </a:ext>
            </a:extLst>
          </p:cNvPr>
          <p:cNvPicPr>
            <a:picLocks noChangeAspect="1"/>
          </p:cNvPicPr>
          <p:nvPr/>
        </p:nvPicPr>
        <p:blipFill>
          <a:blip r:embed="rId2"/>
          <a:stretch>
            <a:fillRect/>
          </a:stretch>
        </p:blipFill>
        <p:spPr>
          <a:xfrm>
            <a:off x="416270" y="971487"/>
            <a:ext cx="8311460" cy="4915029"/>
          </a:xfrm>
          <a:prstGeom prst="rect">
            <a:avLst/>
          </a:prstGeom>
        </p:spPr>
      </p:pic>
      <p:sp>
        <p:nvSpPr>
          <p:cNvPr id="9" name="TextBox 8">
            <a:extLst>
              <a:ext uri="{FF2B5EF4-FFF2-40B4-BE49-F238E27FC236}">
                <a16:creationId xmlns:a16="http://schemas.microsoft.com/office/drawing/2014/main" id="{F292A5EA-AB26-BDBC-D7A6-4B60988441B1}"/>
              </a:ext>
            </a:extLst>
          </p:cNvPr>
          <p:cNvSpPr txBox="1"/>
          <p:nvPr/>
        </p:nvSpPr>
        <p:spPr>
          <a:xfrm>
            <a:off x="5358814" y="1679942"/>
            <a:ext cx="3727495" cy="400110"/>
          </a:xfrm>
          <a:prstGeom prst="rect">
            <a:avLst/>
          </a:prstGeom>
          <a:noFill/>
          <a:ln>
            <a:solidFill>
              <a:schemeClr val="tx1"/>
            </a:solidFill>
          </a:ln>
        </p:spPr>
        <p:txBody>
          <a:bodyPr wrap="none" rtlCol="0">
            <a:spAutoFit/>
          </a:bodyPr>
          <a:lstStyle/>
          <a:p>
            <a:pPr algn="r"/>
            <a:r>
              <a:rPr lang="en-US" sz="2000" b="1" dirty="0">
                <a:solidFill>
                  <a:srgbClr val="0000FF"/>
                </a:solidFill>
              </a:rPr>
              <a:t>criteria = What you will query for</a:t>
            </a:r>
          </a:p>
        </p:txBody>
      </p:sp>
      <p:sp>
        <p:nvSpPr>
          <p:cNvPr id="10" name="TextBox 9">
            <a:extLst>
              <a:ext uri="{FF2B5EF4-FFF2-40B4-BE49-F238E27FC236}">
                <a16:creationId xmlns:a16="http://schemas.microsoft.com/office/drawing/2014/main" id="{E357707E-FA88-FCD2-125A-D5205C132939}"/>
              </a:ext>
            </a:extLst>
          </p:cNvPr>
          <p:cNvSpPr txBox="1"/>
          <p:nvPr/>
        </p:nvSpPr>
        <p:spPr>
          <a:xfrm>
            <a:off x="6024952" y="4724403"/>
            <a:ext cx="2999988" cy="707886"/>
          </a:xfrm>
          <a:prstGeom prst="rect">
            <a:avLst/>
          </a:prstGeom>
          <a:noFill/>
          <a:ln>
            <a:solidFill>
              <a:schemeClr val="tx1"/>
            </a:solidFill>
          </a:ln>
        </p:spPr>
        <p:txBody>
          <a:bodyPr wrap="none" rtlCol="0">
            <a:spAutoFit/>
          </a:bodyPr>
          <a:lstStyle/>
          <a:p>
            <a:pPr algn="r"/>
            <a:r>
              <a:rPr lang="en-US" sz="2000" b="1" dirty="0">
                <a:solidFill>
                  <a:srgbClr val="0000FF"/>
                </a:solidFill>
              </a:rPr>
              <a:t>props = What you want to </a:t>
            </a:r>
            <a:br>
              <a:rPr lang="en-US" sz="2000" b="1" dirty="0">
                <a:solidFill>
                  <a:srgbClr val="0000FF"/>
                </a:solidFill>
              </a:rPr>
            </a:br>
            <a:r>
              <a:rPr lang="en-US" sz="2000" b="1" dirty="0">
                <a:solidFill>
                  <a:srgbClr val="0000FF"/>
                </a:solidFill>
              </a:rPr>
              <a:t>have returned</a:t>
            </a:r>
          </a:p>
        </p:txBody>
      </p:sp>
      <p:sp>
        <p:nvSpPr>
          <p:cNvPr id="11" name="TextBox 10">
            <a:extLst>
              <a:ext uri="{FF2B5EF4-FFF2-40B4-BE49-F238E27FC236}">
                <a16:creationId xmlns:a16="http://schemas.microsoft.com/office/drawing/2014/main" id="{E43A9D91-CADC-94B8-B4B6-277EBC488EB4}"/>
              </a:ext>
            </a:extLst>
          </p:cNvPr>
          <p:cNvSpPr txBox="1"/>
          <p:nvPr/>
        </p:nvSpPr>
        <p:spPr>
          <a:xfrm>
            <a:off x="5355270" y="1265275"/>
            <a:ext cx="3704027" cy="400110"/>
          </a:xfrm>
          <a:prstGeom prst="rect">
            <a:avLst/>
          </a:prstGeom>
          <a:noFill/>
          <a:ln>
            <a:solidFill>
              <a:schemeClr val="tx1"/>
            </a:solidFill>
          </a:ln>
        </p:spPr>
        <p:txBody>
          <a:bodyPr wrap="none" rtlCol="0">
            <a:spAutoFit/>
          </a:bodyPr>
          <a:lstStyle/>
          <a:p>
            <a:pPr algn="r"/>
            <a:r>
              <a:rPr lang="en-US" sz="2000" b="1" dirty="0" err="1">
                <a:solidFill>
                  <a:srgbClr val="0000FF"/>
                </a:solidFill>
              </a:rPr>
              <a:t>MPRester</a:t>
            </a:r>
            <a:r>
              <a:rPr lang="en-US" sz="2000" b="1" dirty="0">
                <a:solidFill>
                  <a:srgbClr val="0000FF"/>
                </a:solidFill>
              </a:rPr>
              <a:t> = Materials Project API</a:t>
            </a:r>
          </a:p>
        </p:txBody>
      </p:sp>
      <p:sp>
        <p:nvSpPr>
          <p:cNvPr id="12" name="TextBox 11">
            <a:extLst>
              <a:ext uri="{FF2B5EF4-FFF2-40B4-BE49-F238E27FC236}">
                <a16:creationId xmlns:a16="http://schemas.microsoft.com/office/drawing/2014/main" id="{E3403B28-152D-7D32-F699-17B595129469}"/>
              </a:ext>
            </a:extLst>
          </p:cNvPr>
          <p:cNvSpPr txBox="1"/>
          <p:nvPr/>
        </p:nvSpPr>
        <p:spPr>
          <a:xfrm>
            <a:off x="4478921" y="2775093"/>
            <a:ext cx="4608313" cy="1200329"/>
          </a:xfrm>
          <a:prstGeom prst="rect">
            <a:avLst/>
          </a:prstGeom>
          <a:noFill/>
          <a:ln>
            <a:solidFill>
              <a:schemeClr val="tx1"/>
            </a:solidFill>
          </a:ln>
        </p:spPr>
        <p:txBody>
          <a:bodyPr wrap="none" rtlCol="0">
            <a:spAutoFit/>
          </a:bodyPr>
          <a:lstStyle/>
          <a:p>
            <a:pPr algn="r"/>
            <a:r>
              <a:rPr lang="en-US" b="1" dirty="0">
                <a:solidFill>
                  <a:srgbClr val="0000FF"/>
                </a:solidFill>
                <a:hlinkClick r:id="rId3"/>
              </a:rPr>
              <a:t>https://github.com/materialsproject/mapidoc</a:t>
            </a:r>
            <a:endParaRPr lang="en-US" b="1" dirty="0">
              <a:solidFill>
                <a:srgbClr val="0000FF"/>
              </a:solidFill>
            </a:endParaRPr>
          </a:p>
          <a:p>
            <a:pPr algn="r"/>
            <a:r>
              <a:rPr lang="en-US" b="1" dirty="0">
                <a:solidFill>
                  <a:srgbClr val="0000FF"/>
                </a:solidFill>
              </a:rPr>
              <a:t>To see available features</a:t>
            </a:r>
          </a:p>
          <a:p>
            <a:pPr algn="r"/>
            <a:endParaRPr lang="en-US" b="1" dirty="0">
              <a:solidFill>
                <a:srgbClr val="0000FF"/>
              </a:solidFill>
            </a:endParaRPr>
          </a:p>
          <a:p>
            <a:pPr algn="r"/>
            <a:r>
              <a:rPr lang="en-US" b="1" dirty="0">
                <a:solidFill>
                  <a:srgbClr val="0000FF"/>
                </a:solidFill>
              </a:rPr>
              <a:t>Uses </a:t>
            </a:r>
            <a:r>
              <a:rPr lang="en-US" b="1" dirty="0" err="1">
                <a:solidFill>
                  <a:srgbClr val="0000FF"/>
                </a:solidFill>
              </a:rPr>
              <a:t>Mongodb</a:t>
            </a:r>
            <a:r>
              <a:rPr lang="en-US" b="1" dirty="0">
                <a:solidFill>
                  <a:srgbClr val="0000FF"/>
                </a:solidFill>
              </a:rPr>
              <a:t> query language</a:t>
            </a:r>
          </a:p>
        </p:txBody>
      </p:sp>
      <p:sp>
        <p:nvSpPr>
          <p:cNvPr id="13" name="TextBox 12">
            <a:extLst>
              <a:ext uri="{FF2B5EF4-FFF2-40B4-BE49-F238E27FC236}">
                <a16:creationId xmlns:a16="http://schemas.microsoft.com/office/drawing/2014/main" id="{2569672C-EC67-B77A-A362-C76ADFA6ED9D}"/>
              </a:ext>
            </a:extLst>
          </p:cNvPr>
          <p:cNvSpPr txBox="1"/>
          <p:nvPr/>
        </p:nvSpPr>
        <p:spPr>
          <a:xfrm>
            <a:off x="4704679" y="322340"/>
            <a:ext cx="4376967" cy="830997"/>
          </a:xfrm>
          <a:prstGeom prst="rect">
            <a:avLst/>
          </a:prstGeom>
          <a:noFill/>
          <a:ln>
            <a:solidFill>
              <a:schemeClr val="tx1"/>
            </a:solidFill>
          </a:ln>
        </p:spPr>
        <p:txBody>
          <a:bodyPr wrap="none" rtlCol="0">
            <a:spAutoFit/>
          </a:bodyPr>
          <a:lstStyle/>
          <a:p>
            <a:pPr algn="r"/>
            <a:r>
              <a:rPr lang="en-US" sz="2800" b="1" i="1" u="sng" dirty="0">
                <a:solidFill>
                  <a:srgbClr val="0000FF"/>
                </a:solidFill>
              </a:rPr>
              <a:t>Install </a:t>
            </a:r>
            <a:r>
              <a:rPr lang="en-US" sz="2800" b="1" i="1" u="sng" dirty="0" err="1">
                <a:solidFill>
                  <a:srgbClr val="0000FF"/>
                </a:solidFill>
              </a:rPr>
              <a:t>Pymatgen</a:t>
            </a:r>
            <a:r>
              <a:rPr lang="en-US" sz="2800" b="1" i="1" u="sng" dirty="0">
                <a:solidFill>
                  <a:srgbClr val="0000FF"/>
                </a:solidFill>
              </a:rPr>
              <a:t> </a:t>
            </a:r>
            <a:endParaRPr lang="en-US" sz="2000" b="1" i="1" u="sng" dirty="0">
              <a:solidFill>
                <a:srgbClr val="0000FF"/>
              </a:solidFill>
            </a:endParaRPr>
          </a:p>
          <a:p>
            <a:pPr algn="r"/>
            <a:r>
              <a:rPr lang="en-US" sz="2000" b="1" dirty="0">
                <a:solidFill>
                  <a:srgbClr val="0000FF"/>
                </a:solidFill>
                <a:hlinkClick r:id="rId4"/>
              </a:rPr>
              <a:t>https://pymatgen.org/installation.html</a:t>
            </a:r>
            <a:endParaRPr lang="en-US" sz="2000" b="1" dirty="0">
              <a:solidFill>
                <a:srgbClr val="0000FF"/>
              </a:solidFill>
            </a:endParaRPr>
          </a:p>
        </p:txBody>
      </p:sp>
    </p:spTree>
    <p:extLst>
      <p:ext uri="{BB962C8B-B14F-4D97-AF65-F5344CB8AC3E}">
        <p14:creationId xmlns:p14="http://schemas.microsoft.com/office/powerpoint/2010/main" val="69807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318BEA-E58E-EC6F-D9D6-C5CBE8CDAD18}"/>
              </a:ext>
            </a:extLst>
          </p:cNvPr>
          <p:cNvPicPr>
            <a:picLocks noChangeAspect="1"/>
          </p:cNvPicPr>
          <p:nvPr/>
        </p:nvPicPr>
        <p:blipFill>
          <a:blip r:embed="rId2"/>
          <a:stretch>
            <a:fillRect/>
          </a:stretch>
        </p:blipFill>
        <p:spPr>
          <a:xfrm>
            <a:off x="0" y="807541"/>
            <a:ext cx="9144000" cy="5242921"/>
          </a:xfrm>
          <a:prstGeom prst="rect">
            <a:avLst/>
          </a:prstGeom>
        </p:spPr>
      </p:pic>
      <p:sp>
        <p:nvSpPr>
          <p:cNvPr id="6" name="TextBox 5">
            <a:extLst>
              <a:ext uri="{FF2B5EF4-FFF2-40B4-BE49-F238E27FC236}">
                <a16:creationId xmlns:a16="http://schemas.microsoft.com/office/drawing/2014/main" id="{607AEC12-A5BC-215D-33C9-D7BE5068F8A7}"/>
              </a:ext>
            </a:extLst>
          </p:cNvPr>
          <p:cNvSpPr txBox="1"/>
          <p:nvPr/>
        </p:nvSpPr>
        <p:spPr>
          <a:xfrm>
            <a:off x="4919335" y="2714846"/>
            <a:ext cx="2909514" cy="400110"/>
          </a:xfrm>
          <a:prstGeom prst="rect">
            <a:avLst/>
          </a:prstGeom>
          <a:noFill/>
          <a:ln>
            <a:solidFill>
              <a:schemeClr val="tx1"/>
            </a:solidFill>
          </a:ln>
        </p:spPr>
        <p:txBody>
          <a:bodyPr wrap="none" rtlCol="0">
            <a:spAutoFit/>
          </a:bodyPr>
          <a:lstStyle/>
          <a:p>
            <a:r>
              <a:rPr lang="en-US" sz="2000" b="1" dirty="0">
                <a:solidFill>
                  <a:srgbClr val="0000FF"/>
                </a:solidFill>
              </a:rPr>
              <a:t>If cache exists, load cache</a:t>
            </a:r>
          </a:p>
        </p:txBody>
      </p:sp>
      <p:sp>
        <p:nvSpPr>
          <p:cNvPr id="7" name="TextBox 6">
            <a:extLst>
              <a:ext uri="{FF2B5EF4-FFF2-40B4-BE49-F238E27FC236}">
                <a16:creationId xmlns:a16="http://schemas.microsoft.com/office/drawing/2014/main" id="{EFA83533-8FC9-BF85-29AD-AD4AD9218D2C}"/>
              </a:ext>
            </a:extLst>
          </p:cNvPr>
          <p:cNvSpPr txBox="1"/>
          <p:nvPr/>
        </p:nvSpPr>
        <p:spPr>
          <a:xfrm>
            <a:off x="4915791" y="2137149"/>
            <a:ext cx="1925784" cy="400110"/>
          </a:xfrm>
          <a:prstGeom prst="rect">
            <a:avLst/>
          </a:prstGeom>
          <a:noFill/>
          <a:ln>
            <a:solidFill>
              <a:schemeClr val="tx1"/>
            </a:solidFill>
          </a:ln>
        </p:spPr>
        <p:txBody>
          <a:bodyPr wrap="none" rtlCol="0">
            <a:spAutoFit/>
          </a:bodyPr>
          <a:lstStyle/>
          <a:p>
            <a:r>
              <a:rPr lang="en-US" sz="2000" b="1" dirty="0">
                <a:solidFill>
                  <a:srgbClr val="0000FF"/>
                </a:solidFill>
              </a:rPr>
              <a:t>cache = local file</a:t>
            </a:r>
          </a:p>
        </p:txBody>
      </p:sp>
      <p:sp>
        <p:nvSpPr>
          <p:cNvPr id="8" name="TextBox 7">
            <a:extLst>
              <a:ext uri="{FF2B5EF4-FFF2-40B4-BE49-F238E27FC236}">
                <a16:creationId xmlns:a16="http://schemas.microsoft.com/office/drawing/2014/main" id="{39E1A4CB-9847-8A89-5A85-5F14C0E2D742}"/>
              </a:ext>
            </a:extLst>
          </p:cNvPr>
          <p:cNvSpPr txBox="1"/>
          <p:nvPr/>
        </p:nvSpPr>
        <p:spPr>
          <a:xfrm>
            <a:off x="4922880" y="3193309"/>
            <a:ext cx="4166590" cy="400110"/>
          </a:xfrm>
          <a:prstGeom prst="rect">
            <a:avLst/>
          </a:prstGeom>
          <a:noFill/>
          <a:ln>
            <a:solidFill>
              <a:schemeClr val="tx1"/>
            </a:solidFill>
          </a:ln>
        </p:spPr>
        <p:txBody>
          <a:bodyPr wrap="none" rtlCol="0">
            <a:spAutoFit/>
          </a:bodyPr>
          <a:lstStyle/>
          <a:p>
            <a:r>
              <a:rPr lang="en-US" sz="2000" b="1" dirty="0">
                <a:solidFill>
                  <a:srgbClr val="0000FF"/>
                </a:solidFill>
              </a:rPr>
              <a:t>Else, do the query and save the cache</a:t>
            </a:r>
          </a:p>
        </p:txBody>
      </p:sp>
    </p:spTree>
    <p:extLst>
      <p:ext uri="{BB962C8B-B14F-4D97-AF65-F5344CB8AC3E}">
        <p14:creationId xmlns:p14="http://schemas.microsoft.com/office/powerpoint/2010/main" val="419167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5B2621-03E8-0FAF-26F3-B87031ECC2FC}"/>
              </a:ext>
            </a:extLst>
          </p:cNvPr>
          <p:cNvPicPr>
            <a:picLocks noChangeAspect="1"/>
          </p:cNvPicPr>
          <p:nvPr/>
        </p:nvPicPr>
        <p:blipFill>
          <a:blip r:embed="rId2"/>
          <a:stretch>
            <a:fillRect/>
          </a:stretch>
        </p:blipFill>
        <p:spPr>
          <a:xfrm>
            <a:off x="0" y="2020347"/>
            <a:ext cx="9144000" cy="4617745"/>
          </a:xfrm>
          <a:prstGeom prst="rect">
            <a:avLst/>
          </a:prstGeom>
        </p:spPr>
      </p:pic>
      <p:sp>
        <p:nvSpPr>
          <p:cNvPr id="6" name="TextBox 5">
            <a:extLst>
              <a:ext uri="{FF2B5EF4-FFF2-40B4-BE49-F238E27FC236}">
                <a16:creationId xmlns:a16="http://schemas.microsoft.com/office/drawing/2014/main" id="{7B9F5F3D-C33E-CC67-F5EF-9DD10082401A}"/>
              </a:ext>
            </a:extLst>
          </p:cNvPr>
          <p:cNvSpPr txBox="1"/>
          <p:nvPr/>
        </p:nvSpPr>
        <p:spPr>
          <a:xfrm>
            <a:off x="5791202" y="2934582"/>
            <a:ext cx="3266279" cy="400110"/>
          </a:xfrm>
          <a:prstGeom prst="rect">
            <a:avLst/>
          </a:prstGeom>
          <a:noFill/>
          <a:ln>
            <a:solidFill>
              <a:schemeClr val="tx1"/>
            </a:solidFill>
          </a:ln>
        </p:spPr>
        <p:txBody>
          <a:bodyPr wrap="none" rtlCol="0">
            <a:spAutoFit/>
          </a:bodyPr>
          <a:lstStyle/>
          <a:p>
            <a:r>
              <a:rPr lang="en-US" sz="2000" b="1" dirty="0">
                <a:solidFill>
                  <a:srgbClr val="0000FF"/>
                </a:solidFill>
              </a:rPr>
              <a:t>What are we querying here? </a:t>
            </a:r>
          </a:p>
        </p:txBody>
      </p:sp>
      <p:pic>
        <p:nvPicPr>
          <p:cNvPr id="3" name="Picture 2">
            <a:extLst>
              <a:ext uri="{FF2B5EF4-FFF2-40B4-BE49-F238E27FC236}">
                <a16:creationId xmlns:a16="http://schemas.microsoft.com/office/drawing/2014/main" id="{AF71CC23-68D4-5264-66BD-D7027D04615A}"/>
              </a:ext>
            </a:extLst>
          </p:cNvPr>
          <p:cNvPicPr>
            <a:picLocks noChangeAspect="1"/>
          </p:cNvPicPr>
          <p:nvPr/>
        </p:nvPicPr>
        <p:blipFill>
          <a:blip r:embed="rId3"/>
          <a:stretch>
            <a:fillRect/>
          </a:stretch>
        </p:blipFill>
        <p:spPr>
          <a:xfrm>
            <a:off x="4967470" y="0"/>
            <a:ext cx="4176530" cy="2418907"/>
          </a:xfrm>
          <a:prstGeom prst="rect">
            <a:avLst/>
          </a:prstGeom>
        </p:spPr>
      </p:pic>
    </p:spTree>
    <p:extLst>
      <p:ext uri="{BB962C8B-B14F-4D97-AF65-F5344CB8AC3E}">
        <p14:creationId xmlns:p14="http://schemas.microsoft.com/office/powerpoint/2010/main" val="3607816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DDFE2-0564-D98B-D90A-8C3B69D896BF}"/>
              </a:ext>
            </a:extLst>
          </p:cNvPr>
          <p:cNvPicPr>
            <a:picLocks noChangeAspect="1"/>
          </p:cNvPicPr>
          <p:nvPr/>
        </p:nvPicPr>
        <p:blipFill>
          <a:blip r:embed="rId2"/>
          <a:stretch>
            <a:fillRect/>
          </a:stretch>
        </p:blipFill>
        <p:spPr>
          <a:xfrm>
            <a:off x="0" y="2"/>
            <a:ext cx="9144000" cy="5287347"/>
          </a:xfrm>
          <a:prstGeom prst="rect">
            <a:avLst/>
          </a:prstGeom>
        </p:spPr>
      </p:pic>
      <p:pic>
        <p:nvPicPr>
          <p:cNvPr id="7" name="Picture 6">
            <a:extLst>
              <a:ext uri="{FF2B5EF4-FFF2-40B4-BE49-F238E27FC236}">
                <a16:creationId xmlns:a16="http://schemas.microsoft.com/office/drawing/2014/main" id="{A62B8332-BA59-6DCD-E37E-4D697E499C90}"/>
              </a:ext>
            </a:extLst>
          </p:cNvPr>
          <p:cNvPicPr>
            <a:picLocks noChangeAspect="1"/>
          </p:cNvPicPr>
          <p:nvPr/>
        </p:nvPicPr>
        <p:blipFill>
          <a:blip r:embed="rId3"/>
          <a:stretch>
            <a:fillRect/>
          </a:stretch>
        </p:blipFill>
        <p:spPr>
          <a:xfrm>
            <a:off x="0" y="5538321"/>
            <a:ext cx="8498958" cy="1218470"/>
          </a:xfrm>
          <a:prstGeom prst="rect">
            <a:avLst/>
          </a:prstGeom>
        </p:spPr>
      </p:pic>
      <p:sp>
        <p:nvSpPr>
          <p:cNvPr id="8" name="TextBox 7">
            <a:extLst>
              <a:ext uri="{FF2B5EF4-FFF2-40B4-BE49-F238E27FC236}">
                <a16:creationId xmlns:a16="http://schemas.microsoft.com/office/drawing/2014/main" id="{1BC9E4E1-8479-E98E-99E1-704351F6E8E9}"/>
              </a:ext>
            </a:extLst>
          </p:cNvPr>
          <p:cNvSpPr txBox="1"/>
          <p:nvPr/>
        </p:nvSpPr>
        <p:spPr>
          <a:xfrm>
            <a:off x="5887355" y="730095"/>
            <a:ext cx="3258649" cy="400110"/>
          </a:xfrm>
          <a:prstGeom prst="rect">
            <a:avLst/>
          </a:prstGeom>
          <a:noFill/>
          <a:ln>
            <a:solidFill>
              <a:schemeClr val="tx1"/>
            </a:solidFill>
          </a:ln>
        </p:spPr>
        <p:txBody>
          <a:bodyPr wrap="none" rtlCol="0">
            <a:spAutoFit/>
          </a:bodyPr>
          <a:lstStyle/>
          <a:p>
            <a:r>
              <a:rPr lang="en-US" sz="2000" b="1" dirty="0">
                <a:solidFill>
                  <a:srgbClr val="0000FF"/>
                </a:solidFill>
              </a:rPr>
              <a:t>Initialize a pandas </a:t>
            </a:r>
            <a:r>
              <a:rPr lang="en-US" sz="2000" b="1" dirty="0" err="1">
                <a:solidFill>
                  <a:srgbClr val="0000FF"/>
                </a:solidFill>
              </a:rPr>
              <a:t>dataframe</a:t>
            </a:r>
            <a:endParaRPr lang="en-US" sz="2000" b="1" dirty="0">
              <a:solidFill>
                <a:srgbClr val="0000FF"/>
              </a:solidFill>
            </a:endParaRPr>
          </a:p>
        </p:txBody>
      </p:sp>
      <p:sp>
        <p:nvSpPr>
          <p:cNvPr id="9" name="TextBox 8">
            <a:extLst>
              <a:ext uri="{FF2B5EF4-FFF2-40B4-BE49-F238E27FC236}">
                <a16:creationId xmlns:a16="http://schemas.microsoft.com/office/drawing/2014/main" id="{6F14CD15-DE85-B6D6-C0CD-1171F93F4424}"/>
              </a:ext>
            </a:extLst>
          </p:cNvPr>
          <p:cNvSpPr txBox="1"/>
          <p:nvPr/>
        </p:nvSpPr>
        <p:spPr>
          <a:xfrm>
            <a:off x="5539566" y="4058086"/>
            <a:ext cx="3544496" cy="1015663"/>
          </a:xfrm>
          <a:prstGeom prst="rect">
            <a:avLst/>
          </a:prstGeom>
          <a:noFill/>
          <a:ln>
            <a:solidFill>
              <a:schemeClr val="tx1"/>
            </a:solidFill>
          </a:ln>
        </p:spPr>
        <p:txBody>
          <a:bodyPr wrap="none" rtlCol="0">
            <a:spAutoFit/>
          </a:bodyPr>
          <a:lstStyle/>
          <a:p>
            <a:r>
              <a:rPr lang="en-US" sz="2000" b="1" dirty="0">
                <a:solidFill>
                  <a:srgbClr val="0000FF"/>
                </a:solidFill>
              </a:rPr>
              <a:t>For features like </a:t>
            </a:r>
            <a:br>
              <a:rPr lang="en-US" sz="2000" b="1" dirty="0">
                <a:solidFill>
                  <a:srgbClr val="0000FF"/>
                </a:solidFill>
              </a:rPr>
            </a:br>
            <a:r>
              <a:rPr lang="en-US" sz="2000" b="1" dirty="0">
                <a:solidFill>
                  <a:srgbClr val="0000FF"/>
                </a:solidFill>
              </a:rPr>
              <a:t>electronegativity, read </a:t>
            </a:r>
            <a:br>
              <a:rPr lang="en-US" sz="2000" b="1" dirty="0">
                <a:solidFill>
                  <a:srgbClr val="0000FF"/>
                </a:solidFill>
              </a:rPr>
            </a:br>
            <a:r>
              <a:rPr lang="en-US" sz="2000" b="1" dirty="0" err="1">
                <a:solidFill>
                  <a:srgbClr val="0000FF"/>
                </a:solidFill>
              </a:rPr>
              <a:t>pymatgen</a:t>
            </a:r>
            <a:r>
              <a:rPr lang="en-US" sz="2000" b="1" dirty="0">
                <a:solidFill>
                  <a:srgbClr val="0000FF"/>
                </a:solidFill>
              </a:rPr>
              <a:t> and </a:t>
            </a:r>
            <a:r>
              <a:rPr lang="en-US" sz="2000" b="1" dirty="0" err="1">
                <a:solidFill>
                  <a:srgbClr val="0000FF"/>
                </a:solidFill>
              </a:rPr>
              <a:t>mapidoc</a:t>
            </a:r>
            <a:r>
              <a:rPr lang="en-US" sz="2000" b="1" dirty="0">
                <a:solidFill>
                  <a:srgbClr val="0000FF"/>
                </a:solidFill>
              </a:rPr>
              <a:t> manual</a:t>
            </a:r>
          </a:p>
        </p:txBody>
      </p:sp>
      <p:sp>
        <p:nvSpPr>
          <p:cNvPr id="10" name="TextBox 9">
            <a:extLst>
              <a:ext uri="{FF2B5EF4-FFF2-40B4-BE49-F238E27FC236}">
                <a16:creationId xmlns:a16="http://schemas.microsoft.com/office/drawing/2014/main" id="{F6FD0D99-46D7-0438-0F5C-D2611F8EE6CC}"/>
              </a:ext>
            </a:extLst>
          </p:cNvPr>
          <p:cNvSpPr txBox="1"/>
          <p:nvPr/>
        </p:nvSpPr>
        <p:spPr>
          <a:xfrm>
            <a:off x="5876723" y="2264722"/>
            <a:ext cx="2352888" cy="707886"/>
          </a:xfrm>
          <a:prstGeom prst="rect">
            <a:avLst/>
          </a:prstGeom>
          <a:noFill/>
          <a:ln>
            <a:solidFill>
              <a:schemeClr val="tx1"/>
            </a:solidFill>
          </a:ln>
        </p:spPr>
        <p:txBody>
          <a:bodyPr wrap="none" rtlCol="0">
            <a:spAutoFit/>
          </a:bodyPr>
          <a:lstStyle/>
          <a:p>
            <a:r>
              <a:rPr lang="en-US" sz="2000" b="1" dirty="0">
                <a:solidFill>
                  <a:srgbClr val="0000FF"/>
                </a:solidFill>
              </a:rPr>
              <a:t>Populate </a:t>
            </a:r>
            <a:r>
              <a:rPr lang="en-US" sz="2000" b="1" dirty="0" err="1">
                <a:solidFill>
                  <a:srgbClr val="0000FF"/>
                </a:solidFill>
              </a:rPr>
              <a:t>dataframe</a:t>
            </a:r>
            <a:r>
              <a:rPr lang="en-US" sz="2000" b="1" dirty="0">
                <a:solidFill>
                  <a:srgbClr val="0000FF"/>
                </a:solidFill>
              </a:rPr>
              <a:t> </a:t>
            </a:r>
            <a:br>
              <a:rPr lang="en-US" sz="2000" b="1" dirty="0">
                <a:solidFill>
                  <a:srgbClr val="0000FF"/>
                </a:solidFill>
              </a:rPr>
            </a:br>
            <a:r>
              <a:rPr lang="en-US" sz="2000" b="1" dirty="0">
                <a:solidFill>
                  <a:srgbClr val="0000FF"/>
                </a:solidFill>
              </a:rPr>
              <a:t>with values</a:t>
            </a:r>
          </a:p>
        </p:txBody>
      </p:sp>
      <p:sp>
        <p:nvSpPr>
          <p:cNvPr id="11" name="TextBox 10">
            <a:extLst>
              <a:ext uri="{FF2B5EF4-FFF2-40B4-BE49-F238E27FC236}">
                <a16:creationId xmlns:a16="http://schemas.microsoft.com/office/drawing/2014/main" id="{F2136D27-59BF-D329-D330-7454C1EFC2F9}"/>
              </a:ext>
            </a:extLst>
          </p:cNvPr>
          <p:cNvSpPr txBox="1"/>
          <p:nvPr/>
        </p:nvSpPr>
        <p:spPr>
          <a:xfrm>
            <a:off x="6029123" y="5925869"/>
            <a:ext cx="2542876" cy="400110"/>
          </a:xfrm>
          <a:prstGeom prst="rect">
            <a:avLst/>
          </a:prstGeom>
          <a:noFill/>
          <a:ln>
            <a:solidFill>
              <a:schemeClr val="tx1"/>
            </a:solidFill>
          </a:ln>
        </p:spPr>
        <p:txBody>
          <a:bodyPr wrap="none" rtlCol="0">
            <a:spAutoFit/>
          </a:bodyPr>
          <a:lstStyle/>
          <a:p>
            <a:r>
              <a:rPr lang="en-US" sz="2000" b="1" dirty="0">
                <a:solidFill>
                  <a:srgbClr val="0000FF"/>
                </a:solidFill>
              </a:rPr>
              <a:t>Plot data, use ML, </a:t>
            </a:r>
            <a:r>
              <a:rPr lang="en-US" sz="2000" b="1" i="1" dirty="0">
                <a:solidFill>
                  <a:srgbClr val="0000FF"/>
                </a:solidFill>
              </a:rPr>
              <a:t>etc.</a:t>
            </a:r>
          </a:p>
        </p:txBody>
      </p:sp>
    </p:spTree>
    <p:extLst>
      <p:ext uri="{BB962C8B-B14F-4D97-AF65-F5344CB8AC3E}">
        <p14:creationId xmlns:p14="http://schemas.microsoft.com/office/powerpoint/2010/main" val="126064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800" y="393117"/>
            <a:ext cx="8829040" cy="954107"/>
          </a:xfrm>
          <a:prstGeom prst="rect">
            <a:avLst/>
          </a:prstGeom>
        </p:spPr>
        <p:txBody>
          <a:bodyPr wrap="square">
            <a:spAutoFit/>
          </a:bodyPr>
          <a:lstStyle/>
          <a:p>
            <a:pPr algn="ctr"/>
            <a:r>
              <a:rPr lang="en-US" sz="2800" b="1" dirty="0">
                <a:solidFill>
                  <a:srgbClr val="0000FF"/>
                </a:solidFill>
                <a:latin typeface="Roboto"/>
              </a:rPr>
              <a:t>Materials Science and Engineering Version</a:t>
            </a:r>
          </a:p>
          <a:p>
            <a:pPr algn="ctr"/>
            <a:r>
              <a:rPr lang="en-US" sz="2800" dirty="0">
                <a:solidFill>
                  <a:srgbClr val="222222"/>
                </a:solidFill>
                <a:latin typeface="Roboto"/>
              </a:rPr>
              <a:t>of Crisp-DM</a:t>
            </a:r>
          </a:p>
        </p:txBody>
      </p:sp>
      <p:pic>
        <p:nvPicPr>
          <p:cNvPr id="7" name="Picture 2" descr="Data Analytics Project Lifecycle"/>
          <p:cNvPicPr>
            <a:picLocks noChangeAspect="1" noChangeArrowheads="1"/>
          </p:cNvPicPr>
          <p:nvPr/>
        </p:nvPicPr>
        <p:blipFill rotWithShape="1">
          <a:blip r:embed="rId2">
            <a:extLst>
              <a:ext uri="{28A0092B-C50C-407E-A947-70E740481C1C}">
                <a14:useLocalDpi xmlns:a14="http://schemas.microsoft.com/office/drawing/2010/main" val="0"/>
              </a:ext>
            </a:extLst>
          </a:blip>
          <a:srcRect t="16686" b="4729"/>
          <a:stretch/>
        </p:blipFill>
        <p:spPr bwMode="auto">
          <a:xfrm>
            <a:off x="50800" y="1422400"/>
            <a:ext cx="9011920" cy="39014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8079" y="2006863"/>
            <a:ext cx="967637" cy="338554"/>
          </a:xfrm>
          <a:prstGeom prst="rect">
            <a:avLst/>
          </a:prstGeom>
          <a:solidFill>
            <a:schemeClr val="bg1">
              <a:alpha val="90000"/>
            </a:schemeClr>
          </a:solidFill>
        </p:spPr>
        <p:txBody>
          <a:bodyPr wrap="none" rtlCol="0">
            <a:spAutoFit/>
          </a:bodyPr>
          <a:lstStyle/>
          <a:p>
            <a:r>
              <a:rPr lang="en-US" sz="1600" dirty="0">
                <a:solidFill>
                  <a:srgbClr val="FF0000"/>
                </a:solidFill>
              </a:rPr>
              <a:t>Materials</a:t>
            </a:r>
          </a:p>
        </p:txBody>
      </p:sp>
      <p:cxnSp>
        <p:nvCxnSpPr>
          <p:cNvPr id="16" name="Straight Connector 15"/>
          <p:cNvCxnSpPr/>
          <p:nvPr/>
        </p:nvCxnSpPr>
        <p:spPr>
          <a:xfrm>
            <a:off x="351597" y="2383006"/>
            <a:ext cx="556260" cy="1143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51597" y="2383006"/>
            <a:ext cx="556260" cy="1143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11319" y="6457890"/>
            <a:ext cx="2460930" cy="400110"/>
          </a:xfrm>
          <a:prstGeom prst="rect">
            <a:avLst/>
          </a:prstGeom>
          <a:noFill/>
        </p:spPr>
        <p:txBody>
          <a:bodyPr wrap="none" rtlCol="0">
            <a:spAutoFit/>
          </a:bodyPr>
          <a:lstStyle/>
          <a:p>
            <a:r>
              <a:rPr lang="en-US" sz="2000" b="1" dirty="0"/>
              <a:t>5% Machine Learning</a:t>
            </a:r>
          </a:p>
        </p:txBody>
      </p:sp>
      <p:sp>
        <p:nvSpPr>
          <p:cNvPr id="18" name="Right Arrow 17"/>
          <p:cNvSpPr/>
          <p:nvPr/>
        </p:nvSpPr>
        <p:spPr>
          <a:xfrm rot="16200000">
            <a:off x="5148414" y="6112611"/>
            <a:ext cx="213360" cy="37338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5675893"/>
            <a:ext cx="914400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5675893"/>
            <a:ext cx="5029200" cy="4648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55%: Data Collection and Data Preparation</a:t>
            </a:r>
          </a:p>
        </p:txBody>
      </p:sp>
      <p:sp>
        <p:nvSpPr>
          <p:cNvPr id="19" name="Rectangle 18"/>
          <p:cNvSpPr/>
          <p:nvPr/>
        </p:nvSpPr>
        <p:spPr>
          <a:xfrm>
            <a:off x="5029200" y="5675893"/>
            <a:ext cx="457200" cy="46482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86400" y="5675893"/>
            <a:ext cx="3657600" cy="46482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40% Analysis/Interpretation</a:t>
            </a:r>
          </a:p>
        </p:txBody>
      </p:sp>
    </p:spTree>
    <p:extLst>
      <p:ext uri="{BB962C8B-B14F-4D97-AF65-F5344CB8AC3E}">
        <p14:creationId xmlns:p14="http://schemas.microsoft.com/office/powerpoint/2010/main" val="2642225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35621" y="505914"/>
            <a:ext cx="8254022" cy="5704386"/>
          </a:xfrm>
          <a:prstGeom prst="rect">
            <a:avLst/>
          </a:prstGeom>
        </p:spPr>
      </p:pic>
    </p:spTree>
    <p:extLst>
      <p:ext uri="{BB962C8B-B14F-4D97-AF65-F5344CB8AC3E}">
        <p14:creationId xmlns:p14="http://schemas.microsoft.com/office/powerpoint/2010/main" val="424638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5CC2BE-B224-1F7F-F139-E185AF5971B7}"/>
              </a:ext>
            </a:extLst>
          </p:cNvPr>
          <p:cNvPicPr>
            <a:picLocks noChangeAspect="1"/>
          </p:cNvPicPr>
          <p:nvPr/>
        </p:nvPicPr>
        <p:blipFill rotWithShape="1">
          <a:blip r:embed="rId2"/>
          <a:srcRect b="26015"/>
          <a:stretch/>
        </p:blipFill>
        <p:spPr>
          <a:xfrm>
            <a:off x="835001" y="1830956"/>
            <a:ext cx="7505896" cy="3410895"/>
          </a:xfrm>
          <a:prstGeom prst="rect">
            <a:avLst/>
          </a:prstGeom>
        </p:spPr>
      </p:pic>
      <p:sp>
        <p:nvSpPr>
          <p:cNvPr id="7" name="TextBox 6">
            <a:extLst>
              <a:ext uri="{FF2B5EF4-FFF2-40B4-BE49-F238E27FC236}">
                <a16:creationId xmlns:a16="http://schemas.microsoft.com/office/drawing/2014/main" id="{0A089EC1-E71F-CA9E-E5A1-3B04C6D3A196}"/>
              </a:ext>
            </a:extLst>
          </p:cNvPr>
          <p:cNvSpPr txBox="1"/>
          <p:nvPr/>
        </p:nvSpPr>
        <p:spPr>
          <a:xfrm>
            <a:off x="265815" y="254813"/>
            <a:ext cx="8445795" cy="523220"/>
          </a:xfrm>
          <a:prstGeom prst="rect">
            <a:avLst/>
          </a:prstGeom>
          <a:noFill/>
        </p:spPr>
        <p:txBody>
          <a:bodyPr wrap="square">
            <a:spAutoFit/>
          </a:bodyPr>
          <a:lstStyle/>
          <a:p>
            <a:r>
              <a:rPr lang="en-US" sz="2800" dirty="0"/>
              <a:t>Scroll down on </a:t>
            </a:r>
            <a:r>
              <a:rPr lang="en-US" sz="2800" dirty="0">
                <a:hlinkClick r:id="rId3"/>
              </a:rPr>
              <a:t>https://wenhaosun.github.io/MSE593/</a:t>
            </a:r>
            <a:endParaRPr lang="en-US" sz="2800" dirty="0"/>
          </a:p>
        </p:txBody>
      </p:sp>
    </p:spTree>
    <p:extLst>
      <p:ext uri="{BB962C8B-B14F-4D97-AF65-F5344CB8AC3E}">
        <p14:creationId xmlns:p14="http://schemas.microsoft.com/office/powerpoint/2010/main" val="86566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220948"/>
            <a:ext cx="7863840" cy="6415602"/>
          </a:xfrm>
          <a:prstGeom prst="rect">
            <a:avLst/>
          </a:prstGeom>
        </p:spPr>
        <p:txBody>
          <a:bodyPr wrap="square">
            <a:spAutoFit/>
          </a:bodyPr>
          <a:lstStyle/>
          <a:p>
            <a:pPr marL="342900" indent="-342900">
              <a:lnSpc>
                <a:spcPct val="107000"/>
              </a:lnSpc>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Python Data Structures: </a:t>
            </a:r>
            <a:r>
              <a:rPr lang="en-US" sz="1600" dirty="0">
                <a:latin typeface="Times New Roman" panose="02020603050405020304" pitchFamily="18" charset="0"/>
                <a:cs typeface="Times New Roman" panose="02020603050405020304" pitchFamily="18" charset="0"/>
                <a:hlinkClick r:id="rId2"/>
              </a:rPr>
              <a:t>https://docs.python.org/3/tutorial/datastructures.html#dictionaries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Materials Project features available via API: </a:t>
            </a:r>
            <a:r>
              <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https://github.com/materialsproject/mapidoc/tree/master/materials</a:t>
            </a:r>
            <a:endPar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endPar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MongoDB Query Language: </a:t>
            </a:r>
            <a:br>
              <a:rPr lang="en-US" sz="1600" dirty="0">
                <a:latin typeface="Times New Roman" panose="02020603050405020304" pitchFamily="18" charset="0"/>
                <a:ea typeface="Calibri" panose="020F0502020204030204" pitchFamily="34"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hlinkClick r:id="rId4"/>
              </a:rPr>
              <a:t>https://docs.mongodb.com/manual/reference/operator/query/</a:t>
            </a:r>
            <a:endParaRPr lang="en-US" sz="1600" dirty="0">
              <a:latin typeface="Times New Roman" panose="02020603050405020304" pitchFamily="18" charset="0"/>
              <a:cs typeface="Times New Roman" panose="02020603050405020304" pitchFamily="18" charset="0"/>
            </a:endParaRPr>
          </a:p>
          <a:p>
            <a:pPr marL="342900" indent="-342900">
              <a:lnSpc>
                <a:spcPct val="107000"/>
              </a:lnSpc>
              <a:buFont typeface="+mj-lt"/>
              <a:buAutoNum type="arabicPeriod"/>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Pandas in 10 minutes: </a:t>
            </a:r>
            <a:br>
              <a:rPr lang="en-US" sz="1600" dirty="0">
                <a:latin typeface="Times New Roman" panose="02020603050405020304" pitchFamily="18" charset="0"/>
                <a:ea typeface="Calibri" panose="020F0502020204030204" pitchFamily="34" charset="0"/>
                <a:cs typeface="Times New Roman" panose="02020603050405020304" pitchFamily="18" charset="0"/>
              </a:rPr>
            </a:br>
            <a:r>
              <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5"/>
              </a:rPr>
              <a:t>https://pandas.pydata.org/pandas-docs/stable/getting_started/10min.html</a:t>
            </a:r>
            <a:br>
              <a:rPr lang="en-US" sz="1600" dirty="0">
                <a:latin typeface="Times New Roman" panose="02020603050405020304" pitchFamily="18" charset="0"/>
                <a:ea typeface="Calibri" panose="020F0502020204030204" pitchFamily="34" charset="0"/>
                <a:cs typeface="Times New Roman" panose="02020603050405020304" pitchFamily="18" charset="0"/>
              </a:rPr>
            </a:b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Object-oriented programming: Bank Account Example: </a:t>
            </a:r>
            <a:r>
              <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a:rPr>
              <a:t>https://www.geeksforgeeks.org/python-program-to-create-bankaccount-class-with-deposit-withdraw-function/</a:t>
            </a:r>
            <a:endPar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endPar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1600" dirty="0" err="1">
                <a:latin typeface="Times New Roman" panose="02020603050405020304" pitchFamily="18" charset="0"/>
                <a:cs typeface="Times New Roman" panose="02020603050405020304" pitchFamily="18" charset="0"/>
              </a:rPr>
              <a:t>Pymatgen</a:t>
            </a:r>
            <a:r>
              <a:rPr lang="en-US" sz="1600" dirty="0">
                <a:latin typeface="Times New Roman" panose="02020603050405020304" pitchFamily="18" charset="0"/>
                <a:cs typeface="Times New Roman" panose="02020603050405020304" pitchFamily="18" charset="0"/>
              </a:rPr>
              <a:t> Composition object: </a:t>
            </a:r>
            <a:br>
              <a:rPr lang="en-US" sz="1600" dirty="0">
                <a:latin typeface="Times New Roman" panose="02020603050405020304" pitchFamily="18" charset="0"/>
                <a:cs typeface="Times New Roman" panose="02020603050405020304" pitchFamily="18" charset="0"/>
              </a:rPr>
            </a:br>
            <a:r>
              <a:rPr lang="en-US" sz="1600" u="sng" dirty="0">
                <a:latin typeface="Times New Roman" panose="02020603050405020304" pitchFamily="18" charset="0"/>
                <a:cs typeface="Times New Roman" panose="02020603050405020304" pitchFamily="18" charset="0"/>
                <a:hlinkClick r:id="rId7"/>
              </a:rPr>
              <a:t>https://pymatgen.org/pymatgen.core.composition.html</a:t>
            </a:r>
            <a:br>
              <a:rPr lang="en-US" sz="1600" dirty="0">
                <a:latin typeface="Times New Roman" panose="02020603050405020304" pitchFamily="18" charset="0"/>
                <a:ea typeface="Calibri" panose="020F0502020204030204" pitchFamily="34" charset="0"/>
                <a:cs typeface="Times New Roman" panose="02020603050405020304" pitchFamily="18" charset="0"/>
              </a:rPr>
            </a:b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n-US" sz="1600" u="sng" dirty="0">
                <a:latin typeface="Times New Roman" panose="02020603050405020304" pitchFamily="18" charset="0"/>
                <a:ea typeface="Calibri" panose="020F0502020204030204" pitchFamily="34" charset="0"/>
                <a:cs typeface="Times New Roman" panose="02020603050405020304" pitchFamily="18" charset="0"/>
              </a:rPr>
              <a:t>Figure Galleries: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514350" indent="-285750">
              <a:lnSpc>
                <a:spcPct val="107000"/>
              </a:lnSpc>
              <a:buFont typeface="Arial" panose="020B0604020202020204" pitchFamily="34" charset="0"/>
              <a:buChar char="•"/>
            </a:pPr>
            <a:r>
              <a:rPr lang="en-US" sz="1600" dirty="0" err="1">
                <a:latin typeface="Times New Roman" panose="02020603050405020304" pitchFamily="18" charset="0"/>
                <a:ea typeface="Calibri" panose="020F0502020204030204" pitchFamily="34" charset="0"/>
                <a:cs typeface="Times New Roman" panose="02020603050405020304" pitchFamily="18" charset="0"/>
              </a:rPr>
              <a:t>Plotly</a:t>
            </a:r>
            <a:r>
              <a:rPr lang="en-US" sz="1600" dirty="0">
                <a:latin typeface="Times New Roman" panose="02020603050405020304" pitchFamily="18" charset="0"/>
                <a:ea typeface="Calibri" panose="020F0502020204030204" pitchFamily="34" charset="0"/>
                <a:cs typeface="Times New Roman" panose="02020603050405020304" pitchFamily="18" charset="0"/>
              </a:rPr>
              <a:t> Interactive Figures: </a:t>
            </a:r>
            <a:r>
              <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a:rPr>
              <a:t>https://plot.ly/python/</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514350" indent="-285750">
              <a:lnSpc>
                <a:spcPct val="107000"/>
              </a:lnSpc>
              <a:buFont typeface="Arial" panose="020B0604020202020204" pitchFamily="34" charset="0"/>
              <a:buChar char="•"/>
            </a:pPr>
            <a:r>
              <a:rPr lang="en-US" sz="1600" dirty="0" err="1">
                <a:latin typeface="Times New Roman" panose="02020603050405020304" pitchFamily="18" charset="0"/>
                <a:ea typeface="Calibri" panose="020F0502020204030204" pitchFamily="34" charset="0"/>
                <a:cs typeface="Times New Roman" panose="02020603050405020304" pitchFamily="18" charset="0"/>
              </a:rPr>
              <a:t>Matplotlib</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9"/>
              </a:rPr>
              <a:t>https://matplotlib.org/gallery.html</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514350" indent="-285750">
              <a:lnSpc>
                <a:spcPct val="107000"/>
              </a:lnSpc>
              <a:buFont typeface="Arial" panose="020B0604020202020204" pitchFamily="34" charset="0"/>
              <a:buChar char="•"/>
            </a:pPr>
            <a:r>
              <a:rPr lang="en-US" sz="1600" dirty="0" err="1">
                <a:latin typeface="Times New Roman" panose="02020603050405020304" pitchFamily="18" charset="0"/>
                <a:ea typeface="Calibri" panose="020F0502020204030204" pitchFamily="34" charset="0"/>
                <a:cs typeface="Times New Roman" panose="02020603050405020304" pitchFamily="18" charset="0"/>
              </a:rPr>
              <a:t>Seaborn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10"/>
              </a:rPr>
              <a:t>https://seaborn.pydata.org/examples/index.html</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en-US" sz="1600" dirty="0" err="1">
                <a:latin typeface="Times New Roman" panose="02020603050405020304" pitchFamily="18" charset="0"/>
                <a:ea typeface="Calibri" panose="020F0502020204030204" pitchFamily="34" charset="0"/>
                <a:cs typeface="Times New Roman" panose="02020603050405020304" pitchFamily="18" charset="0"/>
              </a:rPr>
              <a:t>Bokeh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11"/>
              </a:rPr>
              <a:t>https://docs.bokeh.org/en/latest/docs/gallery.html</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003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A2A0EF-D2E8-3447-00FF-EE105DE54CFA}"/>
              </a:ext>
            </a:extLst>
          </p:cNvPr>
          <p:cNvPicPr>
            <a:picLocks noChangeAspect="1"/>
          </p:cNvPicPr>
          <p:nvPr/>
        </p:nvPicPr>
        <p:blipFill>
          <a:blip r:embed="rId2"/>
          <a:stretch>
            <a:fillRect/>
          </a:stretch>
        </p:blipFill>
        <p:spPr>
          <a:xfrm>
            <a:off x="187664" y="663956"/>
            <a:ext cx="8768672" cy="5530088"/>
          </a:xfrm>
          <a:prstGeom prst="rect">
            <a:avLst/>
          </a:prstGeom>
        </p:spPr>
      </p:pic>
    </p:spTree>
    <p:extLst>
      <p:ext uri="{BB962C8B-B14F-4D97-AF65-F5344CB8AC3E}">
        <p14:creationId xmlns:p14="http://schemas.microsoft.com/office/powerpoint/2010/main" val="334891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6D5A94-AF0D-BB60-6DEA-BCDE0130BE32}"/>
              </a:ext>
            </a:extLst>
          </p:cNvPr>
          <p:cNvPicPr>
            <a:picLocks noChangeAspect="1"/>
          </p:cNvPicPr>
          <p:nvPr/>
        </p:nvPicPr>
        <p:blipFill>
          <a:blip r:embed="rId2"/>
          <a:stretch>
            <a:fillRect/>
          </a:stretch>
        </p:blipFill>
        <p:spPr>
          <a:xfrm>
            <a:off x="2354290" y="335308"/>
            <a:ext cx="6353430" cy="6187384"/>
          </a:xfrm>
          <a:prstGeom prst="rect">
            <a:avLst/>
          </a:prstGeom>
        </p:spPr>
      </p:pic>
      <p:sp>
        <p:nvSpPr>
          <p:cNvPr id="7" name="Title 1">
            <a:extLst>
              <a:ext uri="{FF2B5EF4-FFF2-40B4-BE49-F238E27FC236}">
                <a16:creationId xmlns:a16="http://schemas.microsoft.com/office/drawing/2014/main" id="{28D8105D-C0AB-7C62-AD4F-70DA40683069}"/>
              </a:ext>
            </a:extLst>
          </p:cNvPr>
          <p:cNvSpPr>
            <a:spLocks noGrp="1"/>
          </p:cNvSpPr>
          <p:nvPr>
            <p:ph type="title"/>
          </p:nvPr>
        </p:nvSpPr>
        <p:spPr>
          <a:xfrm>
            <a:off x="628650" y="365126"/>
            <a:ext cx="7886700" cy="449883"/>
          </a:xfrm>
        </p:spPr>
        <p:txBody>
          <a:bodyPr>
            <a:normAutofit fontScale="90000"/>
          </a:bodyPr>
          <a:lstStyle/>
          <a:p>
            <a:r>
              <a:rPr lang="en-US"/>
              <a:t>GOOGLE</a:t>
            </a:r>
          </a:p>
        </p:txBody>
      </p:sp>
      <p:sp>
        <p:nvSpPr>
          <p:cNvPr id="8" name="Slide Number Placeholder 7">
            <a:extLst>
              <a:ext uri="{FF2B5EF4-FFF2-40B4-BE49-F238E27FC236}">
                <a16:creationId xmlns:a16="http://schemas.microsoft.com/office/drawing/2014/main" id="{BA91594B-1A8D-93A7-DF10-D7F4CB61185A}"/>
              </a:ext>
            </a:extLst>
          </p:cNvPr>
          <p:cNvSpPr>
            <a:spLocks noGrp="1"/>
          </p:cNvSpPr>
          <p:nvPr>
            <p:ph type="sldNum" sz="quarter" idx="12"/>
          </p:nvPr>
        </p:nvSpPr>
        <p:spPr/>
        <p:txBody>
          <a:bodyPr/>
          <a:lstStyle/>
          <a:p>
            <a:fld id="{82E8630E-1647-40AD-AF97-452D20A1BDCE}" type="slidenum">
              <a:rPr lang="en-US" smtClean="0"/>
              <a:t>19</a:t>
            </a:fld>
            <a:endParaRPr lang="en-US"/>
          </a:p>
        </p:txBody>
      </p:sp>
    </p:spTree>
    <p:extLst>
      <p:ext uri="{BB962C8B-B14F-4D97-AF65-F5344CB8AC3E}">
        <p14:creationId xmlns:p14="http://schemas.microsoft.com/office/powerpoint/2010/main" val="206268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qr code on a screen&#10;&#10;Description automatically generated with medium confidence">
            <a:extLst>
              <a:ext uri="{FF2B5EF4-FFF2-40B4-BE49-F238E27FC236}">
                <a16:creationId xmlns:a16="http://schemas.microsoft.com/office/drawing/2014/main" id="{7B0DDB5F-7470-F02B-4F0F-6549F17305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7738" y="390697"/>
            <a:ext cx="4134637" cy="4348163"/>
          </a:xfrm>
        </p:spPr>
      </p:pic>
      <p:sp>
        <p:nvSpPr>
          <p:cNvPr id="10" name="TextBox 9">
            <a:extLst>
              <a:ext uri="{FF2B5EF4-FFF2-40B4-BE49-F238E27FC236}">
                <a16:creationId xmlns:a16="http://schemas.microsoft.com/office/drawing/2014/main" id="{2834777D-CFC9-BF48-68DD-DF251D16FD03}"/>
              </a:ext>
            </a:extLst>
          </p:cNvPr>
          <p:cNvSpPr txBox="1"/>
          <p:nvPr/>
        </p:nvSpPr>
        <p:spPr>
          <a:xfrm>
            <a:off x="727363" y="5062452"/>
            <a:ext cx="7689273" cy="2308324"/>
          </a:xfrm>
          <a:prstGeom prst="rect">
            <a:avLst/>
          </a:prstGeom>
          <a:noFill/>
        </p:spPr>
        <p:txBody>
          <a:bodyPr wrap="square" rtlCol="0">
            <a:spAutoFit/>
          </a:bodyPr>
          <a:lstStyle/>
          <a:p>
            <a:r>
              <a:rPr lang="en-US" sz="3600" dirty="0">
                <a:hlinkClick r:id="rId3"/>
              </a:rPr>
              <a:t>https://whsunresearch.group/hss_2023</a:t>
            </a:r>
            <a:endParaRPr lang="en-US" sz="3600" dirty="0"/>
          </a:p>
          <a:p>
            <a:pPr algn="l"/>
            <a:r>
              <a:rPr lang="en-US" sz="3600" dirty="0"/>
              <a:t>Download </a:t>
            </a:r>
            <a:r>
              <a:rPr lang="en-US" sz="3600" b="0" i="0" dirty="0">
                <a:solidFill>
                  <a:srgbClr val="000000"/>
                </a:solidFill>
                <a:effectLst/>
                <a:highlight>
                  <a:srgbClr val="FFFF00"/>
                </a:highlight>
                <a:latin typeface="acumin-pro"/>
                <a:hlinkClick r:id="rId4"/>
              </a:rPr>
              <a:t>Lecture 3 Python Notebook</a:t>
            </a:r>
            <a:endParaRPr lang="en-US" sz="3600" b="0" i="0" dirty="0">
              <a:solidFill>
                <a:srgbClr val="000000"/>
              </a:solidFill>
              <a:effectLst/>
              <a:highlight>
                <a:srgbClr val="FFFF00"/>
              </a:highlight>
              <a:latin typeface="acumin-pro"/>
            </a:endParaRPr>
          </a:p>
          <a:p>
            <a:br>
              <a:rPr lang="en-US" sz="3600" dirty="0"/>
            </a:br>
            <a:endParaRPr lang="en-US" sz="3600" dirty="0"/>
          </a:p>
        </p:txBody>
      </p:sp>
    </p:spTree>
    <p:extLst>
      <p:ext uri="{BB962C8B-B14F-4D97-AF65-F5344CB8AC3E}">
        <p14:creationId xmlns:p14="http://schemas.microsoft.com/office/powerpoint/2010/main" val="145125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ED31E2-CF74-DAFD-7DE9-DCE51D6CF3B2}"/>
              </a:ext>
            </a:extLst>
          </p:cNvPr>
          <p:cNvGrpSpPr/>
          <p:nvPr/>
        </p:nvGrpSpPr>
        <p:grpSpPr>
          <a:xfrm>
            <a:off x="2845651" y="418684"/>
            <a:ext cx="4746239" cy="6074190"/>
            <a:chOff x="2198880" y="172066"/>
            <a:chExt cx="4746239" cy="6074190"/>
          </a:xfrm>
        </p:grpSpPr>
        <p:pic>
          <p:nvPicPr>
            <p:cNvPr id="5" name="Picture 4">
              <a:extLst>
                <a:ext uri="{FF2B5EF4-FFF2-40B4-BE49-F238E27FC236}">
                  <a16:creationId xmlns:a16="http://schemas.microsoft.com/office/drawing/2014/main" id="{A4CBED78-AC64-6EF0-6EC3-36BD55F17067}"/>
                </a:ext>
              </a:extLst>
            </p:cNvPr>
            <p:cNvPicPr>
              <a:picLocks noChangeAspect="1"/>
            </p:cNvPicPr>
            <p:nvPr/>
          </p:nvPicPr>
          <p:blipFill>
            <a:blip r:embed="rId2"/>
            <a:stretch>
              <a:fillRect/>
            </a:stretch>
          </p:blipFill>
          <p:spPr>
            <a:xfrm>
              <a:off x="2198880" y="172066"/>
              <a:ext cx="4746239" cy="4522595"/>
            </a:xfrm>
            <a:prstGeom prst="rect">
              <a:avLst/>
            </a:prstGeom>
          </p:spPr>
        </p:pic>
        <p:pic>
          <p:nvPicPr>
            <p:cNvPr id="6" name="Picture 5">
              <a:extLst>
                <a:ext uri="{FF2B5EF4-FFF2-40B4-BE49-F238E27FC236}">
                  <a16:creationId xmlns:a16="http://schemas.microsoft.com/office/drawing/2014/main" id="{3060A07F-F9C1-21A1-0855-56606F8329B5}"/>
                </a:ext>
              </a:extLst>
            </p:cNvPr>
            <p:cNvPicPr>
              <a:picLocks noChangeAspect="1"/>
            </p:cNvPicPr>
            <p:nvPr/>
          </p:nvPicPr>
          <p:blipFill rotWithShape="1">
            <a:blip r:embed="rId3"/>
            <a:srcRect l="8877" r="12883"/>
            <a:stretch/>
          </p:blipFill>
          <p:spPr>
            <a:xfrm>
              <a:off x="2198880" y="4058155"/>
              <a:ext cx="4746239" cy="2188101"/>
            </a:xfrm>
            <a:prstGeom prst="rect">
              <a:avLst/>
            </a:prstGeom>
          </p:spPr>
        </p:pic>
      </p:grpSp>
      <p:sp>
        <p:nvSpPr>
          <p:cNvPr id="3" name="Title 1">
            <a:extLst>
              <a:ext uri="{FF2B5EF4-FFF2-40B4-BE49-F238E27FC236}">
                <a16:creationId xmlns:a16="http://schemas.microsoft.com/office/drawing/2014/main" id="{C35290B5-DB4A-E94F-F43A-2F106A48E035}"/>
              </a:ext>
            </a:extLst>
          </p:cNvPr>
          <p:cNvSpPr>
            <a:spLocks noGrp="1"/>
          </p:cNvSpPr>
          <p:nvPr>
            <p:ph type="title"/>
          </p:nvPr>
        </p:nvSpPr>
        <p:spPr>
          <a:xfrm>
            <a:off x="628650" y="365126"/>
            <a:ext cx="7886700" cy="449883"/>
          </a:xfrm>
        </p:spPr>
        <p:txBody>
          <a:bodyPr>
            <a:normAutofit fontScale="90000"/>
          </a:bodyPr>
          <a:lstStyle/>
          <a:p>
            <a:r>
              <a:rPr lang="en-US"/>
              <a:t>CHAT-GPT</a:t>
            </a:r>
          </a:p>
        </p:txBody>
      </p:sp>
      <p:sp>
        <p:nvSpPr>
          <p:cNvPr id="7" name="Rectangle 6">
            <a:extLst>
              <a:ext uri="{FF2B5EF4-FFF2-40B4-BE49-F238E27FC236}">
                <a16:creationId xmlns:a16="http://schemas.microsoft.com/office/drawing/2014/main" id="{C532CE41-3CA3-A581-FB11-44B9C0DB7F8F}"/>
              </a:ext>
            </a:extLst>
          </p:cNvPr>
          <p:cNvSpPr/>
          <p:nvPr/>
        </p:nvSpPr>
        <p:spPr>
          <a:xfrm>
            <a:off x="3289609" y="5564456"/>
            <a:ext cx="4103649" cy="84749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3F8861B7-7A1E-42C5-D073-41C81CA7274D}"/>
              </a:ext>
            </a:extLst>
          </p:cNvPr>
          <p:cNvSpPr>
            <a:spLocks noGrp="1"/>
          </p:cNvSpPr>
          <p:nvPr>
            <p:ph type="sldNum" sz="quarter" idx="12"/>
          </p:nvPr>
        </p:nvSpPr>
        <p:spPr/>
        <p:txBody>
          <a:bodyPr/>
          <a:lstStyle/>
          <a:p>
            <a:fld id="{82E8630E-1647-40AD-AF97-452D20A1BDCE}" type="slidenum">
              <a:rPr lang="en-US" smtClean="0"/>
              <a:t>20</a:t>
            </a:fld>
            <a:endParaRPr lang="en-US"/>
          </a:p>
        </p:txBody>
      </p:sp>
    </p:spTree>
    <p:extLst>
      <p:ext uri="{BB962C8B-B14F-4D97-AF65-F5344CB8AC3E}">
        <p14:creationId xmlns:p14="http://schemas.microsoft.com/office/powerpoint/2010/main" val="2526600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F7FE-4463-988C-4833-38AE9741C5DE}"/>
              </a:ext>
            </a:extLst>
          </p:cNvPr>
          <p:cNvSpPr>
            <a:spLocks noGrp="1"/>
          </p:cNvSpPr>
          <p:nvPr>
            <p:ph type="title"/>
          </p:nvPr>
        </p:nvSpPr>
        <p:spPr>
          <a:xfrm>
            <a:off x="113261" y="353687"/>
            <a:ext cx="7886700" cy="1325563"/>
          </a:xfrm>
        </p:spPr>
        <p:txBody>
          <a:bodyPr>
            <a:normAutofit/>
          </a:bodyPr>
          <a:lstStyle/>
          <a:p>
            <a:r>
              <a:rPr lang="en-US" dirty="0"/>
              <a:t>PYMATGEN</a:t>
            </a:r>
          </a:p>
        </p:txBody>
      </p:sp>
      <p:sp>
        <p:nvSpPr>
          <p:cNvPr id="8" name="TextBox 7">
            <a:extLst>
              <a:ext uri="{FF2B5EF4-FFF2-40B4-BE49-F238E27FC236}">
                <a16:creationId xmlns:a16="http://schemas.microsoft.com/office/drawing/2014/main" id="{F5562B17-65E4-B8F7-EFE4-7A99DE30BC98}"/>
              </a:ext>
            </a:extLst>
          </p:cNvPr>
          <p:cNvSpPr txBox="1"/>
          <p:nvPr/>
        </p:nvSpPr>
        <p:spPr>
          <a:xfrm>
            <a:off x="3151612" y="157739"/>
            <a:ext cx="5620216" cy="3139321"/>
          </a:xfrm>
          <a:prstGeom prst="rect">
            <a:avLst/>
          </a:prstGeom>
          <a:noFill/>
          <a:ln w="38100">
            <a:solidFill>
              <a:schemeClr val="tx1"/>
            </a:solidFill>
          </a:ln>
        </p:spPr>
        <p:txBody>
          <a:bodyPr wrap="square" rtlCol="0">
            <a:spAutoFit/>
          </a:bodyPr>
          <a:lstStyle/>
          <a:p>
            <a:r>
              <a:rPr lang="en-US" b="1"/>
              <a:t>Python Code:</a:t>
            </a:r>
          </a:p>
          <a:p>
            <a:r>
              <a:rPr lang="en-US"/>
              <a:t>criteria = {'elements':{"$in":["Li", "Na", "K"], "$all": ["O"]}, </a:t>
            </a:r>
          </a:p>
          <a:p>
            <a:r>
              <a:rPr lang="en-US"/>
              <a:t>	'nelements':3, </a:t>
            </a:r>
          </a:p>
          <a:p>
            <a:r>
              <a:rPr lang="en-US"/>
              <a:t>	 'anonymous_formula': {"A": 1, "B": 1, "C": 3}  }</a:t>
            </a:r>
          </a:p>
          <a:p>
            <a:endParaRPr lang="en-US" b="1"/>
          </a:p>
          <a:p>
            <a:r>
              <a:rPr lang="en-US"/>
              <a:t>props = ['pretty_formula’]</a:t>
            </a:r>
          </a:p>
          <a:p>
            <a:endParaRPr lang="en-US"/>
          </a:p>
          <a:p>
            <a:r>
              <a:rPr lang="en-US"/>
              <a:t>entries = MPR.query(criteria=criteria, properties=props)</a:t>
            </a:r>
          </a:p>
          <a:p>
            <a:endParaRPr lang="en-US"/>
          </a:p>
          <a:p>
            <a:r>
              <a:rPr lang="en-US"/>
              <a:t>for e in entries:</a:t>
            </a:r>
          </a:p>
          <a:p>
            <a:r>
              <a:rPr lang="en-US"/>
              <a:t>    print(e['pretty_formula'])</a:t>
            </a:r>
          </a:p>
        </p:txBody>
      </p:sp>
      <p:grpSp>
        <p:nvGrpSpPr>
          <p:cNvPr id="14" name="Group 13">
            <a:extLst>
              <a:ext uri="{FF2B5EF4-FFF2-40B4-BE49-F238E27FC236}">
                <a16:creationId xmlns:a16="http://schemas.microsoft.com/office/drawing/2014/main" id="{29670869-5498-E387-DBDB-D41133FA036D}"/>
              </a:ext>
            </a:extLst>
          </p:cNvPr>
          <p:cNvGrpSpPr/>
          <p:nvPr/>
        </p:nvGrpSpPr>
        <p:grpSpPr>
          <a:xfrm>
            <a:off x="416730" y="3504447"/>
            <a:ext cx="6278172" cy="703442"/>
            <a:chOff x="297598" y="3212748"/>
            <a:chExt cx="6278172" cy="703442"/>
          </a:xfrm>
        </p:grpSpPr>
        <p:pic>
          <p:nvPicPr>
            <p:cNvPr id="10" name="Picture 9">
              <a:extLst>
                <a:ext uri="{FF2B5EF4-FFF2-40B4-BE49-F238E27FC236}">
                  <a16:creationId xmlns:a16="http://schemas.microsoft.com/office/drawing/2014/main" id="{E1ADA6C4-491D-9331-24BC-5790FF90F74A}"/>
                </a:ext>
              </a:extLst>
            </p:cNvPr>
            <p:cNvPicPr>
              <a:picLocks noChangeAspect="1"/>
            </p:cNvPicPr>
            <p:nvPr/>
          </p:nvPicPr>
          <p:blipFill rotWithShape="1">
            <a:blip r:embed="rId2"/>
            <a:srcRect r="92040" b="2252"/>
            <a:stretch/>
          </p:blipFill>
          <p:spPr>
            <a:xfrm>
              <a:off x="297598" y="3212748"/>
              <a:ext cx="579510" cy="360338"/>
            </a:xfrm>
            <a:prstGeom prst="rect">
              <a:avLst/>
            </a:prstGeom>
          </p:spPr>
        </p:pic>
        <p:pic>
          <p:nvPicPr>
            <p:cNvPr id="11" name="Picture 10">
              <a:extLst>
                <a:ext uri="{FF2B5EF4-FFF2-40B4-BE49-F238E27FC236}">
                  <a16:creationId xmlns:a16="http://schemas.microsoft.com/office/drawing/2014/main" id="{AFEED2A9-D667-1794-0B15-19D9B3B544CA}"/>
                </a:ext>
              </a:extLst>
            </p:cNvPr>
            <p:cNvPicPr>
              <a:picLocks noChangeAspect="1"/>
            </p:cNvPicPr>
            <p:nvPr/>
          </p:nvPicPr>
          <p:blipFill rotWithShape="1">
            <a:blip r:embed="rId3"/>
            <a:srcRect t="1" r="92470" b="-2305"/>
            <a:stretch/>
          </p:blipFill>
          <p:spPr>
            <a:xfrm>
              <a:off x="338895" y="3509659"/>
              <a:ext cx="642659" cy="406531"/>
            </a:xfrm>
            <a:prstGeom prst="rect">
              <a:avLst/>
            </a:prstGeom>
          </p:spPr>
        </p:pic>
        <p:pic>
          <p:nvPicPr>
            <p:cNvPr id="12" name="Picture 11">
              <a:extLst>
                <a:ext uri="{FF2B5EF4-FFF2-40B4-BE49-F238E27FC236}">
                  <a16:creationId xmlns:a16="http://schemas.microsoft.com/office/drawing/2014/main" id="{64F9ED61-E09F-4A46-B961-909D4B535325}"/>
                </a:ext>
              </a:extLst>
            </p:cNvPr>
            <p:cNvPicPr>
              <a:picLocks noChangeAspect="1"/>
            </p:cNvPicPr>
            <p:nvPr/>
          </p:nvPicPr>
          <p:blipFill rotWithShape="1">
            <a:blip r:embed="rId2"/>
            <a:srcRect l="39879" t="2252"/>
            <a:stretch/>
          </p:blipFill>
          <p:spPr>
            <a:xfrm>
              <a:off x="822582" y="3243178"/>
              <a:ext cx="4105210" cy="331052"/>
            </a:xfrm>
            <a:prstGeom prst="rect">
              <a:avLst/>
            </a:prstGeom>
          </p:spPr>
        </p:pic>
        <p:pic>
          <p:nvPicPr>
            <p:cNvPr id="13" name="Picture 12">
              <a:extLst>
                <a:ext uri="{FF2B5EF4-FFF2-40B4-BE49-F238E27FC236}">
                  <a16:creationId xmlns:a16="http://schemas.microsoft.com/office/drawing/2014/main" id="{EB279371-7E02-FF19-FB94-FC90397678E4}"/>
                </a:ext>
              </a:extLst>
            </p:cNvPr>
            <p:cNvPicPr>
              <a:picLocks noChangeAspect="1"/>
            </p:cNvPicPr>
            <p:nvPr/>
          </p:nvPicPr>
          <p:blipFill rotWithShape="1">
            <a:blip r:embed="rId3"/>
            <a:srcRect l="33057"/>
            <a:stretch/>
          </p:blipFill>
          <p:spPr>
            <a:xfrm>
              <a:off x="822582" y="3526883"/>
              <a:ext cx="5753188" cy="389055"/>
            </a:xfrm>
            <a:prstGeom prst="rect">
              <a:avLst/>
            </a:prstGeom>
          </p:spPr>
        </p:pic>
      </p:grpSp>
      <p:sp>
        <p:nvSpPr>
          <p:cNvPr id="15" name="TextBox 14">
            <a:extLst>
              <a:ext uri="{FF2B5EF4-FFF2-40B4-BE49-F238E27FC236}">
                <a16:creationId xmlns:a16="http://schemas.microsoft.com/office/drawing/2014/main" id="{3CB71F91-D856-8143-95E5-FB0C7BC8EAAE}"/>
              </a:ext>
            </a:extLst>
          </p:cNvPr>
          <p:cNvSpPr txBox="1"/>
          <p:nvPr/>
        </p:nvSpPr>
        <p:spPr>
          <a:xfrm>
            <a:off x="331005" y="3165545"/>
            <a:ext cx="2570960" cy="369332"/>
          </a:xfrm>
          <a:prstGeom prst="rect">
            <a:avLst/>
          </a:prstGeom>
          <a:noFill/>
        </p:spPr>
        <p:txBody>
          <a:bodyPr wrap="none" rtlCol="0">
            <a:spAutoFit/>
          </a:bodyPr>
          <a:lstStyle/>
          <a:p>
            <a:r>
              <a:rPr lang="en-US"/>
              <a:t>Mongo Database Format:</a:t>
            </a:r>
          </a:p>
        </p:txBody>
      </p:sp>
      <p:grpSp>
        <p:nvGrpSpPr>
          <p:cNvPr id="17" name="Group 16">
            <a:extLst>
              <a:ext uri="{FF2B5EF4-FFF2-40B4-BE49-F238E27FC236}">
                <a16:creationId xmlns:a16="http://schemas.microsoft.com/office/drawing/2014/main" id="{24EEAE68-32DD-B24D-F626-7DFECBDA6E3E}"/>
              </a:ext>
            </a:extLst>
          </p:cNvPr>
          <p:cNvGrpSpPr/>
          <p:nvPr/>
        </p:nvGrpSpPr>
        <p:grpSpPr>
          <a:xfrm>
            <a:off x="297598" y="4373678"/>
            <a:ext cx="8548804" cy="2366970"/>
            <a:chOff x="297598" y="4491030"/>
            <a:chExt cx="8548804" cy="2366970"/>
          </a:xfrm>
        </p:grpSpPr>
        <p:sp>
          <p:nvSpPr>
            <p:cNvPr id="5" name="TextBox 4">
              <a:extLst>
                <a:ext uri="{FF2B5EF4-FFF2-40B4-BE49-F238E27FC236}">
                  <a16:creationId xmlns:a16="http://schemas.microsoft.com/office/drawing/2014/main" id="{53151FF3-66F1-46F1-9C8D-E8EDF907E8B9}"/>
                </a:ext>
              </a:extLst>
            </p:cNvPr>
            <p:cNvSpPr txBox="1"/>
            <p:nvPr/>
          </p:nvSpPr>
          <p:spPr>
            <a:xfrm>
              <a:off x="297598" y="4826675"/>
              <a:ext cx="8548804" cy="2031325"/>
            </a:xfrm>
            <a:prstGeom prst="rect">
              <a:avLst/>
            </a:prstGeom>
            <a:noFill/>
          </p:spPr>
          <p:txBody>
            <a:bodyPr wrap="square" lIns="91440" tIns="45720" rIns="91440" bIns="45720" anchor="t">
              <a:spAutoFit/>
            </a:bodyPr>
            <a:lstStyle/>
            <a:p>
              <a:r>
                <a:rPr lang="en-US" sz="1400"/>
                <a:t>KPO3 LiVO3 LiSbO3 NaTaO3 NaVO3 NaNbO3 NaSbO3 NaTaO3 K3ClO KNO3 KVO3 NaBrO3 LiIO3 KIO3 NaNbO3 NaBrO3 LiIO3 NaNO3 KNO3 LiIO3 NaVO3 KAsO3 LiTaO3 NaNbO3 KSiO3 LiBiO3 KAsO3 Na3ClO NaSbO3 LiNO3 NaZnO3 KPO3 NaPO3 KIO3 LiNbO3 KBrO3 NaNbO3 K3AuO LiIO3 NaSbO3 NaNbO3 KPO3 NaIO3 NaUO3 NaBiO3 KNbO3 LiIO3 KTaO3 LiAsO3 NaClO3 KIO3 KNbO3 NaAsO3 KPO3 KClO3 LiOsO3 KClO3 LiUO3 LiReO3 K3CO KCO3 NaTaO3 NaPO3 KIrO3 LiPO3 KSbO3 KClO3 LiPO3 NaPO3 KCO3 LiAsO3 NaClO3 KTiO3 NaIO3 NaNbO3 NaNbO3 KIO3 NaNbO3 KNO3 NaNbO3 NaOsO3 NaSeO3 LiNbO3 KNO3 LiOsO3 LiTaO3 KSiO3 LiNO3 NaNbO3 NaPO3 NaNbO3 KSO3 KIO3 NaNbO3 LiTaO3 LiPO3 NaIO3 Li3BrO KUO3 LiBrO3 NaPO3 LiIO3 KBiO3 KCO3 NaTaO3 NaNbO3 NaNbO3 NaWO3 NaPO3 KSbO3 NaIrO3 NaSeO3 LiNbO3 KNbO3 KSbO3 KPO3 NaNbO3 K3IO NaCO3 NaClO3 KSO3 NaNbO3 K3BrO KNbO3</a:t>
              </a:r>
            </a:p>
          </p:txBody>
        </p:sp>
        <p:sp>
          <p:nvSpPr>
            <p:cNvPr id="16" name="TextBox 15">
              <a:extLst>
                <a:ext uri="{FF2B5EF4-FFF2-40B4-BE49-F238E27FC236}">
                  <a16:creationId xmlns:a16="http://schemas.microsoft.com/office/drawing/2014/main" id="{E86B3EAF-5D35-DAD7-2DDB-AE88F7D6EBA2}"/>
                </a:ext>
              </a:extLst>
            </p:cNvPr>
            <p:cNvSpPr txBox="1"/>
            <p:nvPr/>
          </p:nvSpPr>
          <p:spPr>
            <a:xfrm>
              <a:off x="362108" y="4491030"/>
              <a:ext cx="934871" cy="369332"/>
            </a:xfrm>
            <a:prstGeom prst="rect">
              <a:avLst/>
            </a:prstGeom>
            <a:noFill/>
          </p:spPr>
          <p:txBody>
            <a:bodyPr wrap="none" rtlCol="0">
              <a:spAutoFit/>
            </a:bodyPr>
            <a:lstStyle/>
            <a:p>
              <a:r>
                <a:rPr lang="en-US" b="1"/>
                <a:t>Output:</a:t>
              </a:r>
            </a:p>
          </p:txBody>
        </p:sp>
      </p:grpSp>
      <p:sp>
        <p:nvSpPr>
          <p:cNvPr id="18" name="Rectangle 17">
            <a:extLst>
              <a:ext uri="{FF2B5EF4-FFF2-40B4-BE49-F238E27FC236}">
                <a16:creationId xmlns:a16="http://schemas.microsoft.com/office/drawing/2014/main" id="{AED248F6-4036-A8B8-49B3-81B2E667C723}"/>
              </a:ext>
            </a:extLst>
          </p:cNvPr>
          <p:cNvSpPr/>
          <p:nvPr/>
        </p:nvSpPr>
        <p:spPr>
          <a:xfrm>
            <a:off x="297598" y="4373678"/>
            <a:ext cx="8548804" cy="236697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190A616-7BA8-754D-11B7-0334BF1303E9}"/>
              </a:ext>
            </a:extLst>
          </p:cNvPr>
          <p:cNvSpPr>
            <a:spLocks noGrp="1"/>
          </p:cNvSpPr>
          <p:nvPr>
            <p:ph type="sldNum" sz="quarter" idx="12"/>
          </p:nvPr>
        </p:nvSpPr>
        <p:spPr/>
        <p:txBody>
          <a:bodyPr/>
          <a:lstStyle/>
          <a:p>
            <a:fld id="{82E8630E-1647-40AD-AF97-452D20A1BDCE}" type="slidenum">
              <a:rPr lang="en-US" smtClean="0"/>
              <a:t>21</a:t>
            </a:fld>
            <a:endParaRPr lang="en-US"/>
          </a:p>
        </p:txBody>
      </p:sp>
    </p:spTree>
    <p:extLst>
      <p:ext uri="{BB962C8B-B14F-4D97-AF65-F5344CB8AC3E}">
        <p14:creationId xmlns:p14="http://schemas.microsoft.com/office/powerpoint/2010/main" val="406508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E404-BBD1-1085-AC78-299494047484}"/>
              </a:ext>
            </a:extLst>
          </p:cNvPr>
          <p:cNvSpPr>
            <a:spLocks noGrp="1"/>
          </p:cNvSpPr>
          <p:nvPr>
            <p:ph type="title"/>
          </p:nvPr>
        </p:nvSpPr>
        <p:spPr/>
        <p:txBody>
          <a:bodyPr>
            <a:normAutofit/>
          </a:bodyPr>
          <a:lstStyle/>
          <a:p>
            <a:r>
              <a:rPr lang="en-US"/>
              <a:t>Find Largest Bandgap</a:t>
            </a:r>
          </a:p>
        </p:txBody>
      </p:sp>
      <p:pic>
        <p:nvPicPr>
          <p:cNvPr id="7" name="Picture 6">
            <a:extLst>
              <a:ext uri="{FF2B5EF4-FFF2-40B4-BE49-F238E27FC236}">
                <a16:creationId xmlns:a16="http://schemas.microsoft.com/office/drawing/2014/main" id="{E22B9B82-CEB7-81CD-8A3A-E17CFE06421C}"/>
              </a:ext>
            </a:extLst>
          </p:cNvPr>
          <p:cNvPicPr>
            <a:picLocks noChangeAspect="1"/>
          </p:cNvPicPr>
          <p:nvPr/>
        </p:nvPicPr>
        <p:blipFill>
          <a:blip r:embed="rId2"/>
          <a:stretch>
            <a:fillRect/>
          </a:stretch>
        </p:blipFill>
        <p:spPr>
          <a:xfrm>
            <a:off x="538869" y="6245505"/>
            <a:ext cx="6904520" cy="444219"/>
          </a:xfrm>
          <a:prstGeom prst="rect">
            <a:avLst/>
          </a:prstGeom>
        </p:spPr>
      </p:pic>
      <p:grpSp>
        <p:nvGrpSpPr>
          <p:cNvPr id="9" name="Group 8">
            <a:extLst>
              <a:ext uri="{FF2B5EF4-FFF2-40B4-BE49-F238E27FC236}">
                <a16:creationId xmlns:a16="http://schemas.microsoft.com/office/drawing/2014/main" id="{BC811942-1BF8-D311-BF41-B7D3703A64BC}"/>
              </a:ext>
            </a:extLst>
          </p:cNvPr>
          <p:cNvGrpSpPr/>
          <p:nvPr/>
        </p:nvGrpSpPr>
        <p:grpSpPr>
          <a:xfrm>
            <a:off x="628650" y="1276815"/>
            <a:ext cx="7886700" cy="4304370"/>
            <a:chOff x="873977" y="1293541"/>
            <a:chExt cx="7886700" cy="4304370"/>
          </a:xfrm>
        </p:grpSpPr>
        <p:grpSp>
          <p:nvGrpSpPr>
            <p:cNvPr id="6" name="Group 5">
              <a:extLst>
                <a:ext uri="{FF2B5EF4-FFF2-40B4-BE49-F238E27FC236}">
                  <a16:creationId xmlns:a16="http://schemas.microsoft.com/office/drawing/2014/main" id="{BA4BA89A-B9EF-C7C5-EDCD-8AB6A49FADCA}"/>
                </a:ext>
              </a:extLst>
            </p:cNvPr>
            <p:cNvGrpSpPr/>
            <p:nvPr/>
          </p:nvGrpSpPr>
          <p:grpSpPr>
            <a:xfrm>
              <a:off x="988277" y="1379802"/>
              <a:ext cx="7772400" cy="4098395"/>
              <a:chOff x="742950" y="2078569"/>
              <a:chExt cx="7772400" cy="4098395"/>
            </a:xfrm>
          </p:grpSpPr>
          <p:pic>
            <p:nvPicPr>
              <p:cNvPr id="4" name="Picture 3">
                <a:extLst>
                  <a:ext uri="{FF2B5EF4-FFF2-40B4-BE49-F238E27FC236}">
                    <a16:creationId xmlns:a16="http://schemas.microsoft.com/office/drawing/2014/main" id="{E9661794-981A-5C4B-CBD6-9FD70F076E1D}"/>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742950" y="2078569"/>
                <a:ext cx="7772400" cy="4098395"/>
              </a:xfrm>
              <a:prstGeom prst="rect">
                <a:avLst/>
              </a:prstGeom>
            </p:spPr>
          </p:pic>
          <p:sp>
            <p:nvSpPr>
              <p:cNvPr id="5" name="Rectangle 4">
                <a:extLst>
                  <a:ext uri="{FF2B5EF4-FFF2-40B4-BE49-F238E27FC236}">
                    <a16:creationId xmlns:a16="http://schemas.microsoft.com/office/drawing/2014/main" id="{2DCDEFBC-801E-213F-F1B0-4E2B03B71DC1}"/>
                  </a:ext>
                </a:extLst>
              </p:cNvPr>
              <p:cNvSpPr/>
              <p:nvPr/>
            </p:nvSpPr>
            <p:spPr>
              <a:xfrm>
                <a:off x="742950" y="2419815"/>
                <a:ext cx="1487294" cy="1115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F255A60A-3357-7E1C-17B4-F9303D9FD4A5}"/>
                </a:ext>
              </a:extLst>
            </p:cNvPr>
            <p:cNvSpPr/>
            <p:nvPr/>
          </p:nvSpPr>
          <p:spPr>
            <a:xfrm>
              <a:off x="873977" y="1293541"/>
              <a:ext cx="7886700" cy="430437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169C23A-379F-09B1-3D84-5DC6EFEA1598}"/>
              </a:ext>
            </a:extLst>
          </p:cNvPr>
          <p:cNvSpPr txBox="1"/>
          <p:nvPr/>
        </p:nvSpPr>
        <p:spPr>
          <a:xfrm>
            <a:off x="627505" y="5876173"/>
            <a:ext cx="934871" cy="369332"/>
          </a:xfrm>
          <a:prstGeom prst="rect">
            <a:avLst/>
          </a:prstGeom>
          <a:noFill/>
        </p:spPr>
        <p:txBody>
          <a:bodyPr wrap="none" rtlCol="0">
            <a:spAutoFit/>
          </a:bodyPr>
          <a:lstStyle/>
          <a:p>
            <a:r>
              <a:rPr lang="en-US" b="1"/>
              <a:t>Output:</a:t>
            </a:r>
          </a:p>
        </p:txBody>
      </p:sp>
      <p:cxnSp>
        <p:nvCxnSpPr>
          <p:cNvPr id="3" name="Straight Arrow Connector 2">
            <a:extLst>
              <a:ext uri="{FF2B5EF4-FFF2-40B4-BE49-F238E27FC236}">
                <a16:creationId xmlns:a16="http://schemas.microsoft.com/office/drawing/2014/main" id="{A64DF2F4-8AD8-DF69-FE3E-A9549026202E}"/>
              </a:ext>
            </a:extLst>
          </p:cNvPr>
          <p:cNvCxnSpPr/>
          <p:nvPr/>
        </p:nvCxnSpPr>
        <p:spPr>
          <a:xfrm flipH="1">
            <a:off x="5218648" y="2630794"/>
            <a:ext cx="676959" cy="50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4254A1A3-7E00-B774-8F30-407970D8CDC2}"/>
              </a:ext>
            </a:extLst>
          </p:cNvPr>
          <p:cNvSpPr>
            <a:spLocks noGrp="1"/>
          </p:cNvSpPr>
          <p:nvPr>
            <p:ph type="sldNum" sz="quarter" idx="12"/>
          </p:nvPr>
        </p:nvSpPr>
        <p:spPr/>
        <p:txBody>
          <a:bodyPr/>
          <a:lstStyle/>
          <a:p>
            <a:fld id="{82E8630E-1647-40AD-AF97-452D20A1BDCE}" type="slidenum">
              <a:rPr lang="en-US" smtClean="0"/>
              <a:t>22</a:t>
            </a:fld>
            <a:endParaRPr lang="en-US"/>
          </a:p>
        </p:txBody>
      </p:sp>
    </p:spTree>
    <p:extLst>
      <p:ext uri="{BB962C8B-B14F-4D97-AF65-F5344CB8AC3E}">
        <p14:creationId xmlns:p14="http://schemas.microsoft.com/office/powerpoint/2010/main" val="2290916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BA1D-E1E1-D46E-E3BC-DFC23CA70E3E}"/>
              </a:ext>
            </a:extLst>
          </p:cNvPr>
          <p:cNvSpPr>
            <a:spLocks noGrp="1"/>
          </p:cNvSpPr>
          <p:nvPr>
            <p:ph type="title"/>
          </p:nvPr>
        </p:nvSpPr>
        <p:spPr>
          <a:xfrm>
            <a:off x="628650" y="223564"/>
            <a:ext cx="7886700" cy="449883"/>
          </a:xfrm>
        </p:spPr>
        <p:txBody>
          <a:bodyPr>
            <a:normAutofit fontScale="90000"/>
          </a:bodyPr>
          <a:lstStyle/>
          <a:p>
            <a:r>
              <a:rPr lang="en-US"/>
              <a:t>Chat-gpt’s opinion</a:t>
            </a:r>
          </a:p>
        </p:txBody>
      </p:sp>
      <p:pic>
        <p:nvPicPr>
          <p:cNvPr id="4" name="Picture 3">
            <a:extLst>
              <a:ext uri="{FF2B5EF4-FFF2-40B4-BE49-F238E27FC236}">
                <a16:creationId xmlns:a16="http://schemas.microsoft.com/office/drawing/2014/main" id="{40F23D02-DB6B-019D-4B29-7726A6D7DE41}"/>
              </a:ext>
            </a:extLst>
          </p:cNvPr>
          <p:cNvPicPr>
            <a:picLocks noChangeAspect="1"/>
          </p:cNvPicPr>
          <p:nvPr/>
        </p:nvPicPr>
        <p:blipFill>
          <a:blip r:embed="rId2"/>
          <a:stretch>
            <a:fillRect/>
          </a:stretch>
        </p:blipFill>
        <p:spPr>
          <a:xfrm>
            <a:off x="1671061" y="936163"/>
            <a:ext cx="5801878" cy="5698273"/>
          </a:xfrm>
          <a:prstGeom prst="rect">
            <a:avLst/>
          </a:prstGeom>
        </p:spPr>
      </p:pic>
      <p:sp>
        <p:nvSpPr>
          <p:cNvPr id="3" name="Slide Number Placeholder 2">
            <a:extLst>
              <a:ext uri="{FF2B5EF4-FFF2-40B4-BE49-F238E27FC236}">
                <a16:creationId xmlns:a16="http://schemas.microsoft.com/office/drawing/2014/main" id="{1E44158A-7DBA-1E5F-CFEA-95FE2D459DD4}"/>
              </a:ext>
            </a:extLst>
          </p:cNvPr>
          <p:cNvSpPr>
            <a:spLocks noGrp="1"/>
          </p:cNvSpPr>
          <p:nvPr>
            <p:ph type="sldNum" sz="quarter" idx="12"/>
          </p:nvPr>
        </p:nvSpPr>
        <p:spPr/>
        <p:txBody>
          <a:bodyPr/>
          <a:lstStyle/>
          <a:p>
            <a:fld id="{82E8630E-1647-40AD-AF97-452D20A1BDCE}" type="slidenum">
              <a:rPr lang="en-US" smtClean="0"/>
              <a:t>23</a:t>
            </a:fld>
            <a:endParaRPr lang="en-US"/>
          </a:p>
        </p:txBody>
      </p:sp>
    </p:spTree>
    <p:extLst>
      <p:ext uri="{BB962C8B-B14F-4D97-AF65-F5344CB8AC3E}">
        <p14:creationId xmlns:p14="http://schemas.microsoft.com/office/powerpoint/2010/main" val="3353238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BA1D-E1E1-D46E-E3BC-DFC23CA70E3E}"/>
              </a:ext>
            </a:extLst>
          </p:cNvPr>
          <p:cNvSpPr>
            <a:spLocks noGrp="1"/>
          </p:cNvSpPr>
          <p:nvPr>
            <p:ph type="title"/>
          </p:nvPr>
        </p:nvSpPr>
        <p:spPr>
          <a:xfrm>
            <a:off x="104949" y="-48450"/>
            <a:ext cx="7886700" cy="1325563"/>
          </a:xfrm>
        </p:spPr>
        <p:txBody>
          <a:bodyPr>
            <a:normAutofit/>
          </a:bodyPr>
          <a:lstStyle/>
          <a:p>
            <a:r>
              <a:rPr lang="en-US" dirty="0"/>
              <a:t>Validation of chat-GPT</a:t>
            </a:r>
          </a:p>
        </p:txBody>
      </p:sp>
      <p:pic>
        <p:nvPicPr>
          <p:cNvPr id="5" name="Picture 4">
            <a:extLst>
              <a:ext uri="{FF2B5EF4-FFF2-40B4-BE49-F238E27FC236}">
                <a16:creationId xmlns:a16="http://schemas.microsoft.com/office/drawing/2014/main" id="{4211A5E3-94F5-02F6-BE04-7632DA554AB5}"/>
              </a:ext>
            </a:extLst>
          </p:cNvPr>
          <p:cNvPicPr>
            <a:picLocks noChangeAspect="1"/>
          </p:cNvPicPr>
          <p:nvPr/>
        </p:nvPicPr>
        <p:blipFill>
          <a:blip r:embed="rId2"/>
          <a:stretch>
            <a:fillRect/>
          </a:stretch>
        </p:blipFill>
        <p:spPr>
          <a:xfrm>
            <a:off x="5758786" y="533831"/>
            <a:ext cx="3044698" cy="1983828"/>
          </a:xfrm>
          <a:prstGeom prst="rect">
            <a:avLst/>
          </a:prstGeom>
        </p:spPr>
      </p:pic>
      <p:pic>
        <p:nvPicPr>
          <p:cNvPr id="6" name="Picture 5">
            <a:extLst>
              <a:ext uri="{FF2B5EF4-FFF2-40B4-BE49-F238E27FC236}">
                <a16:creationId xmlns:a16="http://schemas.microsoft.com/office/drawing/2014/main" id="{CB1F3435-E923-84C7-2002-7A6BC0B4B656}"/>
              </a:ext>
            </a:extLst>
          </p:cNvPr>
          <p:cNvPicPr>
            <a:picLocks noChangeAspect="1"/>
          </p:cNvPicPr>
          <p:nvPr/>
        </p:nvPicPr>
        <p:blipFill rotWithShape="1">
          <a:blip r:embed="rId3"/>
          <a:srcRect b="5213"/>
          <a:stretch/>
        </p:blipFill>
        <p:spPr>
          <a:xfrm>
            <a:off x="541307" y="1575170"/>
            <a:ext cx="4803228" cy="422319"/>
          </a:xfrm>
          <a:prstGeom prst="rect">
            <a:avLst/>
          </a:prstGeom>
        </p:spPr>
      </p:pic>
      <p:pic>
        <p:nvPicPr>
          <p:cNvPr id="8" name="Picture 7">
            <a:extLst>
              <a:ext uri="{FF2B5EF4-FFF2-40B4-BE49-F238E27FC236}">
                <a16:creationId xmlns:a16="http://schemas.microsoft.com/office/drawing/2014/main" id="{CE6174AA-C3C7-BF8A-B2EA-261DB5065B60}"/>
              </a:ext>
            </a:extLst>
          </p:cNvPr>
          <p:cNvPicPr>
            <a:picLocks noChangeAspect="1"/>
          </p:cNvPicPr>
          <p:nvPr/>
        </p:nvPicPr>
        <p:blipFill>
          <a:blip r:embed="rId4"/>
          <a:stretch>
            <a:fillRect/>
          </a:stretch>
        </p:blipFill>
        <p:spPr>
          <a:xfrm>
            <a:off x="441840" y="4220735"/>
            <a:ext cx="2472979" cy="2374900"/>
          </a:xfrm>
          <a:prstGeom prst="rect">
            <a:avLst/>
          </a:prstGeom>
        </p:spPr>
      </p:pic>
      <p:pic>
        <p:nvPicPr>
          <p:cNvPr id="9" name="Picture 8">
            <a:extLst>
              <a:ext uri="{FF2B5EF4-FFF2-40B4-BE49-F238E27FC236}">
                <a16:creationId xmlns:a16="http://schemas.microsoft.com/office/drawing/2014/main" id="{870DE527-F94F-7D8E-FDCE-7A464E9FA08A}"/>
              </a:ext>
            </a:extLst>
          </p:cNvPr>
          <p:cNvPicPr>
            <a:picLocks noChangeAspect="1"/>
          </p:cNvPicPr>
          <p:nvPr/>
        </p:nvPicPr>
        <p:blipFill>
          <a:blip r:embed="rId5"/>
          <a:stretch>
            <a:fillRect/>
          </a:stretch>
        </p:blipFill>
        <p:spPr>
          <a:xfrm>
            <a:off x="5903182" y="3233050"/>
            <a:ext cx="2463683" cy="2374901"/>
          </a:xfrm>
          <a:prstGeom prst="rect">
            <a:avLst/>
          </a:prstGeom>
        </p:spPr>
      </p:pic>
      <p:grpSp>
        <p:nvGrpSpPr>
          <p:cNvPr id="11" name="Group 10">
            <a:extLst>
              <a:ext uri="{FF2B5EF4-FFF2-40B4-BE49-F238E27FC236}">
                <a16:creationId xmlns:a16="http://schemas.microsoft.com/office/drawing/2014/main" id="{85A714C5-FA83-DB08-5805-C5215CDE5EA1}"/>
              </a:ext>
            </a:extLst>
          </p:cNvPr>
          <p:cNvGrpSpPr/>
          <p:nvPr/>
        </p:nvGrpSpPr>
        <p:grpSpPr>
          <a:xfrm>
            <a:off x="536271" y="3320466"/>
            <a:ext cx="4757095" cy="848184"/>
            <a:chOff x="1529664" y="5467349"/>
            <a:chExt cx="4757095" cy="848184"/>
          </a:xfrm>
        </p:grpSpPr>
        <p:pic>
          <p:nvPicPr>
            <p:cNvPr id="7" name="Picture 6">
              <a:extLst>
                <a:ext uri="{FF2B5EF4-FFF2-40B4-BE49-F238E27FC236}">
                  <a16:creationId xmlns:a16="http://schemas.microsoft.com/office/drawing/2014/main" id="{5EB85698-1CBA-85D5-D4B1-C20C4D7E229B}"/>
                </a:ext>
              </a:extLst>
            </p:cNvPr>
            <p:cNvPicPr>
              <a:picLocks noChangeAspect="1"/>
            </p:cNvPicPr>
            <p:nvPr/>
          </p:nvPicPr>
          <p:blipFill rotWithShape="1">
            <a:blip r:embed="rId6"/>
            <a:srcRect r="39107"/>
            <a:stretch/>
          </p:blipFill>
          <p:spPr>
            <a:xfrm>
              <a:off x="1529664" y="5467350"/>
              <a:ext cx="3699258" cy="848183"/>
            </a:xfrm>
            <a:prstGeom prst="rect">
              <a:avLst/>
            </a:prstGeom>
          </p:spPr>
        </p:pic>
        <p:pic>
          <p:nvPicPr>
            <p:cNvPr id="10" name="Picture 9">
              <a:extLst>
                <a:ext uri="{FF2B5EF4-FFF2-40B4-BE49-F238E27FC236}">
                  <a16:creationId xmlns:a16="http://schemas.microsoft.com/office/drawing/2014/main" id="{F7ED352E-3528-0C5D-BF38-723EC723CCFD}"/>
                </a:ext>
              </a:extLst>
            </p:cNvPr>
            <p:cNvPicPr>
              <a:picLocks noChangeAspect="1"/>
            </p:cNvPicPr>
            <p:nvPr/>
          </p:nvPicPr>
          <p:blipFill rotWithShape="1">
            <a:blip r:embed="rId6"/>
            <a:srcRect l="82587"/>
            <a:stretch/>
          </p:blipFill>
          <p:spPr>
            <a:xfrm>
              <a:off x="5228921" y="5467349"/>
              <a:ext cx="1057838" cy="848183"/>
            </a:xfrm>
            <a:prstGeom prst="rect">
              <a:avLst/>
            </a:prstGeom>
          </p:spPr>
        </p:pic>
      </p:grpSp>
      <p:cxnSp>
        <p:nvCxnSpPr>
          <p:cNvPr id="13" name="Straight Arrow Connector 12">
            <a:extLst>
              <a:ext uri="{FF2B5EF4-FFF2-40B4-BE49-F238E27FC236}">
                <a16:creationId xmlns:a16="http://schemas.microsoft.com/office/drawing/2014/main" id="{B4885F4C-6CBD-DB64-76D3-58C9FF90002B}"/>
              </a:ext>
            </a:extLst>
          </p:cNvPr>
          <p:cNvCxnSpPr/>
          <p:nvPr/>
        </p:nvCxnSpPr>
        <p:spPr>
          <a:xfrm>
            <a:off x="5629357" y="1801772"/>
            <a:ext cx="2765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7A17C34-5CA4-089E-A806-F1A5FB77A09F}"/>
              </a:ext>
            </a:extLst>
          </p:cNvPr>
          <p:cNvSpPr txBox="1"/>
          <p:nvPr/>
        </p:nvSpPr>
        <p:spPr>
          <a:xfrm>
            <a:off x="541307" y="1196362"/>
            <a:ext cx="1471493" cy="369332"/>
          </a:xfrm>
          <a:prstGeom prst="rect">
            <a:avLst/>
          </a:prstGeom>
          <a:noFill/>
        </p:spPr>
        <p:txBody>
          <a:bodyPr wrap="none" rtlCol="0">
            <a:spAutoFit/>
          </a:bodyPr>
          <a:lstStyle/>
          <a:p>
            <a:r>
              <a:rPr lang="en-US" b="1"/>
              <a:t>Python Code:</a:t>
            </a:r>
          </a:p>
        </p:txBody>
      </p:sp>
      <p:sp>
        <p:nvSpPr>
          <p:cNvPr id="15" name="TextBox 14">
            <a:extLst>
              <a:ext uri="{FF2B5EF4-FFF2-40B4-BE49-F238E27FC236}">
                <a16:creationId xmlns:a16="http://schemas.microsoft.com/office/drawing/2014/main" id="{D14233E7-E326-545E-3861-CBF9C310C5E9}"/>
              </a:ext>
            </a:extLst>
          </p:cNvPr>
          <p:cNvSpPr txBox="1"/>
          <p:nvPr/>
        </p:nvSpPr>
        <p:spPr>
          <a:xfrm>
            <a:off x="5809642" y="135764"/>
            <a:ext cx="934871" cy="369332"/>
          </a:xfrm>
          <a:prstGeom prst="rect">
            <a:avLst/>
          </a:prstGeom>
          <a:noFill/>
        </p:spPr>
        <p:txBody>
          <a:bodyPr wrap="none" rtlCol="0">
            <a:spAutoFit/>
          </a:bodyPr>
          <a:lstStyle/>
          <a:p>
            <a:r>
              <a:rPr lang="en-US" b="1"/>
              <a:t>Output:</a:t>
            </a:r>
          </a:p>
        </p:txBody>
      </p:sp>
      <p:grpSp>
        <p:nvGrpSpPr>
          <p:cNvPr id="18" name="Group 17">
            <a:extLst>
              <a:ext uri="{FF2B5EF4-FFF2-40B4-BE49-F238E27FC236}">
                <a16:creationId xmlns:a16="http://schemas.microsoft.com/office/drawing/2014/main" id="{D3ACB642-E48E-4FFC-E8F8-244217BD84FE}"/>
              </a:ext>
            </a:extLst>
          </p:cNvPr>
          <p:cNvGrpSpPr/>
          <p:nvPr/>
        </p:nvGrpSpPr>
        <p:grpSpPr>
          <a:xfrm>
            <a:off x="3697470" y="5567139"/>
            <a:ext cx="4974725" cy="949684"/>
            <a:chOff x="422310" y="5595724"/>
            <a:chExt cx="5885793" cy="1123608"/>
          </a:xfrm>
        </p:grpSpPr>
        <p:pic>
          <p:nvPicPr>
            <p:cNvPr id="16" name="Picture 15">
              <a:extLst>
                <a:ext uri="{FF2B5EF4-FFF2-40B4-BE49-F238E27FC236}">
                  <a16:creationId xmlns:a16="http://schemas.microsoft.com/office/drawing/2014/main" id="{C4A9AEF8-BA14-3005-7A9D-FF1652DF6095}"/>
                </a:ext>
              </a:extLst>
            </p:cNvPr>
            <p:cNvPicPr>
              <a:picLocks noChangeAspect="1"/>
            </p:cNvPicPr>
            <p:nvPr/>
          </p:nvPicPr>
          <p:blipFill rotWithShape="1">
            <a:blip r:embed="rId7"/>
            <a:srcRect r="39849"/>
            <a:stretch/>
          </p:blipFill>
          <p:spPr>
            <a:xfrm>
              <a:off x="422310" y="5595724"/>
              <a:ext cx="4675207" cy="1123608"/>
            </a:xfrm>
            <a:prstGeom prst="rect">
              <a:avLst/>
            </a:prstGeom>
          </p:spPr>
        </p:pic>
        <p:pic>
          <p:nvPicPr>
            <p:cNvPr id="17" name="Picture 16">
              <a:extLst>
                <a:ext uri="{FF2B5EF4-FFF2-40B4-BE49-F238E27FC236}">
                  <a16:creationId xmlns:a16="http://schemas.microsoft.com/office/drawing/2014/main" id="{54A138E6-4183-8BE6-9EAD-8E8A1C8CED69}"/>
                </a:ext>
              </a:extLst>
            </p:cNvPr>
            <p:cNvPicPr>
              <a:picLocks noChangeAspect="1"/>
            </p:cNvPicPr>
            <p:nvPr/>
          </p:nvPicPr>
          <p:blipFill rotWithShape="1">
            <a:blip r:embed="rId7"/>
            <a:srcRect l="84425"/>
            <a:stretch/>
          </p:blipFill>
          <p:spPr>
            <a:xfrm>
              <a:off x="5097517" y="5595724"/>
              <a:ext cx="1210586" cy="1123608"/>
            </a:xfrm>
            <a:prstGeom prst="rect">
              <a:avLst/>
            </a:prstGeom>
          </p:spPr>
        </p:pic>
      </p:grpSp>
      <p:sp>
        <p:nvSpPr>
          <p:cNvPr id="19" name="TextBox 18">
            <a:extLst>
              <a:ext uri="{FF2B5EF4-FFF2-40B4-BE49-F238E27FC236}">
                <a16:creationId xmlns:a16="http://schemas.microsoft.com/office/drawing/2014/main" id="{36EB4EC1-C47D-821F-5FDC-6063371CCF7C}"/>
              </a:ext>
            </a:extLst>
          </p:cNvPr>
          <p:cNvSpPr txBox="1"/>
          <p:nvPr/>
        </p:nvSpPr>
        <p:spPr>
          <a:xfrm>
            <a:off x="3694699" y="2951133"/>
            <a:ext cx="2139496" cy="369332"/>
          </a:xfrm>
          <a:prstGeom prst="rect">
            <a:avLst/>
          </a:prstGeom>
          <a:noFill/>
        </p:spPr>
        <p:txBody>
          <a:bodyPr wrap="none" rtlCol="0">
            <a:spAutoFit/>
          </a:bodyPr>
          <a:lstStyle/>
          <a:p>
            <a:r>
              <a:rPr lang="en-US" b="1"/>
              <a:t>MaterialsProject.org</a:t>
            </a:r>
          </a:p>
        </p:txBody>
      </p:sp>
      <p:cxnSp>
        <p:nvCxnSpPr>
          <p:cNvPr id="21" name="Straight Connector 20">
            <a:extLst>
              <a:ext uri="{FF2B5EF4-FFF2-40B4-BE49-F238E27FC236}">
                <a16:creationId xmlns:a16="http://schemas.microsoft.com/office/drawing/2014/main" id="{1CEB86CF-C762-0635-8DCF-4DF847C24054}"/>
              </a:ext>
            </a:extLst>
          </p:cNvPr>
          <p:cNvCxnSpPr/>
          <p:nvPr/>
        </p:nvCxnSpPr>
        <p:spPr>
          <a:xfrm>
            <a:off x="441840" y="2837793"/>
            <a:ext cx="82303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15F1D352-4284-726D-07F5-13ADAD8EE925}"/>
              </a:ext>
            </a:extLst>
          </p:cNvPr>
          <p:cNvSpPr>
            <a:spLocks noGrp="1"/>
          </p:cNvSpPr>
          <p:nvPr>
            <p:ph type="sldNum" sz="quarter" idx="12"/>
          </p:nvPr>
        </p:nvSpPr>
        <p:spPr/>
        <p:txBody>
          <a:bodyPr/>
          <a:lstStyle/>
          <a:p>
            <a:fld id="{82E8630E-1647-40AD-AF97-452D20A1BDCE}" type="slidenum">
              <a:rPr lang="en-US" smtClean="0"/>
              <a:t>24</a:t>
            </a:fld>
            <a:endParaRPr lang="en-US"/>
          </a:p>
        </p:txBody>
      </p:sp>
    </p:spTree>
    <p:extLst>
      <p:ext uri="{BB962C8B-B14F-4D97-AF65-F5344CB8AC3E}">
        <p14:creationId xmlns:p14="http://schemas.microsoft.com/office/powerpoint/2010/main" val="192581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ta Analytics Project Lifecycle"/>
          <p:cNvPicPr>
            <a:picLocks noChangeAspect="1" noChangeArrowheads="1"/>
          </p:cNvPicPr>
          <p:nvPr/>
        </p:nvPicPr>
        <p:blipFill rotWithShape="1">
          <a:blip r:embed="rId2">
            <a:extLst>
              <a:ext uri="{28A0092B-C50C-407E-A947-70E740481C1C}">
                <a14:useLocalDpi xmlns:a14="http://schemas.microsoft.com/office/drawing/2010/main" val="0"/>
              </a:ext>
            </a:extLst>
          </a:blip>
          <a:srcRect t="16686" b="4729"/>
          <a:stretch/>
        </p:blipFill>
        <p:spPr bwMode="auto">
          <a:xfrm>
            <a:off x="50800" y="1422400"/>
            <a:ext cx="9011920" cy="3901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 y="372795"/>
            <a:ext cx="8829040" cy="954107"/>
          </a:xfrm>
          <a:prstGeom prst="rect">
            <a:avLst/>
          </a:prstGeom>
        </p:spPr>
        <p:txBody>
          <a:bodyPr wrap="square">
            <a:spAutoFit/>
          </a:bodyPr>
          <a:lstStyle/>
          <a:p>
            <a:pPr algn="ctr"/>
            <a:r>
              <a:rPr lang="en-US" sz="2800" dirty="0">
                <a:solidFill>
                  <a:srgbClr val="222222"/>
                </a:solidFill>
                <a:latin typeface="Roboto"/>
              </a:rPr>
              <a:t>Cross-Industry Standard Process for Data Mining</a:t>
            </a:r>
          </a:p>
          <a:p>
            <a:pPr algn="ctr"/>
            <a:r>
              <a:rPr lang="en-US" sz="2800" dirty="0">
                <a:solidFill>
                  <a:srgbClr val="222222"/>
                </a:solidFill>
                <a:latin typeface="Roboto"/>
              </a:rPr>
              <a:t>(CRISP-DM)</a:t>
            </a:r>
            <a:endParaRPr lang="en-US" sz="2800" dirty="0"/>
          </a:p>
        </p:txBody>
      </p:sp>
      <p:sp>
        <p:nvSpPr>
          <p:cNvPr id="5" name="TextBox 4"/>
          <p:cNvSpPr txBox="1"/>
          <p:nvPr/>
        </p:nvSpPr>
        <p:spPr>
          <a:xfrm>
            <a:off x="128077" y="2006863"/>
            <a:ext cx="967637" cy="338554"/>
          </a:xfrm>
          <a:prstGeom prst="rect">
            <a:avLst/>
          </a:prstGeom>
          <a:solidFill>
            <a:schemeClr val="bg1">
              <a:alpha val="90000"/>
            </a:schemeClr>
          </a:solidFill>
        </p:spPr>
        <p:txBody>
          <a:bodyPr wrap="none" rtlCol="0">
            <a:spAutoFit/>
          </a:bodyPr>
          <a:lstStyle/>
          <a:p>
            <a:r>
              <a:rPr lang="en-US" sz="1600" dirty="0">
                <a:solidFill>
                  <a:srgbClr val="FF0000"/>
                </a:solidFill>
              </a:rPr>
              <a:t>Materials</a:t>
            </a:r>
          </a:p>
        </p:txBody>
      </p:sp>
      <p:cxnSp>
        <p:nvCxnSpPr>
          <p:cNvPr id="6" name="Straight Connector 5"/>
          <p:cNvCxnSpPr/>
          <p:nvPr/>
        </p:nvCxnSpPr>
        <p:spPr>
          <a:xfrm>
            <a:off x="351597" y="2383006"/>
            <a:ext cx="556260" cy="1143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51597" y="2383006"/>
            <a:ext cx="556260" cy="1143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1CF1673-3A13-0A2F-9417-6EC71D9821DE}"/>
              </a:ext>
            </a:extLst>
          </p:cNvPr>
          <p:cNvSpPr/>
          <p:nvPr/>
        </p:nvSpPr>
        <p:spPr>
          <a:xfrm>
            <a:off x="3100646" y="1534159"/>
            <a:ext cx="3017520" cy="41101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23EA3C-65DB-A717-8002-ECCA3364EB37}"/>
              </a:ext>
            </a:extLst>
          </p:cNvPr>
          <p:cNvSpPr txBox="1"/>
          <p:nvPr/>
        </p:nvSpPr>
        <p:spPr>
          <a:xfrm>
            <a:off x="3416532" y="5756101"/>
            <a:ext cx="2407647" cy="646331"/>
          </a:xfrm>
          <a:prstGeom prst="rect">
            <a:avLst/>
          </a:prstGeom>
          <a:noFill/>
        </p:spPr>
        <p:txBody>
          <a:bodyPr wrap="none" rtlCol="0">
            <a:spAutoFit/>
          </a:bodyPr>
          <a:lstStyle/>
          <a:p>
            <a:r>
              <a:rPr lang="en-US" sz="3600" b="1" dirty="0"/>
              <a:t>Lecture 3+4</a:t>
            </a:r>
          </a:p>
        </p:txBody>
      </p:sp>
    </p:spTree>
    <p:extLst>
      <p:ext uri="{BB962C8B-B14F-4D97-AF65-F5344CB8AC3E}">
        <p14:creationId xmlns:p14="http://schemas.microsoft.com/office/powerpoint/2010/main" val="315292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4838" y="1216389"/>
            <a:ext cx="6530306" cy="4955203"/>
          </a:xfrm>
          <a:prstGeom prst="rect">
            <a:avLst/>
          </a:prstGeom>
          <a:noFill/>
        </p:spPr>
        <p:txBody>
          <a:bodyPr wrap="square" rtlCol="0">
            <a:spAutoFit/>
          </a:bodyPr>
          <a:lstStyle/>
          <a:p>
            <a:r>
              <a:rPr lang="en-US" sz="2400" b="1" dirty="0"/>
              <a:t>Professor </a:t>
            </a:r>
            <a:r>
              <a:rPr lang="en-US" sz="2400" b="1" dirty="0" err="1"/>
              <a:t>Kioupakis</a:t>
            </a:r>
            <a:r>
              <a:rPr lang="en-US" sz="2400" b="1" dirty="0"/>
              <a:t> asked me: </a:t>
            </a:r>
          </a:p>
          <a:p>
            <a:endParaRPr lang="en-US" sz="2400" dirty="0"/>
          </a:p>
          <a:p>
            <a:r>
              <a:rPr lang="en-US" sz="2400" dirty="0"/>
              <a:t>“I hypothesize that ionic oxides with high atomic density will have strong overlap of atomic orbitals, which will be correlated with a larger band gap.”</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800" b="1" i="1" dirty="0">
                <a:solidFill>
                  <a:srgbClr val="FF0000"/>
                </a:solidFill>
              </a:rPr>
              <a:t>How might we explore this? </a:t>
            </a:r>
          </a:p>
        </p:txBody>
      </p:sp>
      <p:pic>
        <p:nvPicPr>
          <p:cNvPr id="1026" name="Picture 2" descr="https://mse.engin.umich.edu/people/kioup/@@images/6de421a2-6ede-46ca-9e73-bba9b9b9556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06" y="474293"/>
            <a:ext cx="2021654" cy="2924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ystal orbital overlap charge den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99" y="3830928"/>
            <a:ext cx="1657983" cy="1657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orbital overlap SO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97" y="3745179"/>
            <a:ext cx="5521325" cy="182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86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III-Vms-latgap">
            <a:extLst>
              <a:ext uri="{FF2B5EF4-FFF2-40B4-BE49-F238E27FC236}">
                <a16:creationId xmlns:a16="http://schemas.microsoft.com/office/drawing/2014/main" id="{3309B772-5D6B-C06C-5BE3-113A53D508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943600" cy="3382645"/>
          </a:xfrm>
          <a:prstGeom prst="rect">
            <a:avLst/>
          </a:prstGeom>
          <a:noFill/>
          <a:ln>
            <a:noFill/>
          </a:ln>
        </p:spPr>
      </p:pic>
      <p:pic>
        <p:nvPicPr>
          <p:cNvPr id="5" name="Picture 2" descr="Electronegativity Definition and Trend">
            <a:extLst>
              <a:ext uri="{FF2B5EF4-FFF2-40B4-BE49-F238E27FC236}">
                <a16:creationId xmlns:a16="http://schemas.microsoft.com/office/drawing/2014/main" id="{35099480-FC6C-DA7E-2E9A-C4775539C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3721394"/>
            <a:ext cx="4059435" cy="31366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5E61229-8809-8BCA-B01C-F0E8D48311DF}"/>
              </a:ext>
            </a:extLst>
          </p:cNvPr>
          <p:cNvPicPr>
            <a:picLocks noChangeAspect="1"/>
          </p:cNvPicPr>
          <p:nvPr/>
        </p:nvPicPr>
        <p:blipFill>
          <a:blip r:embed="rId4"/>
          <a:stretch>
            <a:fillRect/>
          </a:stretch>
        </p:blipFill>
        <p:spPr>
          <a:xfrm>
            <a:off x="4720856" y="3588488"/>
            <a:ext cx="4093726" cy="2961168"/>
          </a:xfrm>
          <a:prstGeom prst="rect">
            <a:avLst/>
          </a:prstGeom>
        </p:spPr>
      </p:pic>
      <p:pic>
        <p:nvPicPr>
          <p:cNvPr id="9" name="Picture 8">
            <a:extLst>
              <a:ext uri="{FF2B5EF4-FFF2-40B4-BE49-F238E27FC236}">
                <a16:creationId xmlns:a16="http://schemas.microsoft.com/office/drawing/2014/main" id="{6CD2E6D5-BAF1-3F6A-24EB-0E5164B8A237}"/>
              </a:ext>
            </a:extLst>
          </p:cNvPr>
          <p:cNvPicPr>
            <a:picLocks noChangeAspect="1"/>
          </p:cNvPicPr>
          <p:nvPr/>
        </p:nvPicPr>
        <p:blipFill>
          <a:blip r:embed="rId5"/>
          <a:stretch>
            <a:fillRect/>
          </a:stretch>
        </p:blipFill>
        <p:spPr>
          <a:xfrm>
            <a:off x="6459144" y="729836"/>
            <a:ext cx="2613885" cy="2166901"/>
          </a:xfrm>
          <a:prstGeom prst="rect">
            <a:avLst/>
          </a:prstGeom>
        </p:spPr>
      </p:pic>
    </p:spTree>
    <p:extLst>
      <p:ext uri="{BB962C8B-B14F-4D97-AF65-F5344CB8AC3E}">
        <p14:creationId xmlns:p14="http://schemas.microsoft.com/office/powerpoint/2010/main" val="87336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8541" y="716811"/>
            <a:ext cx="8594862" cy="4758956"/>
          </a:xfrm>
          <a:prstGeom prst="rect">
            <a:avLst/>
          </a:prstGeom>
        </p:spPr>
      </p:pic>
    </p:spTree>
    <p:extLst>
      <p:ext uri="{BB962C8B-B14F-4D97-AF65-F5344CB8AC3E}">
        <p14:creationId xmlns:p14="http://schemas.microsoft.com/office/powerpoint/2010/main" val="3240723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572" y="384879"/>
            <a:ext cx="4202767" cy="307777"/>
          </a:xfrm>
          <a:prstGeom prst="rect">
            <a:avLst/>
          </a:prstGeom>
          <a:noFill/>
        </p:spPr>
        <p:txBody>
          <a:bodyPr wrap="square" rtlCol="0">
            <a:spAutoFit/>
          </a:bodyPr>
          <a:lstStyle/>
          <a:p>
            <a:r>
              <a:rPr lang="en-US" sz="1400" b="1" u="sng" dirty="0"/>
              <a:t>Before 2010 – DFT studies on single materials systems</a:t>
            </a:r>
          </a:p>
        </p:txBody>
      </p:sp>
      <p:sp>
        <p:nvSpPr>
          <p:cNvPr id="8" name="TextBox 7"/>
          <p:cNvSpPr txBox="1"/>
          <p:nvPr/>
        </p:nvSpPr>
        <p:spPr>
          <a:xfrm>
            <a:off x="85060" y="2957757"/>
            <a:ext cx="1899925" cy="523220"/>
          </a:xfrm>
          <a:prstGeom prst="rect">
            <a:avLst/>
          </a:prstGeom>
          <a:noFill/>
        </p:spPr>
        <p:txBody>
          <a:bodyPr wrap="square" rtlCol="0">
            <a:spAutoFit/>
          </a:bodyPr>
          <a:lstStyle/>
          <a:p>
            <a:r>
              <a:rPr lang="en-US" sz="2800" b="1" u="sng" dirty="0"/>
              <a:t>Today</a:t>
            </a:r>
          </a:p>
        </p:txBody>
      </p:sp>
      <p:pic>
        <p:nvPicPr>
          <p:cNvPr id="12" name="Picture 11"/>
          <p:cNvPicPr>
            <a:picLocks noChangeAspect="1"/>
          </p:cNvPicPr>
          <p:nvPr/>
        </p:nvPicPr>
        <p:blipFill>
          <a:blip r:embed="rId2"/>
          <a:stretch>
            <a:fillRect/>
          </a:stretch>
        </p:blipFill>
        <p:spPr>
          <a:xfrm>
            <a:off x="79347" y="797443"/>
            <a:ext cx="4467862" cy="2055326"/>
          </a:xfrm>
          <a:prstGeom prst="rect">
            <a:avLst/>
          </a:prstGeom>
        </p:spPr>
      </p:pic>
      <p:sp>
        <p:nvSpPr>
          <p:cNvPr id="17" name="Rectangle 16"/>
          <p:cNvSpPr/>
          <p:nvPr/>
        </p:nvSpPr>
        <p:spPr>
          <a:xfrm>
            <a:off x="67099" y="3520227"/>
            <a:ext cx="6238647" cy="338554"/>
          </a:xfrm>
          <a:prstGeom prst="rect">
            <a:avLst/>
          </a:prstGeom>
        </p:spPr>
        <p:txBody>
          <a:bodyPr wrap="square">
            <a:spAutoFit/>
          </a:bodyPr>
          <a:lstStyle/>
          <a:p>
            <a:r>
              <a:rPr lang="en-US" sz="1600" b="1" dirty="0"/>
              <a:t>It’s not just ‘more’ data, you can do a different </a:t>
            </a:r>
            <a:r>
              <a:rPr lang="en-US" sz="1600" b="1" i="1" dirty="0"/>
              <a:t>kind</a:t>
            </a:r>
            <a:r>
              <a:rPr lang="en-US" sz="1600" b="1" dirty="0"/>
              <a:t> of science:</a:t>
            </a:r>
          </a:p>
        </p:txBody>
      </p:sp>
      <p:grpSp>
        <p:nvGrpSpPr>
          <p:cNvPr id="4" name="Group 3">
            <a:extLst>
              <a:ext uri="{FF2B5EF4-FFF2-40B4-BE49-F238E27FC236}">
                <a16:creationId xmlns:a16="http://schemas.microsoft.com/office/drawing/2014/main" id="{86005A92-C0DE-2279-5C38-8310C1763DCE}"/>
              </a:ext>
            </a:extLst>
          </p:cNvPr>
          <p:cNvGrpSpPr/>
          <p:nvPr/>
        </p:nvGrpSpPr>
        <p:grpSpPr>
          <a:xfrm>
            <a:off x="51148" y="3948018"/>
            <a:ext cx="8529326" cy="2840869"/>
            <a:chOff x="51148" y="3948019"/>
            <a:chExt cx="6901314" cy="2089224"/>
          </a:xfrm>
        </p:grpSpPr>
        <p:pic>
          <p:nvPicPr>
            <p:cNvPr id="20" name="Picture 2" descr="Fig. 1. High-throughput tiered screening. A series of properties are computed in a funnel screening. The easier properties are computed first followed by more computationally expensive ones. Adapted from [5]."/>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1148" y="3948019"/>
              <a:ext cx="1390472" cy="14935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406716" y="3948019"/>
              <a:ext cx="2081532" cy="1394461"/>
            </a:xfrm>
            <a:prstGeom prst="rect">
              <a:avLst/>
            </a:prstGeom>
          </p:spPr>
        </p:pic>
        <p:pic>
          <p:nvPicPr>
            <p:cNvPr id="22" name="Picture 21"/>
            <p:cNvPicPr>
              <a:picLocks noChangeAspect="1"/>
            </p:cNvPicPr>
            <p:nvPr/>
          </p:nvPicPr>
          <p:blipFill rotWithShape="1">
            <a:blip r:embed="rId5" cstate="hqprint">
              <a:extLst>
                <a:ext uri="{28A0092B-C50C-407E-A947-70E740481C1C}">
                  <a14:useLocalDpi xmlns:a14="http://schemas.microsoft.com/office/drawing/2010/main"/>
                </a:ext>
              </a:extLst>
            </a:blip>
            <a:srcRect t="8608" r="33258"/>
            <a:stretch/>
          </p:blipFill>
          <p:spPr>
            <a:xfrm>
              <a:off x="5573078" y="3977894"/>
              <a:ext cx="1307609" cy="1287008"/>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8" name="Rectangle 17"/>
            <p:cNvSpPr/>
            <p:nvPr/>
          </p:nvSpPr>
          <p:spPr>
            <a:xfrm>
              <a:off x="5634216" y="5529412"/>
              <a:ext cx="1318246" cy="507831"/>
            </a:xfrm>
            <a:prstGeom prst="rect">
              <a:avLst/>
            </a:prstGeom>
          </p:spPr>
          <p:txBody>
            <a:bodyPr wrap="none">
              <a:spAutoFit/>
            </a:bodyPr>
            <a:lstStyle/>
            <a:p>
              <a:pPr algn="ctr"/>
              <a:r>
                <a:rPr lang="en-US" sz="1350" b="1" dirty="0"/>
                <a:t>Visualize broad </a:t>
              </a:r>
              <a:br>
                <a:rPr lang="en-US" sz="1350" b="1" dirty="0"/>
              </a:br>
              <a:r>
                <a:rPr lang="en-US" sz="1350" b="1" dirty="0"/>
                <a:t>chemical trends</a:t>
              </a:r>
            </a:p>
          </p:txBody>
        </p:sp>
        <p:sp>
          <p:nvSpPr>
            <p:cNvPr id="23" name="Rectangle 22"/>
            <p:cNvSpPr/>
            <p:nvPr/>
          </p:nvSpPr>
          <p:spPr>
            <a:xfrm>
              <a:off x="4014533" y="5529412"/>
              <a:ext cx="1123962" cy="507831"/>
            </a:xfrm>
            <a:prstGeom prst="rect">
              <a:avLst/>
            </a:prstGeom>
          </p:spPr>
          <p:txBody>
            <a:bodyPr wrap="none">
              <a:spAutoFit/>
            </a:bodyPr>
            <a:lstStyle/>
            <a:p>
              <a:pPr algn="ctr"/>
              <a:r>
                <a:rPr lang="en-US" sz="1350" b="1" dirty="0"/>
                <a:t>Quantitative </a:t>
              </a:r>
              <a:br>
                <a:rPr lang="en-US" sz="1350" b="1" dirty="0"/>
              </a:br>
              <a:r>
                <a:rPr lang="en-US" sz="1350" b="1" dirty="0"/>
                <a:t>statistics </a:t>
              </a:r>
            </a:p>
          </p:txBody>
        </p:sp>
        <p:sp>
          <p:nvSpPr>
            <p:cNvPr id="24" name="Rectangle 23"/>
            <p:cNvSpPr/>
            <p:nvPr/>
          </p:nvSpPr>
          <p:spPr>
            <a:xfrm>
              <a:off x="1541627" y="5529412"/>
              <a:ext cx="1954702" cy="507831"/>
            </a:xfrm>
            <a:prstGeom prst="rect">
              <a:avLst/>
            </a:prstGeom>
          </p:spPr>
          <p:txBody>
            <a:bodyPr wrap="none">
              <a:spAutoFit/>
            </a:bodyPr>
            <a:lstStyle/>
            <a:p>
              <a:pPr algn="ctr"/>
              <a:r>
                <a:rPr lang="en-US" sz="1350" b="1" dirty="0"/>
                <a:t>Fast prototyping and</a:t>
              </a:r>
              <a:br>
                <a:rPr lang="en-US" sz="1350" b="1" dirty="0"/>
              </a:br>
              <a:r>
                <a:rPr lang="en-US" sz="1350" b="1" dirty="0"/>
                <a:t>Broad hypothesis testing</a:t>
              </a:r>
            </a:p>
          </p:txBody>
        </p:sp>
        <p:sp>
          <p:nvSpPr>
            <p:cNvPr id="29" name="Rectangle 28"/>
            <p:cNvSpPr/>
            <p:nvPr/>
          </p:nvSpPr>
          <p:spPr>
            <a:xfrm>
              <a:off x="223651" y="5529412"/>
              <a:ext cx="902298" cy="507831"/>
            </a:xfrm>
            <a:prstGeom prst="rect">
              <a:avLst/>
            </a:prstGeom>
          </p:spPr>
          <p:txBody>
            <a:bodyPr wrap="none">
              <a:spAutoFit/>
            </a:bodyPr>
            <a:lstStyle/>
            <a:p>
              <a:pPr algn="ctr"/>
              <a:r>
                <a:rPr lang="en-US" sz="1350" b="1" dirty="0"/>
                <a:t>Materials </a:t>
              </a:r>
              <a:br>
                <a:rPr lang="en-US" sz="1350" b="1" dirty="0"/>
              </a:br>
              <a:r>
                <a:rPr lang="en-US" sz="1350" b="1" dirty="0"/>
                <a:t>Search</a:t>
              </a:r>
            </a:p>
          </p:txBody>
        </p:sp>
        <p:pic>
          <p:nvPicPr>
            <p:cNvPr id="27" name="Picture 26"/>
            <p:cNvPicPr>
              <a:picLocks noChangeAspect="1"/>
            </p:cNvPicPr>
            <p:nvPr/>
          </p:nvPicPr>
          <p:blipFill>
            <a:blip r:embed="rId6"/>
            <a:stretch>
              <a:fillRect/>
            </a:stretch>
          </p:blipFill>
          <p:spPr>
            <a:xfrm>
              <a:off x="3553396" y="4082621"/>
              <a:ext cx="1941569" cy="1326832"/>
            </a:xfrm>
            <a:prstGeom prst="rect">
              <a:avLst/>
            </a:prstGeom>
          </p:spPr>
        </p:pic>
        <p:sp>
          <p:nvSpPr>
            <p:cNvPr id="28" name="TextBox 27"/>
            <p:cNvSpPr txBox="1"/>
            <p:nvPr/>
          </p:nvSpPr>
          <p:spPr>
            <a:xfrm>
              <a:off x="2087851" y="5329607"/>
              <a:ext cx="872355" cy="213585"/>
            </a:xfrm>
            <a:prstGeom prst="rect">
              <a:avLst/>
            </a:prstGeom>
            <a:solidFill>
              <a:schemeClr val="bg1"/>
            </a:solidFill>
          </p:spPr>
          <p:txBody>
            <a:bodyPr wrap="none" rtlCol="0">
              <a:spAutoFit/>
            </a:bodyPr>
            <a:lstStyle/>
            <a:p>
              <a:r>
                <a:rPr lang="en-US" sz="788" i="1" dirty="0">
                  <a:solidFill>
                    <a:srgbClr val="FF0000"/>
                  </a:solidFill>
                </a:rPr>
                <a:t>1400 data points</a:t>
              </a:r>
            </a:p>
          </p:txBody>
        </p:sp>
        <p:sp>
          <p:nvSpPr>
            <p:cNvPr id="32" name="TextBox 31"/>
            <p:cNvSpPr txBox="1"/>
            <p:nvPr/>
          </p:nvSpPr>
          <p:spPr>
            <a:xfrm>
              <a:off x="4110570" y="5329607"/>
              <a:ext cx="949299" cy="213585"/>
            </a:xfrm>
            <a:prstGeom prst="rect">
              <a:avLst/>
            </a:prstGeom>
            <a:solidFill>
              <a:schemeClr val="bg1"/>
            </a:solidFill>
          </p:spPr>
          <p:txBody>
            <a:bodyPr wrap="none" rtlCol="0">
              <a:spAutoFit/>
            </a:bodyPr>
            <a:lstStyle/>
            <a:p>
              <a:r>
                <a:rPr lang="en-US" sz="788" i="1" dirty="0">
                  <a:solidFill>
                    <a:srgbClr val="FF0000"/>
                  </a:solidFill>
                </a:rPr>
                <a:t>30,000 data points</a:t>
              </a:r>
            </a:p>
          </p:txBody>
        </p:sp>
        <p:sp>
          <p:nvSpPr>
            <p:cNvPr id="33" name="TextBox 32"/>
            <p:cNvSpPr txBox="1"/>
            <p:nvPr/>
          </p:nvSpPr>
          <p:spPr>
            <a:xfrm>
              <a:off x="5865217" y="5329607"/>
              <a:ext cx="898003" cy="213585"/>
            </a:xfrm>
            <a:prstGeom prst="rect">
              <a:avLst/>
            </a:prstGeom>
            <a:solidFill>
              <a:schemeClr val="bg1"/>
            </a:solidFill>
          </p:spPr>
          <p:txBody>
            <a:bodyPr wrap="none" rtlCol="0">
              <a:spAutoFit/>
            </a:bodyPr>
            <a:lstStyle/>
            <a:p>
              <a:r>
                <a:rPr lang="en-US" sz="788" i="1" dirty="0">
                  <a:solidFill>
                    <a:srgbClr val="FF0000"/>
                  </a:solidFill>
                </a:rPr>
                <a:t>6,000 data points</a:t>
              </a:r>
            </a:p>
          </p:txBody>
        </p:sp>
      </p:grpSp>
      <p:sp>
        <p:nvSpPr>
          <p:cNvPr id="16" name="Right Arrow 15"/>
          <p:cNvSpPr/>
          <p:nvPr/>
        </p:nvSpPr>
        <p:spPr>
          <a:xfrm>
            <a:off x="3808926" y="922629"/>
            <a:ext cx="982980" cy="553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4614075" y="363614"/>
            <a:ext cx="4012702" cy="300082"/>
          </a:xfrm>
          <a:prstGeom prst="rect">
            <a:avLst/>
          </a:prstGeom>
          <a:noFill/>
        </p:spPr>
        <p:txBody>
          <a:bodyPr wrap="none" rtlCol="0">
            <a:spAutoFit/>
          </a:bodyPr>
          <a:lstStyle/>
          <a:p>
            <a:r>
              <a:rPr lang="en-US" sz="1350" b="1" u="sng" dirty="0"/>
              <a:t>2011 – Materials Genome Initiative, Materials Project</a:t>
            </a:r>
          </a:p>
        </p:txBody>
      </p:sp>
      <p:pic>
        <p:nvPicPr>
          <p:cNvPr id="1026" name="Picture 2" descr="https://materialsproject.org/static/images/mp-infrastructure-flowchart-transparent.3d2662045d4c.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26481" y="673653"/>
            <a:ext cx="3017519" cy="22631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Materials Project | InterNano"/>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885643" y="968646"/>
            <a:ext cx="939642" cy="9803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9" cstate="hqprint">
            <a:extLst>
              <a:ext uri="{28A0092B-C50C-407E-A947-70E740481C1C}">
                <a14:useLocalDpi xmlns:a14="http://schemas.microsoft.com/office/drawing/2010/main"/>
              </a:ext>
            </a:extLst>
          </a:blip>
          <a:srcRect r="46369"/>
          <a:stretch/>
        </p:blipFill>
        <p:spPr>
          <a:xfrm>
            <a:off x="4811328" y="2019516"/>
            <a:ext cx="1289201" cy="772943"/>
          </a:xfrm>
          <a:prstGeom prst="rect">
            <a:avLst/>
          </a:prstGeom>
        </p:spPr>
      </p:pic>
      <p:sp>
        <p:nvSpPr>
          <p:cNvPr id="15" name="TextBox 14"/>
          <p:cNvSpPr txBox="1"/>
          <p:nvPr/>
        </p:nvSpPr>
        <p:spPr>
          <a:xfrm>
            <a:off x="3866505" y="1065027"/>
            <a:ext cx="807722" cy="300082"/>
          </a:xfrm>
          <a:prstGeom prst="rect">
            <a:avLst/>
          </a:prstGeom>
          <a:noFill/>
        </p:spPr>
        <p:txBody>
          <a:bodyPr wrap="none" rtlCol="0">
            <a:spAutoFit/>
          </a:bodyPr>
          <a:lstStyle/>
          <a:p>
            <a:r>
              <a:rPr lang="en-US" sz="1350" b="1" dirty="0">
                <a:solidFill>
                  <a:schemeClr val="bg1"/>
                </a:solidFill>
              </a:rPr>
              <a:t>For Loop</a:t>
            </a:r>
          </a:p>
        </p:txBody>
      </p:sp>
    </p:spTree>
    <p:extLst>
      <p:ext uri="{BB962C8B-B14F-4D97-AF65-F5344CB8AC3E}">
        <p14:creationId xmlns:p14="http://schemas.microsoft.com/office/powerpoint/2010/main" val="28945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6" grpId="0" animBg="1"/>
      <p:bldP spid="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6C28-5A67-4031-1B35-F4EF7D9EDAAB}"/>
              </a:ext>
            </a:extLst>
          </p:cNvPr>
          <p:cNvSpPr>
            <a:spLocks noGrp="1"/>
          </p:cNvSpPr>
          <p:nvPr>
            <p:ph type="title"/>
          </p:nvPr>
        </p:nvSpPr>
        <p:spPr>
          <a:xfrm>
            <a:off x="66913" y="58389"/>
            <a:ext cx="7886700" cy="734094"/>
          </a:xfrm>
        </p:spPr>
        <p:txBody>
          <a:bodyPr>
            <a:normAutofit/>
          </a:bodyPr>
          <a:lstStyle/>
          <a:p>
            <a:r>
              <a:rPr lang="en-US" dirty="0"/>
              <a:t>PYMATGEN QUERIES</a:t>
            </a:r>
          </a:p>
        </p:txBody>
      </p:sp>
      <p:sp>
        <p:nvSpPr>
          <p:cNvPr id="6" name="TextBox 5">
            <a:extLst>
              <a:ext uri="{FF2B5EF4-FFF2-40B4-BE49-F238E27FC236}">
                <a16:creationId xmlns:a16="http://schemas.microsoft.com/office/drawing/2014/main" id="{8BB29CE2-AF32-B147-1A7F-C3D5C744E330}"/>
              </a:ext>
            </a:extLst>
          </p:cNvPr>
          <p:cNvSpPr txBox="1"/>
          <p:nvPr/>
        </p:nvSpPr>
        <p:spPr>
          <a:xfrm>
            <a:off x="-492169" y="6440532"/>
            <a:ext cx="6598186" cy="369332"/>
          </a:xfrm>
          <a:prstGeom prst="rect">
            <a:avLst/>
          </a:prstGeom>
          <a:noFill/>
        </p:spPr>
        <p:txBody>
          <a:bodyPr wrap="square">
            <a:spAutoFit/>
          </a:bodyPr>
          <a:lstStyle/>
          <a:p>
            <a:pPr lvl="1"/>
            <a:r>
              <a:rPr lang="en-US">
                <a:hlinkClick r:id="rId2"/>
              </a:rPr>
              <a:t>https://docs.mongodb.com/manual/reference/operator/query/</a:t>
            </a:r>
            <a:endParaRPr lang="en-US"/>
          </a:p>
        </p:txBody>
      </p:sp>
      <p:sp>
        <p:nvSpPr>
          <p:cNvPr id="8" name="TextBox 7">
            <a:extLst>
              <a:ext uri="{FF2B5EF4-FFF2-40B4-BE49-F238E27FC236}">
                <a16:creationId xmlns:a16="http://schemas.microsoft.com/office/drawing/2014/main" id="{75A924A5-8ADB-4888-A223-CBFF17BC809A}"/>
              </a:ext>
            </a:extLst>
          </p:cNvPr>
          <p:cNvSpPr txBox="1"/>
          <p:nvPr/>
        </p:nvSpPr>
        <p:spPr>
          <a:xfrm>
            <a:off x="724829" y="1829498"/>
            <a:ext cx="8586439" cy="369332"/>
          </a:xfrm>
          <a:prstGeom prst="rect">
            <a:avLst/>
          </a:prstGeom>
          <a:noFill/>
        </p:spPr>
        <p:txBody>
          <a:bodyPr wrap="square">
            <a:spAutoFit/>
          </a:bodyPr>
          <a:lstStyle/>
          <a:p>
            <a:r>
              <a:rPr lang="en-US" b="1" i="0" u="none" strike="noStrike">
                <a:solidFill>
                  <a:srgbClr val="000000"/>
                </a:solidFill>
                <a:effectLst/>
                <a:latin typeface="Courier New" panose="02070309020205020404" pitchFamily="49" charset="0"/>
              </a:rPr>
              <a:t>entries = MPR.query(criteria=criteria, properties=props)</a:t>
            </a:r>
            <a:endParaRPr lang="en-US" b="1"/>
          </a:p>
        </p:txBody>
      </p:sp>
      <p:sp>
        <p:nvSpPr>
          <p:cNvPr id="9" name="TextBox 8">
            <a:extLst>
              <a:ext uri="{FF2B5EF4-FFF2-40B4-BE49-F238E27FC236}">
                <a16:creationId xmlns:a16="http://schemas.microsoft.com/office/drawing/2014/main" id="{7E2AB455-69EF-2FBD-412C-E958526E475B}"/>
              </a:ext>
            </a:extLst>
          </p:cNvPr>
          <p:cNvSpPr txBox="1"/>
          <p:nvPr/>
        </p:nvSpPr>
        <p:spPr>
          <a:xfrm>
            <a:off x="628650" y="1237785"/>
            <a:ext cx="3289106" cy="461665"/>
          </a:xfrm>
          <a:prstGeom prst="rect">
            <a:avLst/>
          </a:prstGeom>
          <a:noFill/>
        </p:spPr>
        <p:txBody>
          <a:bodyPr wrap="none" rtlCol="0">
            <a:spAutoFit/>
          </a:bodyPr>
          <a:lstStyle/>
          <a:p>
            <a:r>
              <a:rPr lang="en-US" sz="2400"/>
              <a:t>How to execute a query:</a:t>
            </a:r>
          </a:p>
        </p:txBody>
      </p:sp>
      <p:sp>
        <p:nvSpPr>
          <p:cNvPr id="10" name="Left Brace 9">
            <a:extLst>
              <a:ext uri="{FF2B5EF4-FFF2-40B4-BE49-F238E27FC236}">
                <a16:creationId xmlns:a16="http://schemas.microsoft.com/office/drawing/2014/main" id="{1A15224D-A6A4-B85D-5C86-FE00721FA412}"/>
              </a:ext>
            </a:extLst>
          </p:cNvPr>
          <p:cNvSpPr/>
          <p:nvPr/>
        </p:nvSpPr>
        <p:spPr>
          <a:xfrm rot="16200000">
            <a:off x="4622665" y="1305869"/>
            <a:ext cx="143564" cy="202996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1" name="TextBox 10">
            <a:extLst>
              <a:ext uri="{FF2B5EF4-FFF2-40B4-BE49-F238E27FC236}">
                <a16:creationId xmlns:a16="http://schemas.microsoft.com/office/drawing/2014/main" id="{21497A54-C076-9849-F120-C25C6C4F8878}"/>
              </a:ext>
            </a:extLst>
          </p:cNvPr>
          <p:cNvSpPr txBox="1"/>
          <p:nvPr/>
        </p:nvSpPr>
        <p:spPr>
          <a:xfrm>
            <a:off x="3773280" y="2504205"/>
            <a:ext cx="2192623" cy="369332"/>
          </a:xfrm>
          <a:prstGeom prst="rect">
            <a:avLst/>
          </a:prstGeom>
          <a:noFill/>
        </p:spPr>
        <p:txBody>
          <a:bodyPr wrap="square" rtlCol="0">
            <a:spAutoFit/>
          </a:bodyPr>
          <a:lstStyle/>
          <a:p>
            <a:r>
              <a:rPr lang="en-US"/>
              <a:t>Search criteria</a:t>
            </a:r>
          </a:p>
        </p:txBody>
      </p:sp>
      <p:sp>
        <p:nvSpPr>
          <p:cNvPr id="12" name="Left Brace 11">
            <a:extLst>
              <a:ext uri="{FF2B5EF4-FFF2-40B4-BE49-F238E27FC236}">
                <a16:creationId xmlns:a16="http://schemas.microsoft.com/office/drawing/2014/main" id="{3A83C06A-BD4D-828F-4B35-C8088ADCB447}"/>
              </a:ext>
            </a:extLst>
          </p:cNvPr>
          <p:cNvSpPr/>
          <p:nvPr/>
        </p:nvSpPr>
        <p:spPr>
          <a:xfrm rot="16200000">
            <a:off x="7183730" y="1308398"/>
            <a:ext cx="143564" cy="202996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4" name="TextBox 13">
            <a:extLst>
              <a:ext uri="{FF2B5EF4-FFF2-40B4-BE49-F238E27FC236}">
                <a16:creationId xmlns:a16="http://schemas.microsoft.com/office/drawing/2014/main" id="{B995FD7B-29EA-663F-6A0A-126A6C27144D}"/>
              </a:ext>
            </a:extLst>
          </p:cNvPr>
          <p:cNvSpPr txBox="1"/>
          <p:nvPr/>
        </p:nvSpPr>
        <p:spPr>
          <a:xfrm>
            <a:off x="628650" y="3348019"/>
            <a:ext cx="3381613" cy="1477328"/>
          </a:xfrm>
          <a:prstGeom prst="rect">
            <a:avLst/>
          </a:prstGeom>
          <a:noFill/>
          <a:ln>
            <a:solidFill>
              <a:schemeClr val="tx1"/>
            </a:solidFill>
          </a:ln>
        </p:spPr>
        <p:txBody>
          <a:bodyPr wrap="square" lIns="91440" tIns="45720" rIns="91440" bIns="45720" anchor="t">
            <a:spAutoFit/>
          </a:bodyPr>
          <a:lstStyle/>
          <a:p>
            <a:r>
              <a:rPr lang="en-US" b="1"/>
              <a:t>Example criteria: </a:t>
            </a:r>
            <a:endParaRPr lang="en-US" b="1">
              <a:cs typeface="Calibri"/>
            </a:endParaRPr>
          </a:p>
          <a:p>
            <a:pPr marL="285750" indent="-285750">
              <a:buFont typeface="Arial" panose="020B0604020202020204" pitchFamily="34" charset="0"/>
              <a:buChar char="•"/>
            </a:pPr>
            <a:r>
              <a:rPr lang="en-US"/>
              <a:t>must have ABC</a:t>
            </a:r>
            <a:r>
              <a:rPr lang="en-US" baseline="-25000"/>
              <a:t>3</a:t>
            </a:r>
            <a:r>
              <a:rPr lang="en-US"/>
              <a:t> stoichiometry </a:t>
            </a:r>
            <a:endParaRPr lang="en-US">
              <a:cs typeface="Calibri"/>
            </a:endParaRPr>
          </a:p>
          <a:p>
            <a:pPr marL="285750" indent="-285750">
              <a:buFont typeface="Arial" panose="020B0604020202020204" pitchFamily="34" charset="0"/>
              <a:buChar char="•"/>
            </a:pPr>
            <a:r>
              <a:rPr lang="en-US"/>
              <a:t>must contain oxygen</a:t>
            </a:r>
            <a:endParaRPr lang="en-US">
              <a:cs typeface="Calibri"/>
            </a:endParaRPr>
          </a:p>
          <a:p>
            <a:pPr marL="285750" indent="-285750">
              <a:buFont typeface="Arial" panose="020B0604020202020204" pitchFamily="34" charset="0"/>
              <a:buChar char="•"/>
            </a:pPr>
            <a:r>
              <a:rPr lang="en-US"/>
              <a:t>must contain either Li, Na, or K</a:t>
            </a:r>
            <a:endParaRPr lang="en-US">
              <a:cs typeface="Calibri"/>
            </a:endParaRPr>
          </a:p>
          <a:p>
            <a:pPr marL="285750" indent="-285750">
              <a:buFont typeface="Arial" panose="020B0604020202020204" pitchFamily="34" charset="0"/>
              <a:buChar char="•"/>
            </a:pPr>
            <a:r>
              <a:rPr lang="en-US"/>
              <a:t>must have band gap &gt; 1 eV</a:t>
            </a:r>
            <a:endParaRPr lang="en-US">
              <a:cs typeface="Calibri"/>
            </a:endParaRPr>
          </a:p>
        </p:txBody>
      </p:sp>
      <p:sp>
        <p:nvSpPr>
          <p:cNvPr id="15" name="TextBox 14">
            <a:extLst>
              <a:ext uri="{FF2B5EF4-FFF2-40B4-BE49-F238E27FC236}">
                <a16:creationId xmlns:a16="http://schemas.microsoft.com/office/drawing/2014/main" id="{72A569E8-834E-61F6-1053-5ED5DD67C8E9}"/>
              </a:ext>
            </a:extLst>
          </p:cNvPr>
          <p:cNvSpPr txBox="1"/>
          <p:nvPr/>
        </p:nvSpPr>
        <p:spPr>
          <a:xfrm>
            <a:off x="6385253" y="2466629"/>
            <a:ext cx="2029966" cy="646331"/>
          </a:xfrm>
          <a:prstGeom prst="rect">
            <a:avLst/>
          </a:prstGeom>
          <a:noFill/>
        </p:spPr>
        <p:txBody>
          <a:bodyPr wrap="square" rtlCol="0">
            <a:spAutoFit/>
          </a:bodyPr>
          <a:lstStyle/>
          <a:p>
            <a:r>
              <a:rPr lang="en-US"/>
              <a:t>Calculated material properties</a:t>
            </a:r>
          </a:p>
        </p:txBody>
      </p:sp>
      <p:sp>
        <p:nvSpPr>
          <p:cNvPr id="16" name="TextBox 15">
            <a:extLst>
              <a:ext uri="{FF2B5EF4-FFF2-40B4-BE49-F238E27FC236}">
                <a16:creationId xmlns:a16="http://schemas.microsoft.com/office/drawing/2014/main" id="{5CB6F141-5D6E-E8CB-7768-139B1EDE9F7A}"/>
              </a:ext>
            </a:extLst>
          </p:cNvPr>
          <p:cNvSpPr txBox="1"/>
          <p:nvPr/>
        </p:nvSpPr>
        <p:spPr>
          <a:xfrm>
            <a:off x="4170340" y="3348019"/>
            <a:ext cx="3381613" cy="1200329"/>
          </a:xfrm>
          <a:prstGeom prst="rect">
            <a:avLst/>
          </a:prstGeom>
          <a:noFill/>
          <a:ln>
            <a:solidFill>
              <a:schemeClr val="tx1"/>
            </a:solidFill>
          </a:ln>
        </p:spPr>
        <p:txBody>
          <a:bodyPr wrap="square" lIns="91440" tIns="45720" rIns="91440" bIns="45720" anchor="t">
            <a:spAutoFit/>
          </a:bodyPr>
          <a:lstStyle/>
          <a:p>
            <a:r>
              <a:rPr lang="en-US" b="1"/>
              <a:t>Example properties: </a:t>
            </a:r>
            <a:endParaRPr lang="en-US" b="1">
              <a:cs typeface="Calibri"/>
            </a:endParaRPr>
          </a:p>
          <a:p>
            <a:pPr marL="285750" indent="-285750">
              <a:buFont typeface="Arial" panose="020B0604020202020204" pitchFamily="34" charset="0"/>
              <a:buChar char="•"/>
            </a:pPr>
            <a:r>
              <a:rPr lang="en-US"/>
              <a:t>chemical formula</a:t>
            </a:r>
            <a:endParaRPr lang="en-US">
              <a:cs typeface="Calibri"/>
            </a:endParaRPr>
          </a:p>
          <a:p>
            <a:pPr marL="285750" indent="-285750">
              <a:buFont typeface="Arial" panose="020B0604020202020204" pitchFamily="34" charset="0"/>
              <a:buChar char="•"/>
            </a:pPr>
            <a:r>
              <a:rPr lang="en-US"/>
              <a:t>band gap</a:t>
            </a:r>
            <a:endParaRPr lang="en-US">
              <a:cs typeface="Calibri"/>
            </a:endParaRPr>
          </a:p>
          <a:p>
            <a:pPr marL="285750" indent="-285750">
              <a:buFont typeface="Arial" panose="020B0604020202020204" pitchFamily="34" charset="0"/>
              <a:buChar char="•"/>
            </a:pPr>
            <a:r>
              <a:rPr lang="en-US"/>
              <a:t>band structure </a:t>
            </a:r>
            <a:endParaRPr lang="en-US">
              <a:cs typeface="Calibri"/>
            </a:endParaRPr>
          </a:p>
        </p:txBody>
      </p:sp>
      <p:pic>
        <p:nvPicPr>
          <p:cNvPr id="1026" name="Picture 2">
            <a:extLst>
              <a:ext uri="{FF2B5EF4-FFF2-40B4-BE49-F238E27FC236}">
                <a16:creationId xmlns:a16="http://schemas.microsoft.com/office/drawing/2014/main" id="{0024A92D-A4D6-8F2C-199D-C2BF2439BC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021" y="4609138"/>
            <a:ext cx="2524329" cy="189390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689606C9-42FB-62C3-93B6-00CB44B61A79}"/>
              </a:ext>
            </a:extLst>
          </p:cNvPr>
          <p:cNvSpPr/>
          <p:nvPr/>
        </p:nvSpPr>
        <p:spPr>
          <a:xfrm>
            <a:off x="628650" y="1126273"/>
            <a:ext cx="7886700" cy="19849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30AB42-C61D-C5C5-57BA-BBDEB631CF32}"/>
              </a:ext>
            </a:extLst>
          </p:cNvPr>
          <p:cNvSpPr txBox="1"/>
          <p:nvPr/>
        </p:nvSpPr>
        <p:spPr>
          <a:xfrm>
            <a:off x="5304461" y="4914513"/>
            <a:ext cx="814647" cy="369332"/>
          </a:xfrm>
          <a:prstGeom prst="rect">
            <a:avLst/>
          </a:prstGeom>
          <a:noFill/>
        </p:spPr>
        <p:txBody>
          <a:bodyPr wrap="none" rtlCol="0">
            <a:spAutoFit/>
          </a:bodyPr>
          <a:lstStyle/>
          <a:p>
            <a:r>
              <a:rPr lang="en-US"/>
              <a:t>CaTiO</a:t>
            </a:r>
            <a:r>
              <a:rPr lang="en-US" baseline="-25000"/>
              <a:t>3</a:t>
            </a:r>
            <a:endParaRPr lang="en-US"/>
          </a:p>
        </p:txBody>
      </p:sp>
      <p:sp>
        <p:nvSpPr>
          <p:cNvPr id="3" name="TextBox 2">
            <a:extLst>
              <a:ext uri="{FF2B5EF4-FFF2-40B4-BE49-F238E27FC236}">
                <a16:creationId xmlns:a16="http://schemas.microsoft.com/office/drawing/2014/main" id="{9F7516D8-7CD7-6CF2-2865-75E97FDBFB61}"/>
              </a:ext>
            </a:extLst>
          </p:cNvPr>
          <p:cNvSpPr txBox="1"/>
          <p:nvPr/>
        </p:nvSpPr>
        <p:spPr>
          <a:xfrm>
            <a:off x="3944116" y="55556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(perovskite structure)</a:t>
            </a:r>
            <a:endParaRPr lang="en-US"/>
          </a:p>
        </p:txBody>
      </p:sp>
      <p:sp>
        <p:nvSpPr>
          <p:cNvPr id="7" name="Slide Number Placeholder 6">
            <a:extLst>
              <a:ext uri="{FF2B5EF4-FFF2-40B4-BE49-F238E27FC236}">
                <a16:creationId xmlns:a16="http://schemas.microsoft.com/office/drawing/2014/main" id="{05E904DF-88CC-ED2E-EC32-928D0433DDD2}"/>
              </a:ext>
            </a:extLst>
          </p:cNvPr>
          <p:cNvSpPr>
            <a:spLocks noGrp="1"/>
          </p:cNvSpPr>
          <p:nvPr>
            <p:ph type="sldNum" sz="quarter" idx="12"/>
          </p:nvPr>
        </p:nvSpPr>
        <p:spPr/>
        <p:txBody>
          <a:bodyPr/>
          <a:lstStyle/>
          <a:p>
            <a:fld id="{82E8630E-1647-40AD-AF97-452D20A1BDCE}" type="slidenum">
              <a:rPr lang="en-US" smtClean="0"/>
              <a:t>8</a:t>
            </a:fld>
            <a:endParaRPr lang="en-US"/>
          </a:p>
        </p:txBody>
      </p:sp>
    </p:spTree>
    <p:extLst>
      <p:ext uri="{BB962C8B-B14F-4D97-AF65-F5344CB8AC3E}">
        <p14:creationId xmlns:p14="http://schemas.microsoft.com/office/powerpoint/2010/main" val="1985321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7110"/>
            <a:ext cx="7886700" cy="1325563"/>
          </a:xfrm>
        </p:spPr>
        <p:txBody>
          <a:bodyPr>
            <a:normAutofit fontScale="90000"/>
          </a:bodyPr>
          <a:lstStyle/>
          <a:p>
            <a:r>
              <a:rPr lang="en-US" dirty="0"/>
              <a:t>Materials Project API</a:t>
            </a:r>
            <a:br>
              <a:rPr lang="en-US" dirty="0"/>
            </a:br>
            <a:r>
              <a:rPr lang="en-US" dirty="0"/>
              <a:t>(Application Programming Interface)</a:t>
            </a:r>
          </a:p>
        </p:txBody>
      </p:sp>
      <p:sp>
        <p:nvSpPr>
          <p:cNvPr id="3" name="Content Placeholder 2"/>
          <p:cNvSpPr>
            <a:spLocks noGrp="1"/>
          </p:cNvSpPr>
          <p:nvPr>
            <p:ph idx="1"/>
          </p:nvPr>
        </p:nvSpPr>
        <p:spPr>
          <a:xfrm>
            <a:off x="628649" y="1825625"/>
            <a:ext cx="8098661" cy="4320532"/>
          </a:xfrm>
        </p:spPr>
        <p:txBody>
          <a:bodyPr numCol="3">
            <a:normAutofit fontScale="47500" lnSpcReduction="20000"/>
          </a:bodyPr>
          <a:lstStyle/>
          <a:p>
            <a:pPr>
              <a:lnSpc>
                <a:spcPct val="120000"/>
              </a:lnSpc>
              <a:spcBef>
                <a:spcPts val="0"/>
              </a:spcBef>
            </a:pPr>
            <a:r>
              <a:rPr lang="en-US" b="1" dirty="0" err="1">
                <a:solidFill>
                  <a:srgbClr val="FF0000"/>
                </a:solidFill>
              </a:rPr>
              <a:t>anonymous_formula</a:t>
            </a:r>
            <a:endParaRPr lang="en-US" b="1" dirty="0">
              <a:solidFill>
                <a:srgbClr val="FF0000"/>
              </a:solidFill>
            </a:endParaRPr>
          </a:p>
          <a:p>
            <a:pPr>
              <a:lnSpc>
                <a:spcPct val="120000"/>
              </a:lnSpc>
              <a:spcBef>
                <a:spcPts val="0"/>
              </a:spcBef>
            </a:pPr>
            <a:r>
              <a:rPr lang="en-US" b="1" dirty="0" err="1">
                <a:solidFill>
                  <a:srgbClr val="FF0000"/>
                </a:solidFill>
              </a:rPr>
              <a:t>band_gap</a:t>
            </a:r>
            <a:endParaRPr lang="en-US" b="1" dirty="0">
              <a:solidFill>
                <a:srgbClr val="FF0000"/>
              </a:solidFill>
            </a:endParaRPr>
          </a:p>
          <a:p>
            <a:pPr>
              <a:lnSpc>
                <a:spcPct val="120000"/>
              </a:lnSpc>
              <a:spcBef>
                <a:spcPts val="0"/>
              </a:spcBef>
            </a:pPr>
            <a:r>
              <a:rPr lang="en-US" b="1" dirty="0" err="1">
                <a:solidFill>
                  <a:srgbClr val="FF0000"/>
                </a:solidFill>
              </a:rPr>
              <a:t>band_structure</a:t>
            </a:r>
            <a:endParaRPr lang="en-US" b="1" dirty="0">
              <a:solidFill>
                <a:srgbClr val="FF0000"/>
              </a:solidFill>
            </a:endParaRPr>
          </a:p>
          <a:p>
            <a:pPr>
              <a:lnSpc>
                <a:spcPct val="120000"/>
              </a:lnSpc>
              <a:spcBef>
                <a:spcPts val="0"/>
              </a:spcBef>
            </a:pPr>
            <a:r>
              <a:rPr lang="en-US" dirty="0" err="1"/>
              <a:t>blessed_tasks</a:t>
            </a:r>
            <a:endParaRPr lang="en-US" dirty="0"/>
          </a:p>
          <a:p>
            <a:pPr>
              <a:lnSpc>
                <a:spcPct val="120000"/>
              </a:lnSpc>
              <a:spcBef>
                <a:spcPts val="0"/>
              </a:spcBef>
            </a:pPr>
            <a:r>
              <a:rPr lang="en-US" b="1" dirty="0" err="1">
                <a:solidFill>
                  <a:srgbClr val="FF0000"/>
                </a:solidFill>
              </a:rPr>
              <a:t>bond_valence</a:t>
            </a:r>
            <a:endParaRPr lang="en-US" b="1" dirty="0">
              <a:solidFill>
                <a:srgbClr val="FF0000"/>
              </a:solidFill>
            </a:endParaRPr>
          </a:p>
          <a:p>
            <a:pPr>
              <a:lnSpc>
                <a:spcPct val="120000"/>
              </a:lnSpc>
              <a:spcBef>
                <a:spcPts val="0"/>
              </a:spcBef>
            </a:pPr>
            <a:r>
              <a:rPr lang="en-US" b="1" dirty="0" err="1">
                <a:solidFill>
                  <a:srgbClr val="FF0000"/>
                </a:solidFill>
              </a:rPr>
              <a:t>chemsys</a:t>
            </a:r>
            <a:endParaRPr lang="en-US" b="1" dirty="0">
              <a:solidFill>
                <a:srgbClr val="FF0000"/>
              </a:solidFill>
            </a:endParaRPr>
          </a:p>
          <a:p>
            <a:pPr>
              <a:lnSpc>
                <a:spcPct val="120000"/>
              </a:lnSpc>
              <a:spcBef>
                <a:spcPts val="0"/>
              </a:spcBef>
            </a:pPr>
            <a:r>
              <a:rPr lang="en-US" dirty="0" err="1"/>
              <a:t>cif</a:t>
            </a:r>
            <a:endParaRPr lang="en-US" dirty="0"/>
          </a:p>
          <a:p>
            <a:pPr>
              <a:lnSpc>
                <a:spcPct val="120000"/>
              </a:lnSpc>
              <a:spcBef>
                <a:spcPts val="0"/>
              </a:spcBef>
            </a:pPr>
            <a:r>
              <a:rPr lang="en-US" dirty="0" err="1"/>
              <a:t>cifs</a:t>
            </a:r>
            <a:endParaRPr lang="en-US" dirty="0"/>
          </a:p>
          <a:p>
            <a:pPr>
              <a:lnSpc>
                <a:spcPct val="120000"/>
              </a:lnSpc>
              <a:spcBef>
                <a:spcPts val="0"/>
              </a:spcBef>
            </a:pPr>
            <a:r>
              <a:rPr lang="en-US" dirty="0" err="1"/>
              <a:t>created_at</a:t>
            </a:r>
            <a:endParaRPr lang="en-US" dirty="0"/>
          </a:p>
          <a:p>
            <a:pPr>
              <a:lnSpc>
                <a:spcPct val="120000"/>
              </a:lnSpc>
              <a:spcBef>
                <a:spcPts val="0"/>
              </a:spcBef>
            </a:pPr>
            <a:r>
              <a:rPr lang="en-US" dirty="0" err="1"/>
              <a:t>delta_volume</a:t>
            </a:r>
            <a:endParaRPr lang="en-US" dirty="0"/>
          </a:p>
          <a:p>
            <a:pPr>
              <a:lnSpc>
                <a:spcPct val="120000"/>
              </a:lnSpc>
              <a:spcBef>
                <a:spcPts val="0"/>
              </a:spcBef>
            </a:pPr>
            <a:r>
              <a:rPr lang="en-US" b="1" dirty="0">
                <a:solidFill>
                  <a:srgbClr val="FF0000"/>
                </a:solidFill>
              </a:rPr>
              <a:t>density</a:t>
            </a:r>
          </a:p>
          <a:p>
            <a:pPr>
              <a:lnSpc>
                <a:spcPct val="120000"/>
              </a:lnSpc>
              <a:spcBef>
                <a:spcPts val="0"/>
              </a:spcBef>
            </a:pPr>
            <a:r>
              <a:rPr lang="en-US" dirty="0"/>
              <a:t>diel</a:t>
            </a:r>
          </a:p>
          <a:p>
            <a:pPr>
              <a:lnSpc>
                <a:spcPct val="120000"/>
              </a:lnSpc>
              <a:spcBef>
                <a:spcPts val="0"/>
              </a:spcBef>
            </a:pPr>
            <a:r>
              <a:rPr lang="en-US" dirty="0" err="1"/>
              <a:t>doi</a:t>
            </a:r>
            <a:endParaRPr lang="en-US" dirty="0"/>
          </a:p>
          <a:p>
            <a:pPr>
              <a:lnSpc>
                <a:spcPct val="120000"/>
              </a:lnSpc>
              <a:spcBef>
                <a:spcPts val="0"/>
              </a:spcBef>
            </a:pPr>
            <a:r>
              <a:rPr lang="en-US" dirty="0" err="1"/>
              <a:t>doi_bibtex</a:t>
            </a:r>
            <a:endParaRPr lang="en-US" dirty="0"/>
          </a:p>
          <a:p>
            <a:pPr>
              <a:lnSpc>
                <a:spcPct val="120000"/>
              </a:lnSpc>
              <a:spcBef>
                <a:spcPts val="0"/>
              </a:spcBef>
            </a:pPr>
            <a:r>
              <a:rPr lang="en-US" dirty="0"/>
              <a:t>dos</a:t>
            </a:r>
          </a:p>
          <a:p>
            <a:pPr>
              <a:lnSpc>
                <a:spcPct val="120000"/>
              </a:lnSpc>
              <a:spcBef>
                <a:spcPts val="0"/>
              </a:spcBef>
            </a:pPr>
            <a:r>
              <a:rPr lang="en-US" b="1" dirty="0" err="1">
                <a:solidFill>
                  <a:srgbClr val="FF0000"/>
                </a:solidFill>
              </a:rPr>
              <a:t>e_above_hull</a:t>
            </a:r>
            <a:endParaRPr lang="en-US" b="1" dirty="0">
              <a:solidFill>
                <a:srgbClr val="FF0000"/>
              </a:solidFill>
            </a:endParaRPr>
          </a:p>
          <a:p>
            <a:pPr>
              <a:lnSpc>
                <a:spcPct val="120000"/>
              </a:lnSpc>
              <a:spcBef>
                <a:spcPts val="0"/>
              </a:spcBef>
            </a:pPr>
            <a:r>
              <a:rPr lang="en-US" b="1" dirty="0" err="1">
                <a:solidFill>
                  <a:srgbClr val="FF0000"/>
                </a:solidFill>
              </a:rPr>
              <a:t>efermi</a:t>
            </a:r>
            <a:endParaRPr lang="en-US" b="1" dirty="0">
              <a:solidFill>
                <a:srgbClr val="FF0000"/>
              </a:solidFill>
            </a:endParaRPr>
          </a:p>
          <a:p>
            <a:pPr>
              <a:lnSpc>
                <a:spcPct val="120000"/>
              </a:lnSpc>
              <a:spcBef>
                <a:spcPts val="0"/>
              </a:spcBef>
            </a:pPr>
            <a:r>
              <a:rPr lang="en-US" b="1" dirty="0">
                <a:solidFill>
                  <a:srgbClr val="FF0000"/>
                </a:solidFill>
              </a:rPr>
              <a:t>elasticity</a:t>
            </a:r>
          </a:p>
          <a:p>
            <a:pPr>
              <a:lnSpc>
                <a:spcPct val="120000"/>
              </a:lnSpc>
              <a:spcBef>
                <a:spcPts val="0"/>
              </a:spcBef>
            </a:pPr>
            <a:r>
              <a:rPr lang="en-US" dirty="0" err="1"/>
              <a:t>elasticity_third_order</a:t>
            </a:r>
            <a:endParaRPr lang="en-US" dirty="0"/>
          </a:p>
          <a:p>
            <a:pPr>
              <a:lnSpc>
                <a:spcPct val="120000"/>
              </a:lnSpc>
              <a:spcBef>
                <a:spcPts val="0"/>
              </a:spcBef>
            </a:pPr>
            <a:r>
              <a:rPr lang="en-US" dirty="0"/>
              <a:t>elements</a:t>
            </a:r>
          </a:p>
          <a:p>
            <a:pPr>
              <a:lnSpc>
                <a:spcPct val="120000"/>
              </a:lnSpc>
              <a:spcBef>
                <a:spcPts val="0"/>
              </a:spcBef>
            </a:pPr>
            <a:r>
              <a:rPr lang="en-US" dirty="0" err="1"/>
              <a:t>encut</a:t>
            </a:r>
            <a:endParaRPr lang="en-US" dirty="0"/>
          </a:p>
          <a:p>
            <a:pPr>
              <a:lnSpc>
                <a:spcPct val="120000"/>
              </a:lnSpc>
              <a:spcBef>
                <a:spcPts val="0"/>
              </a:spcBef>
            </a:pPr>
            <a:r>
              <a:rPr lang="en-US" dirty="0" err="1"/>
              <a:t>exp</a:t>
            </a:r>
            <a:endParaRPr lang="en-US" dirty="0"/>
          </a:p>
          <a:p>
            <a:pPr>
              <a:lnSpc>
                <a:spcPct val="120000"/>
              </a:lnSpc>
              <a:spcBef>
                <a:spcPts val="0"/>
              </a:spcBef>
            </a:pPr>
            <a:r>
              <a:rPr lang="en-US" dirty="0" err="1"/>
              <a:t>final_energy</a:t>
            </a:r>
            <a:endParaRPr lang="en-US" dirty="0"/>
          </a:p>
          <a:p>
            <a:pPr>
              <a:lnSpc>
                <a:spcPct val="120000"/>
              </a:lnSpc>
              <a:spcBef>
                <a:spcPts val="0"/>
              </a:spcBef>
            </a:pPr>
            <a:r>
              <a:rPr lang="en-US" dirty="0" err="1"/>
              <a:t>final_energy_per_atom</a:t>
            </a:r>
            <a:endParaRPr lang="en-US" dirty="0"/>
          </a:p>
          <a:p>
            <a:pPr>
              <a:lnSpc>
                <a:spcPct val="120000"/>
              </a:lnSpc>
              <a:spcBef>
                <a:spcPts val="0"/>
              </a:spcBef>
            </a:pPr>
            <a:r>
              <a:rPr lang="en-US" b="1" dirty="0" err="1">
                <a:solidFill>
                  <a:srgbClr val="FF0000"/>
                </a:solidFill>
              </a:rPr>
              <a:t>formation_energy_per_atom</a:t>
            </a:r>
            <a:endParaRPr lang="en-US" b="1" dirty="0">
              <a:solidFill>
                <a:srgbClr val="FF0000"/>
              </a:solidFill>
            </a:endParaRPr>
          </a:p>
          <a:p>
            <a:pPr>
              <a:lnSpc>
                <a:spcPct val="120000"/>
              </a:lnSpc>
              <a:spcBef>
                <a:spcPts val="0"/>
              </a:spcBef>
            </a:pPr>
            <a:r>
              <a:rPr lang="en-US" dirty="0" err="1"/>
              <a:t>formula_anonymous</a:t>
            </a:r>
            <a:endParaRPr lang="en-US" dirty="0"/>
          </a:p>
          <a:p>
            <a:pPr>
              <a:lnSpc>
                <a:spcPct val="120000"/>
              </a:lnSpc>
              <a:spcBef>
                <a:spcPts val="0"/>
              </a:spcBef>
            </a:pPr>
            <a:r>
              <a:rPr lang="en-US" dirty="0" err="1"/>
              <a:t>full_formula</a:t>
            </a:r>
            <a:endParaRPr lang="en-US" dirty="0"/>
          </a:p>
          <a:p>
            <a:pPr>
              <a:lnSpc>
                <a:spcPct val="120000"/>
              </a:lnSpc>
              <a:spcBef>
                <a:spcPts val="0"/>
              </a:spcBef>
            </a:pPr>
            <a:r>
              <a:rPr lang="en-US" dirty="0"/>
              <a:t>has</a:t>
            </a:r>
          </a:p>
          <a:p>
            <a:pPr>
              <a:lnSpc>
                <a:spcPct val="120000"/>
              </a:lnSpc>
              <a:spcBef>
                <a:spcPts val="0"/>
              </a:spcBef>
            </a:pPr>
            <a:r>
              <a:rPr lang="en-US" dirty="0" err="1"/>
              <a:t>has_bandstructure</a:t>
            </a:r>
            <a:endParaRPr lang="en-US" dirty="0"/>
          </a:p>
          <a:p>
            <a:pPr>
              <a:lnSpc>
                <a:spcPct val="120000"/>
              </a:lnSpc>
              <a:spcBef>
                <a:spcPts val="0"/>
              </a:spcBef>
            </a:pPr>
            <a:r>
              <a:rPr lang="en-US" dirty="0" err="1"/>
              <a:t>hubbards</a:t>
            </a:r>
            <a:endParaRPr lang="en-US" dirty="0"/>
          </a:p>
          <a:p>
            <a:pPr>
              <a:lnSpc>
                <a:spcPct val="120000"/>
              </a:lnSpc>
              <a:spcBef>
                <a:spcPts val="0"/>
              </a:spcBef>
            </a:pPr>
            <a:r>
              <a:rPr lang="en-US" b="1" dirty="0" err="1">
                <a:solidFill>
                  <a:srgbClr val="FF0000"/>
                </a:solidFill>
              </a:rPr>
              <a:t>icsd_ids</a:t>
            </a:r>
            <a:endParaRPr lang="en-US" b="1" dirty="0">
              <a:solidFill>
                <a:srgbClr val="FF0000"/>
              </a:solidFill>
            </a:endParaRPr>
          </a:p>
          <a:p>
            <a:pPr>
              <a:lnSpc>
                <a:spcPct val="120000"/>
              </a:lnSpc>
              <a:spcBef>
                <a:spcPts val="0"/>
              </a:spcBef>
            </a:pPr>
            <a:r>
              <a:rPr lang="en-US" dirty="0" err="1"/>
              <a:t>initial_structure</a:t>
            </a:r>
            <a:endParaRPr lang="en-US" dirty="0"/>
          </a:p>
          <a:p>
            <a:pPr>
              <a:lnSpc>
                <a:spcPct val="120000"/>
              </a:lnSpc>
              <a:spcBef>
                <a:spcPts val="0"/>
              </a:spcBef>
            </a:pPr>
            <a:r>
              <a:rPr lang="en-US" dirty="0"/>
              <a:t>input</a:t>
            </a:r>
          </a:p>
          <a:p>
            <a:pPr>
              <a:lnSpc>
                <a:spcPct val="120000"/>
              </a:lnSpc>
              <a:spcBef>
                <a:spcPts val="0"/>
              </a:spcBef>
            </a:pPr>
            <a:r>
              <a:rPr lang="en-US" dirty="0" err="1"/>
              <a:t>is_compatible</a:t>
            </a:r>
            <a:endParaRPr lang="en-US" dirty="0"/>
          </a:p>
          <a:p>
            <a:pPr>
              <a:lnSpc>
                <a:spcPct val="120000"/>
              </a:lnSpc>
              <a:spcBef>
                <a:spcPts val="0"/>
              </a:spcBef>
            </a:pPr>
            <a:r>
              <a:rPr lang="en-US" dirty="0" err="1"/>
              <a:t>is_hubbard</a:t>
            </a:r>
            <a:endParaRPr lang="en-US" dirty="0"/>
          </a:p>
          <a:p>
            <a:pPr>
              <a:lnSpc>
                <a:spcPct val="120000"/>
              </a:lnSpc>
              <a:spcBef>
                <a:spcPts val="0"/>
              </a:spcBef>
            </a:pPr>
            <a:r>
              <a:rPr lang="en-US" dirty="0" err="1"/>
              <a:t>is_ordered</a:t>
            </a:r>
            <a:endParaRPr lang="en-US" dirty="0"/>
          </a:p>
          <a:p>
            <a:pPr>
              <a:lnSpc>
                <a:spcPct val="120000"/>
              </a:lnSpc>
              <a:spcBef>
                <a:spcPts val="0"/>
              </a:spcBef>
            </a:pPr>
            <a:r>
              <a:rPr lang="en-US" dirty="0" err="1"/>
              <a:t>last_updated</a:t>
            </a:r>
            <a:endParaRPr lang="en-US" dirty="0"/>
          </a:p>
          <a:p>
            <a:pPr>
              <a:lnSpc>
                <a:spcPct val="120000"/>
              </a:lnSpc>
              <a:spcBef>
                <a:spcPts val="0"/>
              </a:spcBef>
            </a:pPr>
            <a:r>
              <a:rPr lang="en-US" b="1" dirty="0" err="1">
                <a:solidFill>
                  <a:srgbClr val="FF0000"/>
                </a:solidFill>
              </a:rPr>
              <a:t>magnetic_type</a:t>
            </a:r>
            <a:endParaRPr lang="en-US" b="1" dirty="0">
              <a:solidFill>
                <a:srgbClr val="FF0000"/>
              </a:solidFill>
            </a:endParaRPr>
          </a:p>
          <a:p>
            <a:pPr>
              <a:lnSpc>
                <a:spcPct val="120000"/>
              </a:lnSpc>
              <a:spcBef>
                <a:spcPts val="0"/>
              </a:spcBef>
            </a:pPr>
            <a:r>
              <a:rPr lang="en-US" b="1" dirty="0">
                <a:solidFill>
                  <a:srgbClr val="FF0000"/>
                </a:solidFill>
              </a:rPr>
              <a:t>magnetism</a:t>
            </a:r>
          </a:p>
          <a:p>
            <a:pPr>
              <a:lnSpc>
                <a:spcPct val="120000"/>
              </a:lnSpc>
              <a:spcBef>
                <a:spcPts val="0"/>
              </a:spcBef>
            </a:pPr>
            <a:r>
              <a:rPr lang="en-US" dirty="0" err="1"/>
              <a:t>nelements</a:t>
            </a:r>
            <a:endParaRPr lang="en-US" dirty="0"/>
          </a:p>
          <a:p>
            <a:pPr>
              <a:lnSpc>
                <a:spcPct val="120000"/>
              </a:lnSpc>
              <a:spcBef>
                <a:spcPts val="0"/>
              </a:spcBef>
            </a:pPr>
            <a:r>
              <a:rPr lang="en-US" dirty="0" err="1"/>
              <a:t>nkpts</a:t>
            </a:r>
            <a:endParaRPr lang="en-US" dirty="0"/>
          </a:p>
          <a:p>
            <a:pPr>
              <a:lnSpc>
                <a:spcPct val="120000"/>
              </a:lnSpc>
              <a:spcBef>
                <a:spcPts val="0"/>
              </a:spcBef>
            </a:pPr>
            <a:r>
              <a:rPr lang="en-US" dirty="0" err="1"/>
              <a:t>nsites</a:t>
            </a:r>
            <a:endParaRPr lang="en-US" dirty="0"/>
          </a:p>
          <a:p>
            <a:pPr>
              <a:lnSpc>
                <a:spcPct val="120000"/>
              </a:lnSpc>
              <a:spcBef>
                <a:spcPts val="0"/>
              </a:spcBef>
            </a:pPr>
            <a:r>
              <a:rPr lang="en-US" dirty="0" err="1"/>
              <a:t>ntask_ids</a:t>
            </a:r>
            <a:endParaRPr lang="en-US" dirty="0"/>
          </a:p>
          <a:p>
            <a:pPr>
              <a:lnSpc>
                <a:spcPct val="120000"/>
              </a:lnSpc>
              <a:spcBef>
                <a:spcPts val="0"/>
              </a:spcBef>
            </a:pPr>
            <a:r>
              <a:rPr lang="en-US" dirty="0" err="1"/>
              <a:t>original_task_id</a:t>
            </a:r>
            <a:endParaRPr lang="en-US" dirty="0"/>
          </a:p>
          <a:p>
            <a:pPr>
              <a:lnSpc>
                <a:spcPct val="120000"/>
              </a:lnSpc>
              <a:spcBef>
                <a:spcPts val="0"/>
              </a:spcBef>
            </a:pPr>
            <a:r>
              <a:rPr lang="en-US" dirty="0" err="1"/>
              <a:t>oxide_type</a:t>
            </a:r>
            <a:endParaRPr lang="en-US" dirty="0"/>
          </a:p>
          <a:p>
            <a:pPr>
              <a:lnSpc>
                <a:spcPct val="120000"/>
              </a:lnSpc>
              <a:spcBef>
                <a:spcPts val="0"/>
              </a:spcBef>
            </a:pPr>
            <a:r>
              <a:rPr lang="en-US" dirty="0" err="1"/>
              <a:t>pf_ids</a:t>
            </a:r>
            <a:endParaRPr lang="en-US" dirty="0"/>
          </a:p>
          <a:p>
            <a:pPr>
              <a:lnSpc>
                <a:spcPct val="120000"/>
              </a:lnSpc>
              <a:spcBef>
                <a:spcPts val="0"/>
              </a:spcBef>
            </a:pPr>
            <a:r>
              <a:rPr lang="en-US" b="1" dirty="0">
                <a:solidFill>
                  <a:srgbClr val="FF0000"/>
                </a:solidFill>
              </a:rPr>
              <a:t>piezo</a:t>
            </a:r>
          </a:p>
          <a:p>
            <a:pPr>
              <a:lnSpc>
                <a:spcPct val="120000"/>
              </a:lnSpc>
              <a:spcBef>
                <a:spcPts val="0"/>
              </a:spcBef>
            </a:pPr>
            <a:r>
              <a:rPr lang="en-US" dirty="0" err="1"/>
              <a:t>pretty_formula</a:t>
            </a:r>
            <a:endParaRPr lang="en-US" dirty="0"/>
          </a:p>
          <a:p>
            <a:pPr>
              <a:lnSpc>
                <a:spcPct val="120000"/>
              </a:lnSpc>
              <a:spcBef>
                <a:spcPts val="0"/>
              </a:spcBef>
            </a:pPr>
            <a:r>
              <a:rPr lang="en-US" dirty="0" err="1"/>
              <a:t>pseudo_potential</a:t>
            </a:r>
            <a:endParaRPr lang="en-US" dirty="0"/>
          </a:p>
          <a:p>
            <a:pPr>
              <a:lnSpc>
                <a:spcPct val="120000"/>
              </a:lnSpc>
              <a:spcBef>
                <a:spcPts val="0"/>
              </a:spcBef>
            </a:pPr>
            <a:r>
              <a:rPr lang="en-US" dirty="0" err="1"/>
              <a:t>reduced_cell_formula</a:t>
            </a:r>
            <a:endParaRPr lang="en-US" dirty="0"/>
          </a:p>
          <a:p>
            <a:pPr>
              <a:lnSpc>
                <a:spcPct val="120000"/>
              </a:lnSpc>
              <a:spcBef>
                <a:spcPts val="0"/>
              </a:spcBef>
            </a:pPr>
            <a:r>
              <a:rPr lang="en-US" dirty="0" err="1"/>
              <a:t>run_type</a:t>
            </a:r>
            <a:endParaRPr lang="en-US" dirty="0"/>
          </a:p>
          <a:p>
            <a:pPr>
              <a:lnSpc>
                <a:spcPct val="120000"/>
              </a:lnSpc>
              <a:spcBef>
                <a:spcPts val="0"/>
              </a:spcBef>
            </a:pPr>
            <a:r>
              <a:rPr lang="en-US" dirty="0" err="1"/>
              <a:t>snl</a:t>
            </a:r>
            <a:endParaRPr lang="en-US" dirty="0"/>
          </a:p>
          <a:p>
            <a:pPr>
              <a:lnSpc>
                <a:spcPct val="120000"/>
              </a:lnSpc>
              <a:spcBef>
                <a:spcPts val="0"/>
              </a:spcBef>
            </a:pPr>
            <a:r>
              <a:rPr lang="en-US" dirty="0" err="1"/>
              <a:t>snl_final</a:t>
            </a:r>
            <a:endParaRPr lang="en-US" dirty="0"/>
          </a:p>
          <a:p>
            <a:pPr>
              <a:lnSpc>
                <a:spcPct val="120000"/>
              </a:lnSpc>
              <a:spcBef>
                <a:spcPts val="0"/>
              </a:spcBef>
            </a:pPr>
            <a:r>
              <a:rPr lang="en-US" b="1" dirty="0" err="1">
                <a:solidFill>
                  <a:srgbClr val="FF0000"/>
                </a:solidFill>
              </a:rPr>
              <a:t>spacegroup</a:t>
            </a:r>
            <a:endParaRPr lang="en-US" b="1" dirty="0">
              <a:solidFill>
                <a:srgbClr val="FF0000"/>
              </a:solidFill>
            </a:endParaRPr>
          </a:p>
          <a:p>
            <a:pPr>
              <a:lnSpc>
                <a:spcPct val="120000"/>
              </a:lnSpc>
              <a:spcBef>
                <a:spcPts val="0"/>
              </a:spcBef>
            </a:pPr>
            <a:r>
              <a:rPr lang="en-US" b="1" dirty="0">
                <a:solidFill>
                  <a:srgbClr val="FF0000"/>
                </a:solidFill>
              </a:rPr>
              <a:t>structure</a:t>
            </a:r>
          </a:p>
          <a:p>
            <a:pPr>
              <a:lnSpc>
                <a:spcPct val="120000"/>
              </a:lnSpc>
              <a:spcBef>
                <a:spcPts val="0"/>
              </a:spcBef>
            </a:pPr>
            <a:r>
              <a:rPr lang="en-US" dirty="0" err="1"/>
              <a:t>task_id</a:t>
            </a:r>
            <a:endParaRPr lang="en-US" dirty="0"/>
          </a:p>
          <a:p>
            <a:pPr>
              <a:lnSpc>
                <a:spcPct val="120000"/>
              </a:lnSpc>
              <a:spcBef>
                <a:spcPts val="0"/>
              </a:spcBef>
            </a:pPr>
            <a:r>
              <a:rPr lang="en-US" dirty="0" err="1"/>
              <a:t>task_ids</a:t>
            </a:r>
            <a:endParaRPr lang="en-US" dirty="0"/>
          </a:p>
          <a:p>
            <a:pPr>
              <a:lnSpc>
                <a:spcPct val="120000"/>
              </a:lnSpc>
              <a:spcBef>
                <a:spcPts val="0"/>
              </a:spcBef>
            </a:pPr>
            <a:r>
              <a:rPr lang="en-US" b="1" dirty="0" err="1">
                <a:solidFill>
                  <a:srgbClr val="FF0000"/>
                </a:solidFill>
              </a:rPr>
              <a:t>total_magnetization</a:t>
            </a:r>
            <a:endParaRPr lang="en-US" b="1" dirty="0">
              <a:solidFill>
                <a:srgbClr val="FF0000"/>
              </a:solidFill>
            </a:endParaRPr>
          </a:p>
          <a:p>
            <a:pPr>
              <a:lnSpc>
                <a:spcPct val="120000"/>
              </a:lnSpc>
              <a:spcBef>
                <a:spcPts val="0"/>
              </a:spcBef>
            </a:pPr>
            <a:r>
              <a:rPr lang="en-US" dirty="0" err="1"/>
              <a:t>unit_cell_formula</a:t>
            </a:r>
            <a:endParaRPr lang="en-US" dirty="0"/>
          </a:p>
          <a:p>
            <a:pPr>
              <a:lnSpc>
                <a:spcPct val="120000"/>
              </a:lnSpc>
              <a:spcBef>
                <a:spcPts val="0"/>
              </a:spcBef>
            </a:pPr>
            <a:r>
              <a:rPr lang="en-US" b="1" dirty="0">
                <a:solidFill>
                  <a:srgbClr val="FF0000"/>
                </a:solidFill>
              </a:rPr>
              <a:t>volume</a:t>
            </a:r>
          </a:p>
          <a:p>
            <a:pPr>
              <a:lnSpc>
                <a:spcPct val="120000"/>
              </a:lnSpc>
              <a:spcBef>
                <a:spcPts val="0"/>
              </a:spcBef>
            </a:pPr>
            <a:r>
              <a:rPr lang="en-US" dirty="0"/>
              <a:t>warnings</a:t>
            </a:r>
          </a:p>
          <a:p>
            <a:pPr>
              <a:lnSpc>
                <a:spcPct val="120000"/>
              </a:lnSpc>
              <a:spcBef>
                <a:spcPts val="0"/>
              </a:spcBef>
            </a:pPr>
            <a:r>
              <a:rPr lang="en-US" dirty="0" err="1">
                <a:solidFill>
                  <a:srgbClr val="FF0000"/>
                </a:solidFill>
              </a:rPr>
              <a:t>xrd</a:t>
            </a:r>
            <a:endParaRPr lang="en-US" dirty="0">
              <a:solidFill>
                <a:srgbClr val="FF0000"/>
              </a:solidFill>
            </a:endParaRPr>
          </a:p>
          <a:p>
            <a:pPr>
              <a:lnSpc>
                <a:spcPct val="120000"/>
              </a:lnSpc>
              <a:spcBef>
                <a:spcPts val="0"/>
              </a:spcBef>
            </a:pPr>
            <a:endParaRPr lang="en-US" dirty="0"/>
          </a:p>
        </p:txBody>
      </p:sp>
    </p:spTree>
    <p:extLst>
      <p:ext uri="{BB962C8B-B14F-4D97-AF65-F5344CB8AC3E}">
        <p14:creationId xmlns:p14="http://schemas.microsoft.com/office/powerpoint/2010/main" val="952671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3729</TotalTime>
  <Words>1000</Words>
  <Application>Microsoft Office PowerPoint</Application>
  <PresentationFormat>On-screen Show (4:3)</PresentationFormat>
  <Paragraphs>190</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acumin-pro</vt:lpstr>
      <vt:lpstr>Arial</vt:lpstr>
      <vt:lpstr>Calibri</vt:lpstr>
      <vt:lpstr>Calibri Light</vt:lpstr>
      <vt:lpstr>Courier New</vt:lpstr>
      <vt:lpstr>Roboto</vt:lpstr>
      <vt:lpstr>Times New Roman</vt:lpstr>
      <vt:lpstr>Office Theme</vt:lpstr>
      <vt:lpstr>MSE 593 Data-Driven Materials Design and Genomics </vt:lpstr>
      <vt:lpstr>PowerPoint Presentation</vt:lpstr>
      <vt:lpstr>PowerPoint Presentation</vt:lpstr>
      <vt:lpstr>PowerPoint Presentation</vt:lpstr>
      <vt:lpstr>PowerPoint Presentation</vt:lpstr>
      <vt:lpstr>PowerPoint Presentation</vt:lpstr>
      <vt:lpstr>PowerPoint Presentation</vt:lpstr>
      <vt:lpstr>PYMATGEN QUERIES</vt:lpstr>
      <vt:lpstr>Materials Project API (Application Programming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GOOGLE</vt:lpstr>
      <vt:lpstr>CHAT-GPT</vt:lpstr>
      <vt:lpstr>PYMATGEN</vt:lpstr>
      <vt:lpstr>Find Largest Bandgap</vt:lpstr>
      <vt:lpstr>Chat-gpt’s opinion</vt:lpstr>
      <vt:lpstr>Validation of chat-GPT</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Wenhao</dc:creator>
  <cp:lastModifiedBy>Sun, Wenhao</cp:lastModifiedBy>
  <cp:revision>31</cp:revision>
  <dcterms:created xsi:type="dcterms:W3CDTF">2023-05-23T16:22:58Z</dcterms:created>
  <dcterms:modified xsi:type="dcterms:W3CDTF">2023-06-27T10:38:33Z</dcterms:modified>
</cp:coreProperties>
</file>