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326" r:id="rId2"/>
    <p:sldId id="283" r:id="rId3"/>
    <p:sldId id="411" r:id="rId4"/>
    <p:sldId id="258" r:id="rId5"/>
    <p:sldId id="412" r:id="rId6"/>
    <p:sldId id="951" r:id="rId7"/>
    <p:sldId id="259" r:id="rId8"/>
    <p:sldId id="260" r:id="rId9"/>
    <p:sldId id="261" r:id="rId10"/>
    <p:sldId id="262" r:id="rId11"/>
    <p:sldId id="263" r:id="rId12"/>
    <p:sldId id="271" r:id="rId13"/>
    <p:sldId id="264" r:id="rId14"/>
    <p:sldId id="265" r:id="rId15"/>
    <p:sldId id="266" r:id="rId16"/>
    <p:sldId id="270" r:id="rId17"/>
    <p:sldId id="953" r:id="rId18"/>
    <p:sldId id="957" r:id="rId19"/>
    <p:sldId id="956" r:id="rId20"/>
    <p:sldId id="288" r:id="rId21"/>
    <p:sldId id="958" r:id="rId22"/>
    <p:sldId id="950" r:id="rId23"/>
    <p:sldId id="952" r:id="rId24"/>
    <p:sldId id="592" r:id="rId25"/>
    <p:sldId id="961" r:id="rId26"/>
    <p:sldId id="962" r:id="rId27"/>
    <p:sldId id="959" r:id="rId28"/>
    <p:sldId id="257" r:id="rId29"/>
    <p:sldId id="524" r:id="rId30"/>
    <p:sldId id="960" r:id="rId31"/>
    <p:sldId id="965" r:id="rId32"/>
    <p:sldId id="966" r:id="rId33"/>
    <p:sldId id="967" r:id="rId34"/>
    <p:sldId id="968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18F72E7-5ED6-469D-A349-431AB3F13BDC}">
          <p14:sldIdLst>
            <p14:sldId id="326"/>
            <p14:sldId id="283"/>
            <p14:sldId id="411"/>
            <p14:sldId id="258"/>
            <p14:sldId id="412"/>
            <p14:sldId id="951"/>
            <p14:sldId id="259"/>
            <p14:sldId id="260"/>
            <p14:sldId id="261"/>
            <p14:sldId id="262"/>
            <p14:sldId id="263"/>
            <p14:sldId id="271"/>
            <p14:sldId id="264"/>
            <p14:sldId id="265"/>
            <p14:sldId id="266"/>
            <p14:sldId id="270"/>
            <p14:sldId id="953"/>
            <p14:sldId id="957"/>
            <p14:sldId id="956"/>
            <p14:sldId id="288"/>
            <p14:sldId id="958"/>
            <p14:sldId id="950"/>
            <p14:sldId id="952"/>
            <p14:sldId id="592"/>
            <p14:sldId id="961"/>
            <p14:sldId id="962"/>
            <p14:sldId id="959"/>
            <p14:sldId id="257"/>
            <p14:sldId id="524"/>
            <p14:sldId id="960"/>
            <p14:sldId id="965"/>
            <p14:sldId id="966"/>
            <p14:sldId id="967"/>
            <p14:sldId id="96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77" d="100"/>
          <a:sy n="77" d="100"/>
        </p:scale>
        <p:origin x="88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1AB1A7-B3AD-4915-A665-88C0D9CE05ED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B1FC68-AC90-46DF-AB68-9D1A4364E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551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Syllabus Wenhao Sun</a:t>
            </a:r>
          </a:p>
          <a:p>
            <a:r>
              <a:rPr lang="en-US" altLang="en-US" dirty="0"/>
              <a:t>Set up Canvas – </a:t>
            </a:r>
            <a:r>
              <a:rPr lang="en-US" altLang="en-US" dirty="0" err="1"/>
              <a:t>Katsuyo</a:t>
            </a:r>
            <a:endParaRPr lang="en-US" altLang="en-US" dirty="0"/>
          </a:p>
          <a:p>
            <a:r>
              <a:rPr lang="en-US" altLang="en-US" dirty="0"/>
              <a:t>Google Survey – </a:t>
            </a:r>
            <a:r>
              <a:rPr lang="en-US" altLang="en-US" dirty="0" err="1"/>
              <a:t>Katusyo</a:t>
            </a:r>
            <a:endParaRPr lang="en-US" altLang="en-US"/>
          </a:p>
          <a:p>
            <a:endParaRPr lang="en-US" altLang="en-US"/>
          </a:p>
          <a:p>
            <a:endParaRPr lang="en-US" altLang="en-US" dirty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2B22E9C2-D14F-4C72-BFBE-8EE2C097761C}" type="slidenum">
              <a:rPr lang="en-US" altLang="en-US" sz="1200"/>
              <a:pPr/>
              <a:t>1</a:t>
            </a:fld>
            <a:endParaRPr lang="en-US" altLang="en-US" sz="1200"/>
          </a:p>
        </p:txBody>
      </p:sp>
      <p:sp>
        <p:nvSpPr>
          <p:cNvPr id="16388" name="Footer Placeholder 4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/>
              <a:t>MSE 493-002 Fall 2012 Thornton</a:t>
            </a:r>
          </a:p>
        </p:txBody>
      </p:sp>
    </p:spTree>
    <p:extLst>
      <p:ext uri="{BB962C8B-B14F-4D97-AF65-F5344CB8AC3E}">
        <p14:creationId xmlns:p14="http://schemas.microsoft.com/office/powerpoint/2010/main" val="3147108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E6A1E-9AFD-4802-8635-6B95F869640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357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>
            <a:extLst>
              <a:ext uri="{FF2B5EF4-FFF2-40B4-BE49-F238E27FC236}">
                <a16:creationId xmlns:a16="http://schemas.microsoft.com/office/drawing/2014/main" id="{2A505CD2-1D26-9C43-A610-82F5A16F6E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3D2F346-7A5D-974D-B0A1-E3077DD16FE2}" type="slidenum">
              <a:rPr lang="en-US" altLang="en-US" sz="1200" smtClean="0"/>
              <a:pPr/>
              <a:t>18</a:t>
            </a:fld>
            <a:endParaRPr lang="en-US" altLang="en-US" sz="1200"/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BAF8A2BF-6DA7-BE45-B9A6-2003CCFCEA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4A9E19E0-D8EE-EE4A-B980-C266D67DB8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41988" name="Footer Placeholder 1">
            <a:extLst>
              <a:ext uri="{FF2B5EF4-FFF2-40B4-BE49-F238E27FC236}">
                <a16:creationId xmlns:a16="http://schemas.microsoft.com/office/drawing/2014/main" id="{9EDEF6E6-F256-8C49-BCEC-25B2295AE0F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/>
              <a:t>MSE 493-002 Fall 2012 Thornton</a:t>
            </a:r>
          </a:p>
        </p:txBody>
      </p:sp>
    </p:spTree>
    <p:extLst>
      <p:ext uri="{BB962C8B-B14F-4D97-AF65-F5344CB8AC3E}">
        <p14:creationId xmlns:p14="http://schemas.microsoft.com/office/powerpoint/2010/main" val="522659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Guide the class a little bit more with the attributes and such</a:t>
            </a:r>
          </a:p>
          <a:p>
            <a:endParaRPr lang="en-US"/>
          </a:p>
          <a:p>
            <a:r>
              <a:rPr lang="en-US"/>
              <a:t>e.g., point out the difference between zincblende and wurtzite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6505E9-BD92-45F9-9107-EF02F845DA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4208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 Animal object can be an attribute for a </a:t>
            </a:r>
            <a:r>
              <a:rPr lang="en-US" err="1"/>
              <a:t>Zoo_area</a:t>
            </a:r>
            <a:r>
              <a:rPr lang="en-US"/>
              <a:t> object</a:t>
            </a:r>
          </a:p>
          <a:p>
            <a:r>
              <a:rPr lang="en-US"/>
              <a:t>Similarly, a Lattice object can be an attribute for a Structure object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6505E9-BD92-45F9-9107-EF02F845DA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70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42968-DE01-4B22-92E8-79B71AA5F276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9519-4485-4242-9AE8-02B60E43B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632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42968-DE01-4B22-92E8-79B71AA5F276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9519-4485-4242-9AE8-02B60E43B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0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42968-DE01-4B22-92E8-79B71AA5F276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9519-4485-4242-9AE8-02B60E43B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39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42968-DE01-4B22-92E8-79B71AA5F276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9519-4485-4242-9AE8-02B60E43B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151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42968-DE01-4B22-92E8-79B71AA5F276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9519-4485-4242-9AE8-02B60E43B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991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42968-DE01-4B22-92E8-79B71AA5F276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9519-4485-4242-9AE8-02B60E43B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91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42968-DE01-4B22-92E8-79B71AA5F276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9519-4485-4242-9AE8-02B60E43B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534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42968-DE01-4B22-92E8-79B71AA5F276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9519-4485-4242-9AE8-02B60E43B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53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42968-DE01-4B22-92E8-79B71AA5F276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9519-4485-4242-9AE8-02B60E43B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121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42968-DE01-4B22-92E8-79B71AA5F276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9519-4485-4242-9AE8-02B60E43B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636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42968-DE01-4B22-92E8-79B71AA5F276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9519-4485-4242-9AE8-02B60E43B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803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42968-DE01-4B22-92E8-79B71AA5F276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99519-4485-4242-9AE8-02B60E43B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120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whsun@umich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wmf"/><Relationship Id="rId4" Type="http://schemas.openxmlformats.org/officeDocument/2006/relationships/oleObject" Target="../embeddings/oleObject4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gif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tiff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eeksforgeeks.org/python-program-to-create-bankaccount-class-with-deposit-withdraw-function/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3" Type="http://schemas.openxmlformats.org/officeDocument/2006/relationships/image" Target="../media/image6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gif"/><Relationship Id="rId4" Type="http://schemas.openxmlformats.org/officeDocument/2006/relationships/image" Target="../media/image63.jpeg"/><Relationship Id="rId9" Type="http://schemas.openxmlformats.org/officeDocument/2006/relationships/image" Target="../media/image2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terialsproject.org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17.png"/><Relationship Id="rId7" Type="http://schemas.openxmlformats.org/officeDocument/2006/relationships/image" Target="../media/image20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14400"/>
            <a:ext cx="7772400" cy="2514600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solidFill>
                  <a:srgbClr val="000000"/>
                </a:solidFill>
              </a:rPr>
              <a:t>MSE 593</a:t>
            </a:r>
            <a:br>
              <a:rPr lang="en-US" altLang="en-US" sz="3600" dirty="0">
                <a:solidFill>
                  <a:srgbClr val="000000"/>
                </a:solidFill>
              </a:rPr>
            </a:br>
            <a:r>
              <a:rPr lang="en-US" altLang="en-US" sz="3600" dirty="0">
                <a:solidFill>
                  <a:srgbClr val="000000"/>
                </a:solidFill>
              </a:rPr>
              <a:t>Data-Driven Materials Design and Genomics</a:t>
            </a:r>
            <a:br>
              <a:rPr lang="en-US" altLang="en-US" sz="3600" dirty="0">
                <a:solidFill>
                  <a:srgbClr val="000000"/>
                </a:solidFill>
              </a:rPr>
            </a:br>
            <a:endParaRPr lang="en-US" altLang="en-US" sz="3600" dirty="0">
              <a:solidFill>
                <a:srgbClr val="000000"/>
              </a:solidFill>
            </a:endParaRPr>
          </a:p>
        </p:txBody>
      </p:sp>
      <p:sp>
        <p:nvSpPr>
          <p:cNvPr id="1536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5497252"/>
            <a:ext cx="9144000" cy="968899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dirty="0"/>
              <a:t>Professor Wenhao Sun</a:t>
            </a:r>
            <a:br>
              <a:rPr lang="en-US" altLang="en-US" dirty="0"/>
            </a:br>
            <a:r>
              <a:rPr lang="en-US" altLang="en-US" dirty="0">
                <a:hlinkClick r:id="rId3"/>
              </a:rPr>
              <a:t>whsun@umich.edu</a:t>
            </a:r>
            <a:endParaRPr lang="en-US" altLang="en-US" dirty="0"/>
          </a:p>
          <a:p>
            <a:pPr eaLnBrk="1" hangingPunct="1"/>
            <a:r>
              <a:rPr lang="en-US" altLang="en-US" sz="1800" dirty="0"/>
              <a:t>2023 Hokkaido Summer School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8" b="34307"/>
          <a:stretch/>
        </p:blipFill>
        <p:spPr>
          <a:xfrm>
            <a:off x="0" y="544"/>
            <a:ext cx="9144000" cy="54331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2692" y="1873802"/>
            <a:ext cx="7983639" cy="107721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n w="12700">
                  <a:noFill/>
                </a:ln>
                <a:solidFill>
                  <a:schemeClr val="bg1"/>
                </a:solidFill>
                <a:effectLst/>
              </a:rPr>
              <a:t>Data-Driven Computational Materials Design:</a:t>
            </a:r>
          </a:p>
          <a:p>
            <a:r>
              <a:rPr lang="en-US" sz="3200" dirty="0">
                <a:ln w="12700">
                  <a:noFill/>
                </a:ln>
                <a:solidFill>
                  <a:schemeClr val="bg1"/>
                </a:solidFill>
                <a:effectLst/>
              </a:rPr>
              <a:t>Lecture 2: Materials Project and </a:t>
            </a:r>
            <a:r>
              <a:rPr lang="en-US" sz="3200" dirty="0" err="1">
                <a:ln w="12700">
                  <a:noFill/>
                </a:ln>
                <a:solidFill>
                  <a:schemeClr val="bg1"/>
                </a:solidFill>
                <a:effectLst/>
              </a:rPr>
              <a:t>Pymatgen</a:t>
            </a:r>
            <a:endParaRPr lang="en-US" sz="3200" dirty="0">
              <a:ln w="12700">
                <a:noFill/>
              </a:ln>
              <a:solidFill>
                <a:schemeClr val="bg1"/>
              </a:solidFill>
              <a:effectLst/>
            </a:endParaRPr>
          </a:p>
        </p:txBody>
      </p:sp>
      <p:pic>
        <p:nvPicPr>
          <p:cNvPr id="7" name="Picture 2" descr="Materials Science logo with photo of Wenhao Sun">
            <a:extLst>
              <a:ext uri="{FF2B5EF4-FFF2-40B4-BE49-F238E27FC236}">
                <a16:creationId xmlns:a16="http://schemas.microsoft.com/office/drawing/2014/main" id="{54900CD7-C06F-A8CD-16A6-44C8D52665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8" r="44304" b="10360"/>
          <a:stretch/>
        </p:blipFill>
        <p:spPr bwMode="auto">
          <a:xfrm>
            <a:off x="0" y="0"/>
            <a:ext cx="1566530" cy="1580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258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Approximations for </a:t>
            </a:r>
            <a:r>
              <a:rPr lang="en-US" i="1" dirty="0"/>
              <a:t>E</a:t>
            </a:r>
            <a:r>
              <a:rPr lang="en-US" dirty="0"/>
              <a:t>[</a:t>
            </a:r>
            <a:r>
              <a:rPr lang="en-US" i="1" dirty="0"/>
              <a:t>n(R)</a:t>
            </a:r>
            <a:r>
              <a:rPr lang="en-US" dirty="0"/>
              <a:t>]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295400"/>
            <a:ext cx="7620000" cy="1711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3124200"/>
          <a:ext cx="8458200" cy="33527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4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4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4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14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36521">
                <a:tc>
                  <a:txBody>
                    <a:bodyPr/>
                    <a:lstStyle/>
                    <a:p>
                      <a:r>
                        <a:rPr lang="en-US" dirty="0"/>
                        <a:t>Functional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Local Density Approx.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 (LDA)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Generalized Gradient (GGA)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Hybrid </a:t>
                      </a:r>
                      <a:br>
                        <a:rPr lang="en-US" dirty="0"/>
                      </a:br>
                      <a:r>
                        <a:rPr lang="en-US" dirty="0"/>
                        <a:t>(B3LYP,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HSE)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5565">
                <a:tc>
                  <a:txBody>
                    <a:bodyPr/>
                    <a:lstStyle/>
                    <a:p>
                      <a:r>
                        <a:rPr lang="en-US" dirty="0"/>
                        <a:t>Approximation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i="1" dirty="0"/>
                        <a:t>Constant Electron Density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/>
                        <a:t>Gradient</a:t>
                      </a:r>
                      <a:r>
                        <a:rPr lang="en-US" i="1" baseline="0" dirty="0"/>
                        <a:t> Electron Density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GGA + Exact</a:t>
                      </a:r>
                      <a:r>
                        <a:rPr lang="en-US" baseline="0" dirty="0"/>
                        <a:t> XC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0178">
                <a:tc>
                  <a:txBody>
                    <a:bodyPr/>
                    <a:lstStyle/>
                    <a:p>
                      <a:r>
                        <a:rPr lang="en-US" dirty="0"/>
                        <a:t>Energy Errors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±</a:t>
                      </a:r>
                      <a:r>
                        <a:rPr lang="en-US" baseline="0" dirty="0"/>
                        <a:t> 10 kJ/mol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±</a:t>
                      </a:r>
                      <a:r>
                        <a:rPr lang="en-US" baseline="0" dirty="0"/>
                        <a:t> 10 kJ/mol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± 3 kJ/mol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0178">
                <a:tc>
                  <a:txBody>
                    <a:bodyPr/>
                    <a:lstStyle/>
                    <a:p>
                      <a:r>
                        <a:rPr lang="en-US" dirty="0"/>
                        <a:t>Band Gap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40-100% Under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40-100% Under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± 10%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0178">
                <a:tc>
                  <a:txBody>
                    <a:bodyPr/>
                    <a:lstStyle/>
                    <a:p>
                      <a:r>
                        <a:rPr lang="en-US" dirty="0"/>
                        <a:t>Band Structure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15% Error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15%</a:t>
                      </a:r>
                      <a:r>
                        <a:rPr lang="en-US" baseline="0" dirty="0"/>
                        <a:t> Error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1% Error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0178">
                <a:tc>
                  <a:txBody>
                    <a:bodyPr/>
                    <a:lstStyle/>
                    <a:p>
                      <a:r>
                        <a:rPr lang="en-US" dirty="0"/>
                        <a:t>Computational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100x GGA/LDA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22115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ile:Brillouin Zone (1st, FCC)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2209800"/>
            <a:ext cx="2362200" cy="23622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dirty="0"/>
              <a:t>Practical Considerations for DFT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4961"/>
            <a:ext cx="3276600" cy="9906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dirty="0"/>
              <a:t>Unit Cell </a:t>
            </a:r>
          </a:p>
          <a:p>
            <a:pPr algn="ctr">
              <a:buNone/>
            </a:pPr>
            <a:r>
              <a:rPr lang="en-US" sz="2000" dirty="0"/>
              <a:t>w/ Periodic Boundaries</a:t>
            </a:r>
          </a:p>
          <a:p>
            <a:pPr algn="ctr">
              <a:buNone/>
            </a:pPr>
            <a:endParaRPr lang="en-US" dirty="0"/>
          </a:p>
          <a:p>
            <a:pPr algn="ctr">
              <a:buNone/>
            </a:pP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191000" y="2514600"/>
            <a:ext cx="1447800" cy="76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4800" y="4543961"/>
            <a:ext cx="381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dirty="0"/>
              <a:t>Bulk: Crystal Structure</a:t>
            </a:r>
          </a:p>
          <a:p>
            <a:pPr algn="ctr">
              <a:buNone/>
            </a:pPr>
            <a:r>
              <a:rPr lang="en-US" dirty="0"/>
              <a:t>Supercell: minimize short-range effects</a:t>
            </a:r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2029361"/>
            <a:ext cx="2438400" cy="2551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04800" y="5610761"/>
            <a:ext cx="4419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dirty="0"/>
              <a:t>2 atoms        : 10 seconds on 1 CPU</a:t>
            </a:r>
          </a:p>
          <a:p>
            <a:pPr>
              <a:buNone/>
            </a:pPr>
            <a:r>
              <a:rPr lang="en-US" sz="2000" dirty="0"/>
              <a:t>80 atoms      : 18 hours on 16 CPUs</a:t>
            </a:r>
          </a:p>
          <a:p>
            <a:pPr>
              <a:buNone/>
            </a:pPr>
            <a:r>
              <a:rPr lang="en-US" sz="2000" dirty="0"/>
              <a:t>1000 atoms  : 1 month on 1000 CPUs</a:t>
            </a:r>
          </a:p>
          <a:p>
            <a:pPr>
              <a:buNone/>
            </a:pP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304800" y="5305961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FF0000"/>
                </a:solidFill>
              </a:rPr>
              <a:t>Computer Time scales as O(n</a:t>
            </a:r>
            <a:r>
              <a:rPr lang="en-US" u="sng" baseline="30000" dirty="0">
                <a:solidFill>
                  <a:srgbClr val="FF0000"/>
                </a:solidFill>
              </a:rPr>
              <a:t>3</a:t>
            </a:r>
            <a:r>
              <a:rPr lang="en-US" u="sng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800600" y="1143000"/>
            <a:ext cx="3886200" cy="990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Calculation Parameters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Convergence vs. Computational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Cost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62800" y="2133600"/>
            <a:ext cx="1905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u="sng" dirty="0"/>
              <a:t>Parameters</a:t>
            </a:r>
            <a:br>
              <a:rPr lang="en-US" dirty="0"/>
            </a:br>
            <a:r>
              <a:rPr lang="en-US" sz="1000" dirty="0"/>
              <a:t> </a:t>
            </a: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# of K-points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Energy cutoff for   </a:t>
            </a:r>
            <a:br>
              <a:rPr lang="en-US" dirty="0"/>
            </a:br>
            <a:r>
              <a:rPr lang="en-US" dirty="0"/>
              <a:t>     Basis Functions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Functional Used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81600" y="4673025"/>
            <a:ext cx="34830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Precision costs time</a:t>
            </a: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4267200" y="2667000"/>
          <a:ext cx="1295400" cy="5291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01440" imgH="368280" progId="Equation.DSMT4">
                  <p:embed/>
                </p:oleObj>
              </mc:Choice>
              <mc:Fallback>
                <p:oleObj name="Equation" r:id="rId4" imgW="901440" imgH="368280" progId="Equation.DSMT4">
                  <p:embed/>
                  <p:pic>
                    <p:nvPicPr>
                      <p:cNvPr id="1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2667000"/>
                        <a:ext cx="1295400" cy="52910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/>
          <p:cNvSpPr/>
          <p:nvPr/>
        </p:nvSpPr>
        <p:spPr>
          <a:xfrm>
            <a:off x="5029200" y="5334000"/>
            <a:ext cx="4038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dirty="0"/>
              <a:t>S.E.C = Standard Energy Calculation</a:t>
            </a:r>
          </a:p>
          <a:p>
            <a:pPr>
              <a:buNone/>
            </a:pPr>
            <a:r>
              <a:rPr lang="en-US" sz="2000" dirty="0"/>
              <a:t>Band Structure             = 2-3 x S.E.C</a:t>
            </a:r>
          </a:p>
          <a:p>
            <a:pPr>
              <a:buNone/>
            </a:pPr>
            <a:r>
              <a:rPr lang="en-US" sz="2000" dirty="0"/>
              <a:t>Magnetic Calculation  = 5-10 x S.E.C. </a:t>
            </a:r>
          </a:p>
          <a:p>
            <a:pPr>
              <a:buNone/>
            </a:pPr>
            <a:r>
              <a:rPr lang="en-US" sz="2000" dirty="0"/>
              <a:t>High Precision HSE       = 100 x S.E.C.</a:t>
            </a:r>
          </a:p>
        </p:txBody>
      </p:sp>
    </p:spTree>
    <p:extLst>
      <p:ext uri="{BB962C8B-B14F-4D97-AF65-F5344CB8AC3E}">
        <p14:creationId xmlns:p14="http://schemas.microsoft.com/office/powerpoint/2010/main" val="340577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5" grpId="0"/>
      <p:bldP spid="7" grpId="0"/>
      <p:bldP spid="9" grpId="0"/>
      <p:bldP spid="12" grpId="0"/>
      <p:bldP spid="14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000" y="1530451"/>
            <a:ext cx="1676400" cy="1754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42240" y="83599"/>
            <a:ext cx="66838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DFT in Computational Materials Design</a:t>
            </a:r>
          </a:p>
        </p:txBody>
      </p:sp>
      <p:sp>
        <p:nvSpPr>
          <p:cNvPr id="8" name="Rectangle 7"/>
          <p:cNvSpPr/>
          <p:nvPr/>
        </p:nvSpPr>
        <p:spPr>
          <a:xfrm>
            <a:off x="480523" y="902683"/>
            <a:ext cx="17459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DFT Inputs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31200" y="3278533"/>
            <a:ext cx="1775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u="sng" dirty="0"/>
              <a:t>Crystal Structure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405" y="3863682"/>
            <a:ext cx="2616229" cy="29546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/>
              <a:t>Known structures:</a:t>
            </a:r>
            <a:r>
              <a:rPr lang="en-US" sz="2000" dirty="0"/>
              <a:t> </a:t>
            </a:r>
          </a:p>
          <a:p>
            <a:pPr algn="ctr"/>
            <a:r>
              <a:rPr lang="en-US" sz="1600" dirty="0"/>
              <a:t>(ICSD) Inorganic Crystal </a:t>
            </a:r>
          </a:p>
          <a:p>
            <a:pPr algn="ctr"/>
            <a:r>
              <a:rPr lang="en-US" sz="1600" dirty="0"/>
              <a:t>Structure Database</a:t>
            </a:r>
            <a:br>
              <a:rPr lang="en-US" sz="1600" dirty="0"/>
            </a:br>
            <a:endParaRPr lang="en-US" sz="1400" dirty="0"/>
          </a:p>
          <a:p>
            <a:pPr algn="ctr"/>
            <a:r>
              <a:rPr lang="en-US" sz="2000" b="1" dirty="0"/>
              <a:t>New Structures: </a:t>
            </a:r>
          </a:p>
          <a:p>
            <a:pPr algn="ctr"/>
            <a:r>
              <a:rPr lang="en-US" sz="1600" dirty="0"/>
              <a:t>Chemical substitutions </a:t>
            </a:r>
          </a:p>
          <a:p>
            <a:pPr algn="ctr"/>
            <a:r>
              <a:rPr lang="en-US" sz="1600" dirty="0"/>
              <a:t>Crystal structure prediction</a:t>
            </a:r>
            <a:br>
              <a:rPr lang="en-US" sz="1600" dirty="0"/>
            </a:br>
            <a:endParaRPr lang="en-US" sz="1600" dirty="0"/>
          </a:p>
          <a:p>
            <a:pPr algn="ctr"/>
            <a:r>
              <a:rPr lang="en-US" sz="2000" b="1" dirty="0"/>
              <a:t>Defect Structures:</a:t>
            </a:r>
          </a:p>
          <a:p>
            <a:pPr algn="ctr"/>
            <a:r>
              <a:rPr lang="en-US" sz="1600" dirty="0"/>
              <a:t>Slabs, Vacancies, Dislocations</a:t>
            </a:r>
          </a:p>
          <a:p>
            <a:pPr algn="ctr"/>
            <a:r>
              <a:rPr lang="en-US" sz="1600" dirty="0"/>
              <a:t>Strained, Distorted</a:t>
            </a:r>
          </a:p>
        </p:txBody>
      </p:sp>
      <p:pic>
        <p:nvPicPr>
          <p:cNvPr id="12" name="Picture 2" descr="Fig. 1. High-throughput tiered screening. A series of properties are computed in a funnel screening. The easier properties are computed first followed by more computationally expensive ones. Adapted from [5]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" b="2867"/>
          <a:stretch/>
        </p:blipFill>
        <p:spPr bwMode="auto">
          <a:xfrm>
            <a:off x="5872731" y="3126133"/>
            <a:ext cx="3271269" cy="351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343801" y="936666"/>
            <a:ext cx="20136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DFT Outputs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66385" y="1639996"/>
            <a:ext cx="2568524" cy="5178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/>
              <a:t>Phase Stability</a:t>
            </a:r>
          </a:p>
          <a:p>
            <a:pPr algn="ctr"/>
            <a:r>
              <a:rPr lang="en-US" sz="1600" dirty="0"/>
              <a:t>Formation Energies</a:t>
            </a:r>
          </a:p>
          <a:p>
            <a:pPr algn="ctr"/>
            <a:r>
              <a:rPr lang="en-US" sz="1600" dirty="0"/>
              <a:t>Vibrational entropies</a:t>
            </a:r>
          </a:p>
          <a:p>
            <a:pPr algn="ctr"/>
            <a:r>
              <a:rPr lang="en-US" sz="1600" dirty="0"/>
              <a:t>Reaction Energies</a:t>
            </a:r>
          </a:p>
          <a:p>
            <a:pPr algn="ctr"/>
            <a:endParaRPr lang="en-US" sz="1000" b="1" dirty="0"/>
          </a:p>
          <a:p>
            <a:pPr algn="ctr"/>
            <a:r>
              <a:rPr lang="en-US" sz="2000" b="1" dirty="0"/>
              <a:t>Band Structure</a:t>
            </a:r>
          </a:p>
          <a:p>
            <a:pPr algn="ctr"/>
            <a:r>
              <a:rPr lang="en-US" sz="1600" dirty="0"/>
              <a:t>Band Gap, </a:t>
            </a:r>
          </a:p>
          <a:p>
            <a:pPr algn="ctr"/>
            <a:r>
              <a:rPr lang="en-US" sz="1600" dirty="0"/>
              <a:t>Effective Mass</a:t>
            </a:r>
          </a:p>
          <a:p>
            <a:pPr algn="ctr"/>
            <a:r>
              <a:rPr lang="en-US" sz="1600" dirty="0"/>
              <a:t>Dielectric constant</a:t>
            </a:r>
          </a:p>
          <a:p>
            <a:pPr algn="ctr"/>
            <a:endParaRPr lang="en-US" sz="1000" b="1" dirty="0"/>
          </a:p>
          <a:p>
            <a:pPr algn="ctr"/>
            <a:r>
              <a:rPr lang="en-US" sz="2000" b="1" dirty="0"/>
              <a:t>Defect Energies</a:t>
            </a:r>
          </a:p>
          <a:p>
            <a:pPr algn="ctr"/>
            <a:r>
              <a:rPr lang="en-US" sz="1600" dirty="0"/>
              <a:t>Surface energies</a:t>
            </a:r>
          </a:p>
          <a:p>
            <a:pPr algn="ctr"/>
            <a:r>
              <a:rPr lang="en-US" sz="1600" dirty="0"/>
              <a:t>Dislocation energies</a:t>
            </a:r>
          </a:p>
          <a:p>
            <a:pPr algn="ctr"/>
            <a:endParaRPr lang="en-US" sz="1050" dirty="0"/>
          </a:p>
          <a:p>
            <a:pPr algn="ctr"/>
            <a:r>
              <a:rPr lang="en-US" sz="2000" b="1" dirty="0"/>
              <a:t>Mechanical Properties</a:t>
            </a:r>
          </a:p>
          <a:p>
            <a:pPr algn="ctr"/>
            <a:r>
              <a:rPr lang="en-US" sz="1600" dirty="0"/>
              <a:t>Elastic Tensors</a:t>
            </a:r>
          </a:p>
          <a:p>
            <a:pPr algn="ctr"/>
            <a:r>
              <a:rPr lang="en-US" sz="1600" dirty="0" err="1"/>
              <a:t>Gruneisen</a:t>
            </a:r>
            <a:r>
              <a:rPr lang="en-US" sz="1600" dirty="0"/>
              <a:t> Parameter</a:t>
            </a:r>
          </a:p>
          <a:p>
            <a:pPr algn="ctr"/>
            <a:r>
              <a:rPr lang="en-US" sz="1600" dirty="0"/>
              <a:t>Speed of sound</a:t>
            </a:r>
          </a:p>
          <a:p>
            <a:pPr algn="ctr"/>
            <a:endParaRPr lang="en-US" sz="1000" dirty="0"/>
          </a:p>
          <a:p>
            <a:pPr algn="ctr"/>
            <a:r>
              <a:rPr lang="en-US" b="1" dirty="0"/>
              <a:t>Transport Properties</a:t>
            </a:r>
          </a:p>
          <a:p>
            <a:pPr algn="ctr"/>
            <a:r>
              <a:rPr lang="en-US" sz="1600" dirty="0"/>
              <a:t>Diffusion constants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039660" y="2046044"/>
            <a:ext cx="268124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Structure </a:t>
            </a:r>
            <a:r>
              <a:rPr lang="en-US" sz="2800" dirty="0">
                <a:solidFill>
                  <a:srgbClr val="00B050"/>
                </a:solidFill>
                <a:sym typeface="Wingdings" panose="05000000000000000000" pitchFamily="2" charset="2"/>
              </a:rPr>
              <a:t> </a:t>
            </a:r>
            <a:endParaRPr lang="en-US" sz="2800" dirty="0">
              <a:solidFill>
                <a:srgbClr val="00B050"/>
              </a:solidFill>
            </a:endParaRPr>
          </a:p>
          <a:p>
            <a:r>
              <a:rPr lang="en-US" sz="2800" dirty="0">
                <a:solidFill>
                  <a:srgbClr val="00B050"/>
                </a:solidFill>
              </a:rPr>
              <a:t>  Property Screen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039660" y="936666"/>
            <a:ext cx="31412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sym typeface="Wingdings" panose="05000000000000000000" pitchFamily="2" charset="2"/>
              </a:rPr>
              <a:t> Parameters for</a:t>
            </a:r>
          </a:p>
          <a:p>
            <a:r>
              <a:rPr lang="en-US" sz="2400" dirty="0">
                <a:solidFill>
                  <a:srgbClr val="7030A0"/>
                </a:solidFill>
                <a:sym typeface="Wingdings" panose="05000000000000000000" pitchFamily="2" charset="2"/>
              </a:rPr>
              <a:t>Multiscale Modeling  </a:t>
            </a:r>
            <a:endParaRPr lang="en-US" sz="2400" dirty="0">
              <a:solidFill>
                <a:srgbClr val="7030A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5956195" y="1950720"/>
            <a:ext cx="310434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01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1143000"/>
          </a:xfrm>
        </p:spPr>
        <p:txBody>
          <a:bodyPr/>
          <a:lstStyle/>
          <a:p>
            <a:r>
              <a:rPr lang="en-US" dirty="0"/>
              <a:t>Thermodynamics</a:t>
            </a:r>
          </a:p>
        </p:txBody>
      </p:sp>
      <p:pic>
        <p:nvPicPr>
          <p:cNvPr id="23554" name="Picture 2" descr="http://www.shyue.net/images/research.png"/>
          <p:cNvPicPr>
            <a:picLocks noChangeAspect="1" noChangeArrowheads="1"/>
          </p:cNvPicPr>
          <p:nvPr/>
        </p:nvPicPr>
        <p:blipFill>
          <a:blip r:embed="rId2" cstate="print"/>
          <a:srcRect l="2988" t="7088" r="53192"/>
          <a:stretch>
            <a:fillRect/>
          </a:stretch>
        </p:blipFill>
        <p:spPr bwMode="auto">
          <a:xfrm>
            <a:off x="4991100" y="3873643"/>
            <a:ext cx="2819400" cy="2450957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04800" y="1295400"/>
            <a:ext cx="373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Crystal Structure Prediction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4896555" y="1282843"/>
            <a:ext cx="42474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Phase Diagrams + Reactions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4696" y="2730846"/>
            <a:ext cx="3124200" cy="533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968846"/>
            <a:ext cx="367665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72300" y="3340243"/>
            <a:ext cx="171450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04800" y="6107668"/>
            <a:ext cx="4038600" cy="369332"/>
          </a:xfrm>
          <a:prstGeom prst="rect">
            <a:avLst/>
          </a:prstGeom>
          <a:ln w="28575">
            <a:solidFill>
              <a:srgbClr val="FF0000"/>
            </a:solidFill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dirty="0"/>
              <a:t>Lowest Energy Structure is the Winner!</a:t>
            </a:r>
          </a:p>
        </p:txBody>
      </p:sp>
      <p:pic>
        <p:nvPicPr>
          <p:cNvPr id="14" name="Picture 6" descr="http://cms.mpi.univie.ac.at/icons/vasp_logo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4507468"/>
            <a:ext cx="129208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ight Arrow 14"/>
          <p:cNvSpPr/>
          <p:nvPr/>
        </p:nvSpPr>
        <p:spPr>
          <a:xfrm rot="5400000">
            <a:off x="1981200" y="4038600"/>
            <a:ext cx="304800" cy="457200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6" name="Right Arrow 15"/>
          <p:cNvSpPr/>
          <p:nvPr/>
        </p:nvSpPr>
        <p:spPr bwMode="auto">
          <a:xfrm rot="5400000" flipV="1">
            <a:off x="1974162" y="5200307"/>
            <a:ext cx="405938" cy="1001461"/>
          </a:xfrm>
          <a:prstGeom prst="rightArrow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914400" y="2023408"/>
            <a:ext cx="2667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AgAu</a:t>
            </a:r>
            <a:r>
              <a:rPr kumimoji="0" lang="en-US" sz="1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</a:t>
            </a:r>
            <a:r>
              <a:rPr kumimoji="0" lang="en-US" sz="1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BaFe</a:t>
            </a:r>
            <a:r>
              <a:rPr kumimoji="0" lang="en-US" sz="1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Br</a:t>
            </a:r>
            <a:r>
              <a:rPr kumimoji="0" lang="en-US" sz="1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BaFe</a:t>
            </a:r>
            <a:r>
              <a:rPr kumimoji="0" lang="en-US" sz="1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Br</a:t>
            </a:r>
            <a:r>
              <a:rPr kumimoji="0" lang="en-US" sz="1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BaMn</a:t>
            </a:r>
            <a:r>
              <a:rPr kumimoji="0" lang="en-US" sz="1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</a:t>
            </a:r>
            <a:r>
              <a:rPr kumimoji="0" lang="en-US" sz="1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BaTm</a:t>
            </a:r>
            <a:r>
              <a:rPr kumimoji="0" lang="en-US" sz="1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</a:t>
            </a:r>
            <a:r>
              <a:rPr kumimoji="0" lang="en-US" sz="1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BeB</a:t>
            </a:r>
            <a:r>
              <a:rPr kumimoji="0" lang="en-US" sz="1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</a:t>
            </a:r>
            <a:r>
              <a:rPr kumimoji="0" lang="en-US" sz="1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BeB</a:t>
            </a:r>
            <a:r>
              <a:rPr kumimoji="0" lang="en-US" sz="1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</a:t>
            </a:r>
            <a:r>
              <a:rPr kumimoji="0" lang="en-US" sz="1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CaB</a:t>
            </a:r>
            <a:r>
              <a:rPr kumimoji="0" lang="en-US" sz="1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</a:t>
            </a:r>
            <a:r>
              <a:rPr kumimoji="0" lang="en-US" sz="1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, CdAl</a:t>
            </a:r>
            <a:r>
              <a:rPr kumimoji="0" lang="en-US" sz="1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Cl</a:t>
            </a:r>
            <a:r>
              <a:rPr kumimoji="0" lang="en-US" sz="1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CdAu</a:t>
            </a:r>
            <a:r>
              <a:rPr kumimoji="0" lang="en-US" sz="1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</a:t>
            </a:r>
            <a:r>
              <a:rPr kumimoji="0" lang="en-US" sz="1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CeSe</a:t>
            </a:r>
            <a:r>
              <a:rPr kumimoji="0" lang="en-US" sz="1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</a:t>
            </a:r>
            <a:r>
              <a:rPr kumimoji="0" lang="en-US" sz="1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CoAl</a:t>
            </a:r>
            <a:r>
              <a:rPr kumimoji="0" lang="en-US" sz="1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Cl</a:t>
            </a:r>
            <a:r>
              <a:rPr kumimoji="0" lang="en-US" sz="1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CoCl</a:t>
            </a:r>
            <a:r>
              <a:rPr kumimoji="0" lang="en-US" sz="1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</a:t>
            </a:r>
            <a:r>
              <a:rPr kumimoji="0" lang="en-US" sz="1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CuAl</a:t>
            </a:r>
            <a:r>
              <a:rPr kumimoji="0" lang="en-US" sz="1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Cl</a:t>
            </a:r>
            <a:r>
              <a:rPr kumimoji="0" lang="en-US" sz="1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CuAl</a:t>
            </a:r>
            <a:r>
              <a:rPr kumimoji="0" lang="en-US" sz="1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Cl</a:t>
            </a:r>
            <a:r>
              <a:rPr kumimoji="0" lang="en-US" sz="1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_p1, CuAl</a:t>
            </a:r>
            <a:r>
              <a:rPr kumimoji="0" lang="en-US" sz="1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Cl</a:t>
            </a:r>
            <a:r>
              <a:rPr kumimoji="0" lang="en-US" sz="1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CuGa</a:t>
            </a:r>
            <a:r>
              <a:rPr kumimoji="0" lang="en-US" sz="1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Cl</a:t>
            </a:r>
            <a:r>
              <a:rPr kumimoji="0" lang="en-US" sz="1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HfMo</a:t>
            </a:r>
            <a:r>
              <a:rPr kumimoji="0" lang="en-US" sz="1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</a:t>
            </a:r>
            <a:r>
              <a:rPr kumimoji="0" lang="en-US" sz="1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HgAu</a:t>
            </a:r>
            <a:r>
              <a:rPr kumimoji="0" lang="en-US" sz="1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</a:t>
            </a:r>
            <a:r>
              <a:rPr kumimoji="0" lang="en-US" sz="1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MgAl</a:t>
            </a:r>
            <a:r>
              <a:rPr kumimoji="0" lang="en-US" sz="1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Cl</a:t>
            </a:r>
            <a:r>
              <a:rPr kumimoji="0" lang="en-US" sz="1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MgAu</a:t>
            </a:r>
            <a:r>
              <a:rPr kumimoji="0" lang="en-US" sz="1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</a:t>
            </a:r>
            <a:r>
              <a:rPr kumimoji="0" lang="en-US" sz="1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MnB</a:t>
            </a:r>
            <a:r>
              <a:rPr kumimoji="0" lang="en-US" sz="1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</a:t>
            </a:r>
            <a:r>
              <a:rPr kumimoji="0" lang="en-US" sz="1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MoU</a:t>
            </a:r>
            <a:r>
              <a:rPr kumimoji="0" lang="en-US" sz="1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</a:t>
            </a:r>
            <a:r>
              <a:rPr kumimoji="0" lang="en-US" sz="1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MoV</a:t>
            </a:r>
            <a:r>
              <a:rPr kumimoji="0" lang="en-US" sz="1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</a:t>
            </a:r>
            <a:r>
              <a:rPr kumimoji="0" lang="en-US" sz="1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MoV</a:t>
            </a:r>
            <a:r>
              <a:rPr kumimoji="0" lang="en-US" sz="1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</a:t>
            </a:r>
            <a:r>
              <a:rPr kumimoji="0" lang="en-US" sz="1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NiAu</a:t>
            </a:r>
            <a:r>
              <a:rPr kumimoji="0" lang="en-US" sz="1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</a:t>
            </a:r>
            <a:r>
              <a:rPr kumimoji="0" lang="en-US" sz="1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NiAu</a:t>
            </a:r>
            <a:r>
              <a:rPr kumimoji="0" lang="en-US" sz="1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</a:t>
            </a:r>
            <a:r>
              <a:rPr kumimoji="0" lang="en-US" sz="1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NiAu</a:t>
            </a:r>
            <a:r>
              <a:rPr kumimoji="0" lang="en-US" sz="1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</a:t>
            </a:r>
            <a:r>
              <a:rPr kumimoji="0" lang="en-US" sz="1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NiCl</a:t>
            </a:r>
            <a:r>
              <a:rPr kumimoji="0" lang="en-US" sz="1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</a:t>
            </a:r>
            <a:r>
              <a:rPr kumimoji="0" lang="en-US" sz="1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PdAl</a:t>
            </a:r>
            <a:r>
              <a:rPr kumimoji="0" lang="en-US" sz="1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Cl</a:t>
            </a:r>
            <a:r>
              <a:rPr kumimoji="0" lang="en-US" sz="1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PdAu</a:t>
            </a:r>
            <a:r>
              <a:rPr kumimoji="0" lang="en-US" sz="1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</a:t>
            </a:r>
            <a:r>
              <a:rPr kumimoji="0" lang="en-US" sz="1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PdAu</a:t>
            </a:r>
            <a:r>
              <a:rPr kumimoji="0" lang="en-US" sz="1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</a:t>
            </a:r>
            <a:r>
              <a:rPr kumimoji="0" lang="en-US" sz="1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PdGa</a:t>
            </a:r>
            <a:r>
              <a:rPr kumimoji="0" lang="en-US" sz="1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Br</a:t>
            </a:r>
            <a:r>
              <a:rPr kumimoji="0" lang="en-US" sz="1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PdGa</a:t>
            </a:r>
            <a:r>
              <a:rPr kumimoji="0" lang="en-US" sz="1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</a:t>
            </a:r>
            <a:r>
              <a:rPr kumimoji="0" lang="en-US" sz="1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 …</a:t>
            </a:r>
            <a:r>
              <a:rPr kumimoji="0" lang="en-US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etc</a:t>
            </a:r>
            <a:r>
              <a:rPr kumimoji="0" lang="en-US" sz="1200" b="1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200" b="1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etc</a:t>
            </a:r>
            <a:endParaRPr kumimoji="0" lang="en-US" sz="18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76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0772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Kinetics 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 l="2809"/>
          <a:stretch>
            <a:fillRect/>
          </a:stretch>
        </p:blipFill>
        <p:spPr bwMode="auto">
          <a:xfrm>
            <a:off x="5257800" y="1447800"/>
            <a:ext cx="199577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4585024"/>
            <a:ext cx="2442861" cy="1660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4585024"/>
            <a:ext cx="2038350" cy="163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Schematic of the Si(111)7x7 DAS mode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4432624"/>
            <a:ext cx="2609897" cy="1815776"/>
          </a:xfrm>
          <a:prstGeom prst="rect">
            <a:avLst/>
          </a:prstGeom>
          <a:noFill/>
        </p:spPr>
      </p:pic>
      <p:sp>
        <p:nvSpPr>
          <p:cNvPr id="12" name="Right Arrow 11"/>
          <p:cNvSpPr/>
          <p:nvPr/>
        </p:nvSpPr>
        <p:spPr>
          <a:xfrm>
            <a:off x="5334000" y="5042224"/>
            <a:ext cx="9906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90600" y="3962400"/>
            <a:ext cx="7511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Surface Energies, Surface Reconstructions, Nanoparticle Morphologies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09800" y="990600"/>
            <a:ext cx="45689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Diffusion Energy Barriers – Diffusion Paths</a:t>
            </a:r>
          </a:p>
        </p:txBody>
      </p:sp>
      <p:pic>
        <p:nvPicPr>
          <p:cNvPr id="28683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5000" y="1447800"/>
            <a:ext cx="3048000" cy="2328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784379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Electronic Structure</a:t>
            </a: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219200"/>
            <a:ext cx="8305800" cy="2208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657600"/>
            <a:ext cx="3338433" cy="2808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3581400"/>
            <a:ext cx="3109913" cy="296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102573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Mechanical Properties</a:t>
            </a:r>
          </a:p>
        </p:txBody>
      </p:sp>
      <p:pic>
        <p:nvPicPr>
          <p:cNvPr id="4100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40" y="4140200"/>
            <a:ext cx="2651289" cy="238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49207"/>
            <a:ext cx="2951629" cy="2473804"/>
          </a:xfrm>
          <a:prstGeom prst="rect">
            <a:avLst/>
          </a:prstGeom>
        </p:spPr>
      </p:pic>
      <p:pic>
        <p:nvPicPr>
          <p:cNvPr id="4106" name="Picture 10" descr="https://wiki.materialsproject.org/images/2/2c/Data_figure_11_2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085" y="1367926"/>
            <a:ext cx="4961753" cy="496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9097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5237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en-US" dirty="0"/>
              <a:t>Density Functional Theory is a</a:t>
            </a:r>
          </a:p>
          <a:p>
            <a:pPr algn="ctr">
              <a:buNone/>
            </a:pPr>
            <a:r>
              <a:rPr lang="en-US" dirty="0"/>
              <a:t>first-principles</a:t>
            </a:r>
          </a:p>
          <a:p>
            <a:pPr algn="ctr">
              <a:buNone/>
            </a:pPr>
            <a:r>
              <a:rPr lang="en-US" dirty="0"/>
              <a:t>atomistic theory </a:t>
            </a:r>
          </a:p>
          <a:p>
            <a:pPr algn="ctr">
              <a:buNone/>
            </a:pPr>
            <a:r>
              <a:rPr lang="en-US" dirty="0"/>
              <a:t>that can approximately calculate </a:t>
            </a:r>
          </a:p>
          <a:p>
            <a:pPr algn="ctr">
              <a:buNone/>
            </a:pPr>
            <a:r>
              <a:rPr lang="en-US" dirty="0"/>
              <a:t>the energy and electronic structure </a:t>
            </a:r>
          </a:p>
          <a:p>
            <a:pPr algn="ctr">
              <a:buNone/>
            </a:pPr>
            <a:r>
              <a:rPr lang="en-US" dirty="0"/>
              <a:t>of a unit cell with periodic boundary conditions</a:t>
            </a:r>
          </a:p>
          <a:p>
            <a:pPr algn="ctr">
              <a:buNone/>
            </a:pPr>
            <a:r>
              <a:rPr lang="en-US" dirty="0"/>
              <a:t> of generally fewer than 100 atoms</a:t>
            </a:r>
          </a:p>
        </p:txBody>
      </p:sp>
    </p:spTree>
    <p:extLst>
      <p:ext uri="{BB962C8B-B14F-4D97-AF65-F5344CB8AC3E}">
        <p14:creationId xmlns:p14="http://schemas.microsoft.com/office/powerpoint/2010/main" val="35469600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4">
            <a:extLst>
              <a:ext uri="{FF2B5EF4-FFF2-40B4-BE49-F238E27FC236}">
                <a16:creationId xmlns:a16="http://schemas.microsoft.com/office/drawing/2014/main" id="{3DE8A54C-943D-7B4E-8408-D5D9B0FB1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4" y="1820091"/>
            <a:ext cx="6339511" cy="4367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Rectangle 2">
            <a:extLst>
              <a:ext uri="{FF2B5EF4-FFF2-40B4-BE49-F238E27FC236}">
                <a16:creationId xmlns:a16="http://schemas.microsoft.com/office/drawing/2014/main" id="{D38EB914-37FA-B54E-9E38-BE0BA6AFAF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336" y="1385"/>
            <a:ext cx="876300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200" dirty="0">
                <a:latin typeface="+mn-lt"/>
              </a:rPr>
              <a:t>Computational MSE spans </a:t>
            </a:r>
            <a:br>
              <a:rPr lang="en-US" sz="3200" dirty="0">
                <a:latin typeface="+mn-lt"/>
              </a:rPr>
            </a:br>
            <a:r>
              <a:rPr lang="en-US" sz="3200" dirty="0">
                <a:latin typeface="+mn-lt"/>
              </a:rPr>
              <a:t>multi-hierarchical length and time scales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5D715A-9832-4FC6-B62E-E9385A2036DB}"/>
              </a:ext>
            </a:extLst>
          </p:cNvPr>
          <p:cNvSpPr txBox="1"/>
          <p:nvPr/>
        </p:nvSpPr>
        <p:spPr>
          <a:xfrm>
            <a:off x="6522719" y="4049484"/>
            <a:ext cx="2005293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DFT</a:t>
            </a:r>
            <a:endParaRPr lang="en-US" b="1" dirty="0"/>
          </a:p>
          <a:p>
            <a:r>
              <a:rPr lang="en-US" b="1" u="sng" dirty="0"/>
              <a:t>Input: </a:t>
            </a:r>
          </a:p>
          <a:p>
            <a:r>
              <a:rPr lang="en-US" dirty="0"/>
              <a:t>Chemistry</a:t>
            </a:r>
          </a:p>
          <a:p>
            <a:r>
              <a:rPr lang="en-US" dirty="0"/>
              <a:t>Crystal Structure</a:t>
            </a:r>
          </a:p>
          <a:p>
            <a:r>
              <a:rPr lang="en-US" b="1" u="sng" dirty="0"/>
              <a:t>Output: </a:t>
            </a:r>
          </a:p>
          <a:p>
            <a:r>
              <a:rPr lang="en-US" dirty="0"/>
              <a:t>Formation energies</a:t>
            </a:r>
          </a:p>
          <a:p>
            <a:r>
              <a:rPr lang="en-US" dirty="0"/>
              <a:t>Elastic Constant</a:t>
            </a:r>
          </a:p>
          <a:p>
            <a:r>
              <a:rPr lang="en-US" dirty="0"/>
              <a:t>Thermal Expansion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1F2BB8-216C-4674-98C4-231BB4CA807C}"/>
              </a:ext>
            </a:extLst>
          </p:cNvPr>
          <p:cNvSpPr txBox="1"/>
          <p:nvPr/>
        </p:nvSpPr>
        <p:spPr>
          <a:xfrm>
            <a:off x="5125728" y="3042255"/>
            <a:ext cx="350426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Calphad</a:t>
            </a:r>
            <a:r>
              <a:rPr lang="en-US" sz="2400" b="1" dirty="0"/>
              <a:t>: </a:t>
            </a:r>
            <a:r>
              <a:rPr lang="en-US" dirty="0"/>
              <a:t>Phase Diagram</a:t>
            </a:r>
          </a:p>
          <a:p>
            <a:r>
              <a:rPr lang="en-US" dirty="0"/>
              <a:t>     Processing guidance</a:t>
            </a:r>
          </a:p>
          <a:p>
            <a:endParaRPr lang="en-US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38FDE3-3014-438E-A662-9F891B2AA438}"/>
              </a:ext>
            </a:extLst>
          </p:cNvPr>
          <p:cNvSpPr txBox="1"/>
          <p:nvPr/>
        </p:nvSpPr>
        <p:spPr>
          <a:xfrm>
            <a:off x="3941360" y="2238569"/>
            <a:ext cx="490496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Phase Field:</a:t>
            </a:r>
            <a:r>
              <a:rPr lang="en-US" sz="2400" dirty="0"/>
              <a:t> </a:t>
            </a:r>
            <a:r>
              <a:rPr lang="en-US" dirty="0"/>
              <a:t>Microstructural evolution</a:t>
            </a:r>
          </a:p>
          <a:p>
            <a:r>
              <a:rPr lang="en-US" dirty="0"/>
              <a:t>Nucleation, growth, diffusion</a:t>
            </a:r>
            <a:endParaRPr lang="en-US" sz="1600" dirty="0"/>
          </a:p>
          <a:p>
            <a:endParaRPr lang="en-US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1C50ED-87A1-44A1-BDC6-72474B50685B}"/>
              </a:ext>
            </a:extLst>
          </p:cNvPr>
          <p:cNvSpPr txBox="1"/>
          <p:nvPr/>
        </p:nvSpPr>
        <p:spPr>
          <a:xfrm>
            <a:off x="2775572" y="1392132"/>
            <a:ext cx="4904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Continuum: </a:t>
            </a:r>
            <a:r>
              <a:rPr lang="en-US" sz="2000" dirty="0"/>
              <a:t>Stress-strain curve, Fracture, Deformation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804019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Abstract Image">
            <a:extLst>
              <a:ext uri="{FF2B5EF4-FFF2-40B4-BE49-F238E27FC236}">
                <a16:creationId xmlns:a16="http://schemas.microsoft.com/office/drawing/2014/main" id="{8DD40680-6354-49D2-BD48-193BD9D11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728" y="5036009"/>
            <a:ext cx="2006782" cy="1569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2" name="Picture 4" descr="Figure 2">
            <a:extLst>
              <a:ext uri="{FF2B5EF4-FFF2-40B4-BE49-F238E27FC236}">
                <a16:creationId xmlns:a16="http://schemas.microsoft.com/office/drawing/2014/main" id="{2D46039F-7392-4A4B-AB44-6CCD6CE60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351" y="3004460"/>
            <a:ext cx="4331387" cy="180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908593-9138-4985-BD11-02F92D7202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1998" y="5036009"/>
            <a:ext cx="2915457" cy="18039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637D96-E046-49C0-945F-94EBF97E6386}"/>
              </a:ext>
            </a:extLst>
          </p:cNvPr>
          <p:cNvSpPr txBox="1"/>
          <p:nvPr/>
        </p:nvSpPr>
        <p:spPr>
          <a:xfrm>
            <a:off x="7287125" y="4866633"/>
            <a:ext cx="1743041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DFT</a:t>
            </a:r>
            <a:endParaRPr lang="en-US" b="1" dirty="0"/>
          </a:p>
          <a:p>
            <a:r>
              <a:rPr lang="en-US" dirty="0"/>
              <a:t>Voltage Curves</a:t>
            </a:r>
          </a:p>
          <a:p>
            <a:r>
              <a:rPr lang="en-US" dirty="0"/>
              <a:t>Phase Stability</a:t>
            </a:r>
          </a:p>
          <a:p>
            <a:r>
              <a:rPr lang="en-US" dirty="0"/>
              <a:t>Crystal Structure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5BDD33-B435-4537-A9F1-D31B9FA3B439}"/>
              </a:ext>
            </a:extLst>
          </p:cNvPr>
          <p:cNvSpPr txBox="1"/>
          <p:nvPr/>
        </p:nvSpPr>
        <p:spPr>
          <a:xfrm>
            <a:off x="5639732" y="3004460"/>
            <a:ext cx="350426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Molecular Dynamics: </a:t>
            </a:r>
            <a:r>
              <a:rPr lang="en-US" dirty="0"/>
              <a:t>Lithium diffusion barriers</a:t>
            </a:r>
          </a:p>
          <a:p>
            <a:r>
              <a:rPr lang="en-US" dirty="0"/>
              <a:t>Li-conductivity pathways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E3471C-A89A-0F4F-7356-3811AC04E8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648200" cy="26500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95E50E-30FB-C043-4B59-DF0848734823}"/>
              </a:ext>
            </a:extLst>
          </p:cNvPr>
          <p:cNvSpPr txBox="1"/>
          <p:nvPr/>
        </p:nvSpPr>
        <p:spPr>
          <a:xfrm>
            <a:off x="4921207" y="1088002"/>
            <a:ext cx="35042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Phase Field: </a:t>
            </a:r>
          </a:p>
          <a:p>
            <a:r>
              <a:rPr lang="en-US" dirty="0"/>
              <a:t>Thermal and Cycling Stress in Solid-State Battery Cathode</a:t>
            </a:r>
          </a:p>
        </p:txBody>
      </p:sp>
    </p:spTree>
    <p:extLst>
      <p:ext uri="{BB962C8B-B14F-4D97-AF65-F5344CB8AC3E}">
        <p14:creationId xmlns:p14="http://schemas.microsoft.com/office/powerpoint/2010/main" val="1219530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ata Analytics Project Lifecyc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6" b="4729"/>
          <a:stretch/>
        </p:blipFill>
        <p:spPr bwMode="auto">
          <a:xfrm>
            <a:off x="50800" y="1422400"/>
            <a:ext cx="9011920" cy="390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60" y="372795"/>
            <a:ext cx="88290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222222"/>
                </a:solidFill>
                <a:latin typeface="Roboto"/>
              </a:rPr>
              <a:t>Cross-Industry Standard Process for Data Mining</a:t>
            </a:r>
          </a:p>
          <a:p>
            <a:pPr algn="ctr"/>
            <a:r>
              <a:rPr lang="en-US" sz="2800" dirty="0">
                <a:solidFill>
                  <a:srgbClr val="222222"/>
                </a:solidFill>
                <a:latin typeface="Roboto"/>
              </a:rPr>
              <a:t>(CRISP-DM)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28077" y="2006863"/>
            <a:ext cx="967637" cy="338554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Materials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51597" y="2383006"/>
            <a:ext cx="556260" cy="1143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351597" y="2383006"/>
            <a:ext cx="556260" cy="1143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24DDDB1A-FA3A-443F-3630-5BF217FB1FCD}"/>
              </a:ext>
            </a:extLst>
          </p:cNvPr>
          <p:cNvSpPr/>
          <p:nvPr/>
        </p:nvSpPr>
        <p:spPr>
          <a:xfrm>
            <a:off x="1554480" y="1534159"/>
            <a:ext cx="3017520" cy="411018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C514FF-52B1-4FAA-DB93-4C2FF024C8B0}"/>
              </a:ext>
            </a:extLst>
          </p:cNvPr>
          <p:cNvSpPr txBox="1"/>
          <p:nvPr/>
        </p:nvSpPr>
        <p:spPr>
          <a:xfrm>
            <a:off x="2078182" y="5756101"/>
            <a:ext cx="1944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Lecture 2</a:t>
            </a:r>
          </a:p>
        </p:txBody>
      </p:sp>
    </p:spTree>
    <p:extLst>
      <p:ext uri="{BB962C8B-B14F-4D97-AF65-F5344CB8AC3E}">
        <p14:creationId xmlns:p14="http://schemas.microsoft.com/office/powerpoint/2010/main" val="31529259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>
            <a:extLst>
              <a:ext uri="{FF2B5EF4-FFF2-40B4-BE49-F238E27FC236}">
                <a16:creationId xmlns:a16="http://schemas.microsoft.com/office/drawing/2014/main" id="{55F6FD81-B556-5F43-870B-3FFD96A359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458200" cy="1143000"/>
          </a:xfrm>
        </p:spPr>
        <p:txBody>
          <a:bodyPr/>
          <a:lstStyle/>
          <a:p>
            <a:pPr eaLnBrk="1" hangingPunct="1"/>
            <a:r>
              <a:rPr lang="en-US" altLang="en-US" sz="2600" dirty="0">
                <a:solidFill>
                  <a:srgbClr val="000000"/>
                </a:solidFill>
              </a:rPr>
              <a:t>LENGTH SCALES AND APPLICATIONS</a:t>
            </a:r>
            <a:endParaRPr lang="en-US" altLang="en-US" dirty="0">
              <a:solidFill>
                <a:srgbClr val="000000"/>
              </a:solidFill>
            </a:endParaRPr>
          </a:p>
        </p:txBody>
      </p:sp>
      <p:graphicFrame>
        <p:nvGraphicFramePr>
          <p:cNvPr id="9272" name="Group 56">
            <a:extLst>
              <a:ext uri="{FF2B5EF4-FFF2-40B4-BE49-F238E27FC236}">
                <a16:creationId xmlns:a16="http://schemas.microsoft.com/office/drawing/2014/main" id="{C00FC8E7-BDB1-384D-A972-8F6783ED3970}"/>
              </a:ext>
            </a:extLst>
          </p:cNvPr>
          <p:cNvGraphicFramePr>
            <a:graphicFrameLocks noGrp="1"/>
          </p:cNvGraphicFramePr>
          <p:nvPr/>
        </p:nvGraphicFramePr>
        <p:xfrm>
          <a:off x="462149" y="1433802"/>
          <a:ext cx="8300851" cy="4713044"/>
        </p:xfrm>
        <a:graphic>
          <a:graphicData uri="http://schemas.openxmlformats.org/drawingml/2006/table">
            <a:tbl>
              <a:tblPr/>
              <a:tblGrid>
                <a:gridCol w="1345693">
                  <a:extLst>
                    <a:ext uri="{9D8B030D-6E8A-4147-A177-3AD203B41FA5}">
                      <a16:colId xmlns:a16="http://schemas.microsoft.com/office/drawing/2014/main" val="1466089205"/>
                    </a:ext>
                  </a:extLst>
                </a:gridCol>
                <a:gridCol w="1862298">
                  <a:extLst>
                    <a:ext uri="{9D8B030D-6E8A-4147-A177-3AD203B41FA5}">
                      <a16:colId xmlns:a16="http://schemas.microsoft.com/office/drawing/2014/main" val="867393773"/>
                    </a:ext>
                  </a:extLst>
                </a:gridCol>
                <a:gridCol w="2546430">
                  <a:extLst>
                    <a:ext uri="{9D8B030D-6E8A-4147-A177-3AD203B41FA5}">
                      <a16:colId xmlns:a16="http://schemas.microsoft.com/office/drawing/2014/main" val="3896922959"/>
                    </a:ext>
                  </a:extLst>
                </a:gridCol>
                <a:gridCol w="2546430">
                  <a:extLst>
                    <a:ext uri="{9D8B030D-6E8A-4147-A177-3AD203B41FA5}">
                      <a16:colId xmlns:a16="http://schemas.microsoft.com/office/drawing/2014/main" val="4085734111"/>
                    </a:ext>
                  </a:extLst>
                </a:gridCol>
              </a:tblGrid>
              <a:tr h="598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02" marB="457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Approx. Scale (m)</a:t>
                      </a: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Example</a:t>
                      </a: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Example Models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0313960"/>
                  </a:ext>
                </a:extLst>
              </a:tr>
              <a:tr h="7491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Macroscopic</a:t>
                      </a:r>
                    </a:p>
                  </a:txBody>
                  <a:tcPr marT="45702" marB="457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&gt; 10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-3</a:t>
                      </a: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Behavior of components &amp; devices</a:t>
                      </a: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Finite Element Analysis (FEA), computational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thermo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9365087"/>
                  </a:ext>
                </a:extLst>
              </a:tr>
              <a:tr h="7412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Mesoscopic</a:t>
                      </a:r>
                    </a:p>
                  </a:txBody>
                  <a:tcPr marT="45702" marB="457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10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-6</a:t>
                      </a: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 - 10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-3</a:t>
                      </a: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Polycrystals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 and their properties</a:t>
                      </a: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FEA, phase field modeling, computational kinetics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4569962"/>
                  </a:ext>
                </a:extLst>
              </a:tr>
              <a:tr h="79545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Microscopic</a:t>
                      </a:r>
                    </a:p>
                  </a:txBody>
                  <a:tcPr marT="45702" marB="457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10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-7</a:t>
                      </a: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 – 10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-4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Microstructure within a single crystal</a:t>
                      </a: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Phase field modeling, computational kinetics, dislocation dynamics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417000"/>
                  </a:ext>
                </a:extLst>
              </a:tr>
              <a:tr h="79545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Atomic</a:t>
                      </a:r>
                    </a:p>
                  </a:txBody>
                  <a:tcPr marT="45702" marB="457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10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-9</a:t>
                      </a: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 - 10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-6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Fundamental mechanism for transport, deformation, etc.</a:t>
                      </a: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Molecular dynamics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762069"/>
                  </a:ext>
                </a:extLst>
              </a:tr>
              <a:tr h="78258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Quantum</a:t>
                      </a:r>
                    </a:p>
                  </a:txBody>
                  <a:tcPr marT="45702" marB="457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10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-11</a:t>
                      </a: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 - 10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-8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Electronic structures, elastic constants, energetics</a:t>
                      </a: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Density functional theory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6354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4961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ata Analytics Project Lifecyc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6" b="4729"/>
          <a:stretch/>
        </p:blipFill>
        <p:spPr bwMode="auto">
          <a:xfrm>
            <a:off x="50800" y="1422400"/>
            <a:ext cx="9011920" cy="390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60" y="372795"/>
            <a:ext cx="88290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222222"/>
                </a:solidFill>
                <a:latin typeface="Roboto"/>
              </a:rPr>
              <a:t>Cross-Industry Standard Process for Data Mining</a:t>
            </a:r>
          </a:p>
          <a:p>
            <a:pPr algn="ctr"/>
            <a:r>
              <a:rPr lang="en-US" sz="2800" dirty="0">
                <a:solidFill>
                  <a:srgbClr val="222222"/>
                </a:solidFill>
                <a:latin typeface="Roboto"/>
              </a:rPr>
              <a:t>(CRISP-DM)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28077" y="2006863"/>
            <a:ext cx="967637" cy="338554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Materials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51597" y="2383006"/>
            <a:ext cx="556260" cy="1143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351597" y="2383006"/>
            <a:ext cx="556260" cy="1143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24DDDB1A-FA3A-443F-3630-5BF217FB1FCD}"/>
              </a:ext>
            </a:extLst>
          </p:cNvPr>
          <p:cNvSpPr/>
          <p:nvPr/>
        </p:nvSpPr>
        <p:spPr>
          <a:xfrm>
            <a:off x="3084022" y="1534159"/>
            <a:ext cx="1487978" cy="411018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C514FF-52B1-4FAA-DB93-4C2FF024C8B0}"/>
              </a:ext>
            </a:extLst>
          </p:cNvPr>
          <p:cNvSpPr txBox="1"/>
          <p:nvPr/>
        </p:nvSpPr>
        <p:spPr>
          <a:xfrm>
            <a:off x="885706" y="5756101"/>
            <a:ext cx="65450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Gathering Data from Materials Project</a:t>
            </a:r>
          </a:p>
        </p:txBody>
      </p:sp>
    </p:spTree>
    <p:extLst>
      <p:ext uri="{BB962C8B-B14F-4D97-AF65-F5344CB8AC3E}">
        <p14:creationId xmlns:p14="http://schemas.microsoft.com/office/powerpoint/2010/main" val="8413645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09BD7-F6E0-7D26-BB94-E9763EB09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314" y="246676"/>
            <a:ext cx="8631728" cy="1325563"/>
          </a:xfrm>
        </p:spPr>
        <p:txBody>
          <a:bodyPr>
            <a:normAutofit/>
          </a:bodyPr>
          <a:lstStyle/>
          <a:p>
            <a:r>
              <a:rPr lang="en-US" dirty="0"/>
              <a:t>Your Coding Experience? Python?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280F2-788E-5DCF-C132-D5BB4CDD33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Data types (string, float, int, bool)</a:t>
            </a:r>
          </a:p>
          <a:p>
            <a:r>
              <a:rPr lang="en-US" sz="2400" dirty="0"/>
              <a:t>Print</a:t>
            </a:r>
          </a:p>
          <a:p>
            <a:r>
              <a:rPr lang="en-US" sz="2400" dirty="0"/>
              <a:t>If then, Boolean Operators (And, Not, Or)</a:t>
            </a:r>
          </a:p>
          <a:p>
            <a:r>
              <a:rPr lang="en-US" sz="2400" dirty="0"/>
              <a:t>For loop, While loop</a:t>
            </a:r>
          </a:p>
          <a:p>
            <a:r>
              <a:rPr lang="en-US" sz="2400" dirty="0"/>
              <a:t>Functions (modules)</a:t>
            </a:r>
          </a:p>
          <a:p>
            <a:r>
              <a:rPr lang="en-US" sz="2400" dirty="0"/>
              <a:t>Data structures: List, </a:t>
            </a:r>
            <a:r>
              <a:rPr lang="en-US" sz="2400" b="1" dirty="0"/>
              <a:t>Dictionary</a:t>
            </a:r>
          </a:p>
          <a:p>
            <a:r>
              <a:rPr lang="en-US" sz="2400" dirty="0"/>
              <a:t>Plotting (Matplotlib)</a:t>
            </a:r>
          </a:p>
          <a:p>
            <a:r>
              <a:rPr lang="en-US" sz="2400" b="1" dirty="0"/>
              <a:t>Object-oriented programming? </a:t>
            </a:r>
          </a:p>
          <a:p>
            <a:endParaRPr lang="en-US" sz="2400" dirty="0"/>
          </a:p>
        </p:txBody>
      </p:sp>
      <p:pic>
        <p:nvPicPr>
          <p:cNvPr id="1026" name="Picture 2" descr="Cover of Automate the Boring Stuff with Python">
            <a:extLst>
              <a:ext uri="{FF2B5EF4-FFF2-40B4-BE49-F238E27FC236}">
                <a16:creationId xmlns:a16="http://schemas.microsoft.com/office/drawing/2014/main" id="{D15ED5BE-BC52-76B7-C60E-A06915262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113" y="1825625"/>
            <a:ext cx="2405929" cy="317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716719-E0B9-EE41-77D8-DCADB6F5805E}"/>
              </a:ext>
            </a:extLst>
          </p:cNvPr>
          <p:cNvSpPr txBox="1"/>
          <p:nvPr/>
        </p:nvSpPr>
        <p:spPr>
          <a:xfrm>
            <a:off x="6656751" y="5092580"/>
            <a:ext cx="19106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Great Python </a:t>
            </a:r>
          </a:p>
          <a:p>
            <a:pPr algn="ctr"/>
            <a:r>
              <a:rPr lang="en-US" sz="2400" dirty="0"/>
              <a:t>Introduction!</a:t>
            </a:r>
          </a:p>
        </p:txBody>
      </p:sp>
    </p:spTree>
    <p:extLst>
      <p:ext uri="{BB962C8B-B14F-4D97-AF65-F5344CB8AC3E}">
        <p14:creationId xmlns:p14="http://schemas.microsoft.com/office/powerpoint/2010/main" val="10294526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materialsproject.org/static/images/mp-infrastructure-flowchart-transparent.3d2662045d4c.png">
            <a:extLst>
              <a:ext uri="{FF2B5EF4-FFF2-40B4-BE49-F238E27FC236}">
                <a16:creationId xmlns:a16="http://schemas.microsoft.com/office/drawing/2014/main" id="{FAB5F118-2A3C-80A2-5107-F58FDA2C80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1"/>
          <a:stretch/>
        </p:blipFill>
        <p:spPr bwMode="auto">
          <a:xfrm>
            <a:off x="0" y="67441"/>
            <a:ext cx="5177423" cy="394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itHub - materialsproject/pymatgen: Python Materials Genomics (pymatgen) is  a robust materials analysis code that defines classes for structures and  molecules with support for many electronic structure codes. It powers the Materials  Project.">
            <a:extLst>
              <a:ext uri="{FF2B5EF4-FFF2-40B4-BE49-F238E27FC236}">
                <a16:creationId xmlns:a16="http://schemas.microsoft.com/office/drawing/2014/main" id="{DF2651FB-D7A4-8883-0914-8CB564794C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8671" b="27458"/>
          <a:stretch/>
        </p:blipFill>
        <p:spPr bwMode="auto">
          <a:xfrm>
            <a:off x="5717600" y="5290275"/>
            <a:ext cx="3152080" cy="1251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DDA1A3-7CF6-F55F-F878-076893934F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0275" y="67441"/>
            <a:ext cx="3767274" cy="394023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4BEDB8-A1E3-306E-6D8A-6865FDDE3918}"/>
              </a:ext>
            </a:extLst>
          </p:cNvPr>
          <p:cNvSpPr txBox="1"/>
          <p:nvPr/>
        </p:nvSpPr>
        <p:spPr>
          <a:xfrm>
            <a:off x="540327" y="4214552"/>
            <a:ext cx="6283387" cy="2523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Materials Project </a:t>
            </a:r>
            <a:r>
              <a:rPr lang="en-US" sz="2800" dirty="0"/>
              <a:t>is a database</a:t>
            </a:r>
            <a:br>
              <a:rPr lang="en-US" sz="2800" dirty="0"/>
            </a:br>
            <a:r>
              <a:rPr lang="en-US" sz="900" dirty="0"/>
              <a:t> </a:t>
            </a:r>
            <a:endParaRPr lang="en-US" sz="2800" dirty="0"/>
          </a:p>
          <a:p>
            <a:r>
              <a:rPr lang="en-US" sz="2800" b="1" dirty="0"/>
              <a:t>Application Programming Interface (API) </a:t>
            </a:r>
            <a:br>
              <a:rPr lang="en-US" sz="2800" b="1" dirty="0"/>
            </a:br>
            <a:r>
              <a:rPr lang="en-US" sz="2800" b="1" dirty="0"/>
              <a:t>      </a:t>
            </a:r>
            <a:r>
              <a:rPr lang="en-US" sz="2800" dirty="0"/>
              <a:t>is a query-engine for the data</a:t>
            </a:r>
          </a:p>
          <a:p>
            <a:endParaRPr lang="en-US" sz="900" dirty="0"/>
          </a:p>
          <a:p>
            <a:r>
              <a:rPr lang="en-US" sz="2800" b="1" dirty="0" err="1"/>
              <a:t>Pymatgen</a:t>
            </a:r>
            <a:r>
              <a:rPr lang="en-US" sz="2800" b="1" dirty="0"/>
              <a:t> </a:t>
            </a:r>
            <a:r>
              <a:rPr lang="en-US" sz="2800" dirty="0"/>
              <a:t>is a python package </a:t>
            </a:r>
            <a:br>
              <a:rPr lang="en-US" sz="2800" dirty="0"/>
            </a:br>
            <a:r>
              <a:rPr lang="en-US" sz="2800" dirty="0"/>
              <a:t>      to manipulate MP data</a:t>
            </a:r>
          </a:p>
        </p:txBody>
      </p:sp>
    </p:spTree>
    <p:extLst>
      <p:ext uri="{BB962C8B-B14F-4D97-AF65-F5344CB8AC3E}">
        <p14:creationId xmlns:p14="http://schemas.microsoft.com/office/powerpoint/2010/main" val="3479389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68CAE-9B34-3F69-A6A7-1181A8029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561" y="382024"/>
            <a:ext cx="5910695" cy="5163172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Let’s design a class for a crystal structure</a:t>
            </a:r>
          </a:p>
          <a:p>
            <a:pPr marL="0" indent="0" algn="ctr">
              <a:buNone/>
            </a:pPr>
            <a:endParaRPr lang="en-US" dirty="0"/>
          </a:p>
          <a:p>
            <a:r>
              <a:rPr lang="en-US" dirty="0"/>
              <a:t>What kind of properties would you like to store?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What kind of actions would you like to perform?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C58E10-B072-F5F3-BDA9-718DEE084E9D}"/>
              </a:ext>
            </a:extLst>
          </p:cNvPr>
          <p:cNvSpPr txBox="1"/>
          <p:nvPr/>
        </p:nvSpPr>
        <p:spPr>
          <a:xfrm>
            <a:off x="3153164" y="2943621"/>
            <a:ext cx="2056061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variables</a:t>
            </a:r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87E138EE-51BB-BEE4-48B2-62B76EAF990E}"/>
              </a:ext>
            </a:extLst>
          </p:cNvPr>
          <p:cNvSpPr/>
          <p:nvPr/>
        </p:nvSpPr>
        <p:spPr>
          <a:xfrm rot="20468314">
            <a:off x="3277878" y="2270984"/>
            <a:ext cx="263236" cy="581891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166C16-70B3-3A5F-EE35-F5EF13F5E6C1}"/>
              </a:ext>
            </a:extLst>
          </p:cNvPr>
          <p:cNvSpPr txBox="1"/>
          <p:nvPr/>
        </p:nvSpPr>
        <p:spPr>
          <a:xfrm>
            <a:off x="3190887" y="4750775"/>
            <a:ext cx="2056061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functions</a:t>
            </a: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0A9049C8-81F2-914B-AA90-A7772CAE5D23}"/>
              </a:ext>
            </a:extLst>
          </p:cNvPr>
          <p:cNvSpPr/>
          <p:nvPr/>
        </p:nvSpPr>
        <p:spPr>
          <a:xfrm rot="20468314">
            <a:off x="3059271" y="4141957"/>
            <a:ext cx="263236" cy="581891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0F2DC0D-3F64-AE92-F6AF-A7147607E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579" y="252085"/>
            <a:ext cx="2174173" cy="197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AEB92D3-C9B4-02BC-6125-EB44FD7A9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750" y="2227970"/>
            <a:ext cx="2056061" cy="208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4956FA7-B7B7-F9A6-8827-72710474F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001" y="4317896"/>
            <a:ext cx="1965087" cy="1773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746" y="0"/>
            <a:ext cx="7886700" cy="937745"/>
          </a:xfrm>
        </p:spPr>
        <p:txBody>
          <a:bodyPr/>
          <a:lstStyle/>
          <a:p>
            <a:r>
              <a:rPr lang="en-US" dirty="0"/>
              <a:t>Object Oriented Programming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3396" y="1025291"/>
            <a:ext cx="2228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Bank Account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1985" y="1646879"/>
            <a:ext cx="38270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Properties</a:t>
            </a:r>
          </a:p>
          <a:p>
            <a:r>
              <a:rPr lang="en-US" dirty="0"/>
              <a:t>Person: </a:t>
            </a:r>
            <a:r>
              <a:rPr lang="en-US" i="1" dirty="0"/>
              <a:t>Object</a:t>
            </a:r>
            <a:endParaRPr lang="en-US" dirty="0"/>
          </a:p>
          <a:p>
            <a:r>
              <a:rPr lang="en-US" dirty="0"/>
              <a:t>Account Balance: </a:t>
            </a:r>
            <a:r>
              <a:rPr lang="en-US" i="1" dirty="0"/>
              <a:t>Float</a:t>
            </a:r>
            <a:endParaRPr lang="en-US" dirty="0"/>
          </a:p>
          <a:p>
            <a:r>
              <a:rPr lang="en-US" dirty="0"/>
              <a:t>Account type (Checking/Saving): </a:t>
            </a:r>
            <a:r>
              <a:rPr lang="en-US" i="1" dirty="0"/>
              <a:t>String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83397" y="4091814"/>
            <a:ext cx="1202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Person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41985" y="4666206"/>
            <a:ext cx="302518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Properties</a:t>
            </a:r>
          </a:p>
          <a:p>
            <a:r>
              <a:rPr lang="en-US" dirty="0"/>
              <a:t>Name: </a:t>
            </a:r>
            <a:r>
              <a:rPr lang="en-US" i="1" dirty="0"/>
              <a:t>String</a:t>
            </a:r>
          </a:p>
          <a:p>
            <a:r>
              <a:rPr lang="en-US" dirty="0"/>
              <a:t>Address: </a:t>
            </a:r>
            <a:r>
              <a:rPr lang="en-US" i="1" dirty="0"/>
              <a:t>String</a:t>
            </a:r>
            <a:endParaRPr lang="en-US" dirty="0"/>
          </a:p>
          <a:p>
            <a:r>
              <a:rPr lang="en-US" dirty="0"/>
              <a:t>Birthday: </a:t>
            </a:r>
            <a:r>
              <a:rPr lang="en-US" i="1" dirty="0"/>
              <a:t>Date</a:t>
            </a:r>
          </a:p>
          <a:p>
            <a:r>
              <a:rPr lang="en-US" dirty="0"/>
              <a:t>Social Security Number: </a:t>
            </a:r>
            <a:r>
              <a:rPr lang="en-US" i="1" dirty="0"/>
              <a:t>String</a:t>
            </a:r>
          </a:p>
          <a:p>
            <a:r>
              <a:rPr lang="en-US" dirty="0"/>
              <a:t>Password: </a:t>
            </a:r>
            <a:r>
              <a:rPr lang="en-US" i="1" dirty="0"/>
              <a:t>String</a:t>
            </a:r>
            <a:endParaRPr lang="en-US" dirty="0"/>
          </a:p>
          <a:p>
            <a:r>
              <a:rPr lang="en-US" i="1" dirty="0"/>
              <a:t>Etc.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783397" y="3916500"/>
            <a:ext cx="723750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791679" y="1646878"/>
            <a:ext cx="17268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Functions</a:t>
            </a:r>
          </a:p>
          <a:p>
            <a:r>
              <a:rPr lang="en-US" dirty="0"/>
              <a:t>Add Funds</a:t>
            </a:r>
          </a:p>
          <a:p>
            <a:r>
              <a:rPr lang="en-US" dirty="0"/>
              <a:t>Withdraw Funds</a:t>
            </a:r>
          </a:p>
          <a:p>
            <a:r>
              <a:rPr lang="en-US" dirty="0"/>
              <a:t>Check Balance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91678" y="4615034"/>
            <a:ext cx="18240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Functions</a:t>
            </a:r>
          </a:p>
          <a:p>
            <a:r>
              <a:rPr lang="en-US" dirty="0"/>
              <a:t>Change Address</a:t>
            </a:r>
          </a:p>
          <a:p>
            <a:r>
              <a:rPr lang="en-US" dirty="0"/>
              <a:t>Change Password</a:t>
            </a:r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92287" y="3070630"/>
            <a:ext cx="72375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https://www.geeksforgeeks.org/python-program-to-create-bankaccount-class-with-deposit-withdraw-function/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5013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33213C-EB91-760E-3111-3832DE824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674" y="0"/>
            <a:ext cx="69526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2543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8D77-091C-5FC6-DA51-4D2B28FCD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217" y="157985"/>
            <a:ext cx="7886700" cy="449883"/>
          </a:xfrm>
        </p:spPr>
        <p:txBody>
          <a:bodyPr>
            <a:normAutofit fontScale="90000"/>
          </a:bodyPr>
          <a:lstStyle/>
          <a:p>
            <a:r>
              <a:rPr lang="en-US"/>
              <a:t>Structure Class</a:t>
            </a:r>
          </a:p>
        </p:txBody>
      </p:sp>
      <p:pic>
        <p:nvPicPr>
          <p:cNvPr id="2050" name="Picture 2" descr="7.1: Crystal Structure - Chemistry LibreTexts">
            <a:extLst>
              <a:ext uri="{FF2B5EF4-FFF2-40B4-BE49-F238E27FC236}">
                <a16:creationId xmlns:a16="http://schemas.microsoft.com/office/drawing/2014/main" id="{D2E59BC6-87BD-6E2D-BD54-E5ADEB4BE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06" y="801319"/>
            <a:ext cx="1584692" cy="128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7.1: Crystal Structure - Chemistry LibreTexts">
            <a:extLst>
              <a:ext uri="{FF2B5EF4-FFF2-40B4-BE49-F238E27FC236}">
                <a16:creationId xmlns:a16="http://schemas.microsoft.com/office/drawing/2014/main" id="{B3E10E0D-961C-2028-7A7C-D0E5E3C6D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28" y="835623"/>
            <a:ext cx="1324939" cy="114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E897A6-CE20-75DB-9B8B-AED912F5E9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98" r="11824"/>
          <a:stretch/>
        </p:blipFill>
        <p:spPr bwMode="auto">
          <a:xfrm>
            <a:off x="6191072" y="6176801"/>
            <a:ext cx="2763252" cy="59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0325165-4704-834C-C761-4127BE2654CA}"/>
              </a:ext>
            </a:extLst>
          </p:cNvPr>
          <p:cNvGrpSpPr/>
          <p:nvPr/>
        </p:nvGrpSpPr>
        <p:grpSpPr>
          <a:xfrm>
            <a:off x="219055" y="2375459"/>
            <a:ext cx="5756151" cy="4127722"/>
            <a:chOff x="838200" y="1690688"/>
            <a:chExt cx="6456446" cy="462990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37F752C-130E-D807-D93C-99B47CCF2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8200" y="1690688"/>
              <a:ext cx="6448425" cy="4562475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A02F2FD-1995-1570-7F4F-118954575BD1}"/>
                </a:ext>
              </a:extLst>
            </p:cNvPr>
            <p:cNvSpPr/>
            <p:nvPr/>
          </p:nvSpPr>
          <p:spPr>
            <a:xfrm>
              <a:off x="838200" y="1690688"/>
              <a:ext cx="6452937" cy="116480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8073113-133E-866B-F47F-9AE7D7E06B80}"/>
                </a:ext>
              </a:extLst>
            </p:cNvPr>
            <p:cNvSpPr/>
            <p:nvPr/>
          </p:nvSpPr>
          <p:spPr>
            <a:xfrm>
              <a:off x="838200" y="2855244"/>
              <a:ext cx="6452937" cy="282366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44097A4-C995-3DF5-2814-8D7EA433E126}"/>
                </a:ext>
              </a:extLst>
            </p:cNvPr>
            <p:cNvSpPr/>
            <p:nvPr/>
          </p:nvSpPr>
          <p:spPr>
            <a:xfrm>
              <a:off x="841709" y="5678906"/>
              <a:ext cx="6452937" cy="64168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20" name="Picture 8" descr="undefined">
            <a:extLst>
              <a:ext uri="{FF2B5EF4-FFF2-40B4-BE49-F238E27FC236}">
                <a16:creationId xmlns:a16="http://schemas.microsoft.com/office/drawing/2014/main" id="{A7A3AF44-7E26-57CA-5893-B0313F2E4E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17" b="48082"/>
          <a:stretch/>
        </p:blipFill>
        <p:spPr bwMode="auto">
          <a:xfrm>
            <a:off x="6312261" y="2306868"/>
            <a:ext cx="1497360" cy="116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7C4EF4E-B21E-9B9E-5709-A8F852997280}"/>
              </a:ext>
            </a:extLst>
          </p:cNvPr>
          <p:cNvSpPr txBox="1"/>
          <p:nvPr/>
        </p:nvSpPr>
        <p:spPr>
          <a:xfrm>
            <a:off x="7915219" y="2598134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Lattice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4931012-D626-4F90-C92F-7F3EC81EB0F3}"/>
              </a:ext>
            </a:extLst>
          </p:cNvPr>
          <p:cNvCxnSpPr>
            <a:cxnSpLocks/>
          </p:cNvCxnSpPr>
          <p:nvPr/>
        </p:nvCxnSpPr>
        <p:spPr>
          <a:xfrm flipV="1">
            <a:off x="7060941" y="2771260"/>
            <a:ext cx="136716" cy="2077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DE97E2D-76CA-05C2-3485-BA3526611CE6}"/>
              </a:ext>
            </a:extLst>
          </p:cNvPr>
          <p:cNvCxnSpPr>
            <a:cxnSpLocks/>
          </p:cNvCxnSpPr>
          <p:nvPr/>
        </p:nvCxnSpPr>
        <p:spPr>
          <a:xfrm>
            <a:off x="7072972" y="3010264"/>
            <a:ext cx="24003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EA6BA4B-22EF-D9B4-EE5A-3CDE2307EA50}"/>
                  </a:ext>
                </a:extLst>
              </p:cNvPr>
              <p:cNvSpPr txBox="1"/>
              <p:nvPr/>
            </p:nvSpPr>
            <p:spPr>
              <a:xfrm>
                <a:off x="6929455" y="2740004"/>
                <a:ext cx="282450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900" b="1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900" b="1" i="1" dirty="0"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</m:acc>
                    </m:oMath>
                  </m:oMathPara>
                </a14:m>
                <a:endParaRPr lang="en-US" sz="900" b="1"/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EA6BA4B-22EF-D9B4-EE5A-3CDE2307EA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9455" y="2740004"/>
                <a:ext cx="282450" cy="2308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ED5B29F-4A4D-81E1-2E2E-FA85706F2856}"/>
                  </a:ext>
                </a:extLst>
              </p:cNvPr>
              <p:cNvSpPr txBox="1"/>
              <p:nvPr/>
            </p:nvSpPr>
            <p:spPr>
              <a:xfrm>
                <a:off x="7054013" y="2981697"/>
                <a:ext cx="280846" cy="2514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900" b="1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900" b="1" i="1" dirty="0"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</m:acc>
                    </m:oMath>
                  </m:oMathPara>
                </a14:m>
                <a:endParaRPr lang="en-US" sz="900" b="1"/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ED5B29F-4A4D-81E1-2E2E-FA85706F28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013" y="2981697"/>
                <a:ext cx="280846" cy="25147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Oval 25">
            <a:extLst>
              <a:ext uri="{FF2B5EF4-FFF2-40B4-BE49-F238E27FC236}">
                <a16:creationId xmlns:a16="http://schemas.microsoft.com/office/drawing/2014/main" id="{DB1167A5-859C-88B3-E293-47F6A5510435}"/>
              </a:ext>
            </a:extLst>
          </p:cNvPr>
          <p:cNvSpPr/>
          <p:nvPr/>
        </p:nvSpPr>
        <p:spPr>
          <a:xfrm>
            <a:off x="6493206" y="4124401"/>
            <a:ext cx="262835" cy="262835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361950" prst="relaxedInset"/>
            <a:bevelB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BEFFFAA-44B2-22A3-3452-BF373B936E24}"/>
              </a:ext>
            </a:extLst>
          </p:cNvPr>
          <p:cNvSpPr/>
          <p:nvPr/>
        </p:nvSpPr>
        <p:spPr>
          <a:xfrm>
            <a:off x="6874638" y="4490126"/>
            <a:ext cx="173360" cy="173360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 prstMaterial="matte">
            <a:bevelT w="7620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95F9360-992E-59AC-DC42-D7B9FC9D3363}"/>
              </a:ext>
            </a:extLst>
          </p:cNvPr>
          <p:cNvSpPr txBox="1"/>
          <p:nvPr/>
        </p:nvSpPr>
        <p:spPr>
          <a:xfrm>
            <a:off x="7173467" y="3897796"/>
            <a:ext cx="172476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Species</a:t>
            </a:r>
            <a:r>
              <a:rPr lang="en-US" sz="1350"/>
              <a:t> (elements/molecules, occupancies)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16CD5C7-EFC5-4939-019D-A71E340B077A}"/>
              </a:ext>
            </a:extLst>
          </p:cNvPr>
          <p:cNvSpPr/>
          <p:nvPr/>
        </p:nvSpPr>
        <p:spPr>
          <a:xfrm>
            <a:off x="6312261" y="4459378"/>
            <a:ext cx="199664" cy="19966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 prstMaterial="matte">
            <a:bevelT w="75565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B6BC4451-F47C-E420-0ED1-0CA105E691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2" b="26217"/>
          <a:stretch/>
        </p:blipFill>
        <p:spPr bwMode="auto">
          <a:xfrm>
            <a:off x="7637431" y="4771347"/>
            <a:ext cx="1239462" cy="121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7C1FF7A-8FF1-66C8-D3A9-71FE1141E00A}"/>
              </a:ext>
            </a:extLst>
          </p:cNvPr>
          <p:cNvSpPr txBox="1"/>
          <p:nvPr/>
        </p:nvSpPr>
        <p:spPr>
          <a:xfrm>
            <a:off x="6164308" y="5456543"/>
            <a:ext cx="1950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Fractional Coordinates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56F6DD2-467B-04AA-C202-1B6780BE3B63}"/>
              </a:ext>
            </a:extLst>
          </p:cNvPr>
          <p:cNvSpPr/>
          <p:nvPr/>
        </p:nvSpPr>
        <p:spPr>
          <a:xfrm>
            <a:off x="17257" y="2368136"/>
            <a:ext cx="959412" cy="218961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  <a:latin typeface="Courier New" panose="02070309020205020404" pitchFamily="49" charset="0"/>
                <a:ea typeface="Cambria" panose="02040503050406030204" pitchFamily="18" charset="0"/>
                <a:cs typeface="Courier New" panose="02070309020205020404" pitchFamily="49" charset="0"/>
              </a:rPr>
              <a:t>lattice: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E6C0ABD-0C73-2437-8094-FF0AE951690A}"/>
              </a:ext>
            </a:extLst>
          </p:cNvPr>
          <p:cNvSpPr/>
          <p:nvPr/>
        </p:nvSpPr>
        <p:spPr>
          <a:xfrm>
            <a:off x="29289" y="3394859"/>
            <a:ext cx="959412" cy="218961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  <a:latin typeface="Courier New" panose="02070309020205020404" pitchFamily="49" charset="0"/>
                <a:ea typeface="Cambria" panose="02040503050406030204" pitchFamily="18" charset="0"/>
                <a:cs typeface="Courier New" panose="02070309020205020404" pitchFamily="49" charset="0"/>
              </a:rPr>
              <a:t>species: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D18A6C7-9EFB-0144-C9B5-2A7D64159694}"/>
              </a:ext>
            </a:extLst>
          </p:cNvPr>
          <p:cNvSpPr/>
          <p:nvPr/>
        </p:nvSpPr>
        <p:spPr>
          <a:xfrm>
            <a:off x="112143" y="5949939"/>
            <a:ext cx="1753115" cy="218961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rIns="0"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  <a:latin typeface="Courier New" panose="02070309020205020404" pitchFamily="49" charset="0"/>
                <a:ea typeface="Cambria" panose="02040503050406030204" pitchFamily="18" charset="0"/>
                <a:cs typeface="Courier New" panose="02070309020205020404" pitchFamily="49" charset="0"/>
              </a:rPr>
              <a:t>Coords(Nx3 array):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3FADB96-7026-1778-8588-40484E539C74}"/>
              </a:ext>
            </a:extLst>
          </p:cNvPr>
          <p:cNvSpPr txBox="1"/>
          <p:nvPr/>
        </p:nvSpPr>
        <p:spPr>
          <a:xfrm>
            <a:off x="3720199" y="929036"/>
            <a:ext cx="5234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nsolas" panose="020B0609020204030204" pitchFamily="49" charset="0"/>
              </a:rPr>
              <a:t>from </a:t>
            </a:r>
            <a:r>
              <a:rPr lang="en-US" sz="1600" dirty="0" err="1">
                <a:latin typeface="Consolas" panose="020B0609020204030204" pitchFamily="49" charset="0"/>
              </a:rPr>
              <a:t>pymatgen.core.structure</a:t>
            </a:r>
            <a:r>
              <a:rPr lang="en-US" sz="1600" dirty="0">
                <a:latin typeface="Consolas" panose="020B0609020204030204" pitchFamily="49" charset="0"/>
              </a:rPr>
              <a:t> import Structure</a:t>
            </a:r>
          </a:p>
          <a:p>
            <a:r>
              <a:rPr lang="en-US" sz="1600" dirty="0">
                <a:latin typeface="Consolas" panose="020B0609020204030204" pitchFamily="49" charset="0"/>
              </a:rPr>
              <a:t>s = Structure(Lattice, Species, </a:t>
            </a:r>
            <a:r>
              <a:rPr lang="en-US" sz="1600" dirty="0" err="1">
                <a:latin typeface="Consolas" panose="020B0609020204030204" pitchFamily="49" charset="0"/>
              </a:rPr>
              <a:t>Coords</a:t>
            </a:r>
            <a:r>
              <a:rPr lang="en-US" sz="1600" dirty="0">
                <a:latin typeface="Consolas" panose="020B06090202040302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187659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203921-5D59-D404-DB19-4A599C55A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00" y="2517847"/>
            <a:ext cx="4961883" cy="43401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8D8D77-091C-5FC6-DA51-4D2B28FCD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475" y="457243"/>
            <a:ext cx="7886700" cy="449883"/>
          </a:xfrm>
        </p:spPr>
        <p:txBody>
          <a:bodyPr>
            <a:normAutofit fontScale="90000"/>
          </a:bodyPr>
          <a:lstStyle/>
          <a:p>
            <a:r>
              <a:rPr lang="en-US"/>
              <a:t>Structure Class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30F8A7-A011-0E6B-BACC-DE9DB5B742C0}"/>
              </a:ext>
            </a:extLst>
          </p:cNvPr>
          <p:cNvSpPr txBox="1"/>
          <p:nvPr/>
        </p:nvSpPr>
        <p:spPr>
          <a:xfrm>
            <a:off x="4472664" y="404217"/>
            <a:ext cx="4481660" cy="19883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/>
              <a:t>Contains:</a:t>
            </a:r>
          </a:p>
          <a:p>
            <a:pPr marL="257175" indent="-257175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Lattice – Set of lattice vectors</a:t>
            </a:r>
          </a:p>
          <a:p>
            <a:pPr marL="257175" indent="-257175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Species – List of species on each lattice site</a:t>
            </a:r>
          </a:p>
          <a:p>
            <a:pPr marL="257175" indent="-257175">
              <a:lnSpc>
                <a:spcPct val="150000"/>
              </a:lnSpc>
              <a:buFont typeface="+mj-lt"/>
              <a:buAutoNum type="arabicPeriod"/>
            </a:pPr>
            <a:r>
              <a:rPr lang="en-US" dirty="0" err="1"/>
              <a:t>Coords</a:t>
            </a:r>
            <a:r>
              <a:rPr lang="en-US" dirty="0"/>
              <a:t> – List of fractional/cartesian coordinates for each species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7D35103-4A3C-CA92-EFB5-2F14BCB45B20}"/>
              </a:ext>
            </a:extLst>
          </p:cNvPr>
          <p:cNvGrpSpPr/>
          <p:nvPr/>
        </p:nvGrpSpPr>
        <p:grpSpPr>
          <a:xfrm>
            <a:off x="3811497" y="3041318"/>
            <a:ext cx="5126848" cy="3293209"/>
            <a:chOff x="5975684" y="721191"/>
            <a:chExt cx="5656084" cy="439094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7CBE6BC-876D-DBEA-EE59-11462A24A800}"/>
                </a:ext>
              </a:extLst>
            </p:cNvPr>
            <p:cNvGrpSpPr/>
            <p:nvPr/>
          </p:nvGrpSpPr>
          <p:grpSpPr>
            <a:xfrm>
              <a:off x="5975684" y="721191"/>
              <a:ext cx="5656084" cy="4390946"/>
              <a:chOff x="5975684" y="721191"/>
              <a:chExt cx="5656084" cy="4390946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720014D-65E8-11D2-D0A5-2943D5231C51}"/>
                  </a:ext>
                </a:extLst>
              </p:cNvPr>
              <p:cNvSpPr txBox="1"/>
              <p:nvPr/>
            </p:nvSpPr>
            <p:spPr>
              <a:xfrm>
                <a:off x="5975684" y="721191"/>
                <a:ext cx="5656084" cy="439094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b="1" u="sng"/>
                  <a:t>Examples of Structure Class Methods:</a:t>
                </a:r>
              </a:p>
              <a:p>
                <a:endParaRPr lang="en-US" sz="1600" b="1"/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endParaRPr lang="en-US" sz="1600"/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endParaRPr lang="en-US" sz="1600"/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endParaRPr lang="en-US" sz="1600"/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endParaRPr lang="en-US" sz="1600"/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endParaRPr lang="en-US" sz="1600"/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endParaRPr lang="en-US" sz="1600"/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endParaRPr lang="en-US" sz="1600"/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endParaRPr lang="en-US" sz="1600"/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endParaRPr lang="en-US" sz="1600"/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endParaRPr lang="en-US" sz="1600"/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endParaRPr lang="en-US" sz="1600"/>
              </a:p>
            </p:txBody>
          </p:sp>
          <p:sp>
            <p:nvSpPr>
              <p:cNvPr id="8" name="Left Brace 7">
                <a:extLst>
                  <a:ext uri="{FF2B5EF4-FFF2-40B4-BE49-F238E27FC236}">
                    <a16:creationId xmlns:a16="http://schemas.microsoft.com/office/drawing/2014/main" id="{82ED135A-B7F5-1382-18E4-7DDED8A93223}"/>
                  </a:ext>
                </a:extLst>
              </p:cNvPr>
              <p:cNvSpPr/>
              <p:nvPr/>
            </p:nvSpPr>
            <p:spPr>
              <a:xfrm rot="16200000">
                <a:off x="7038433" y="3369757"/>
                <a:ext cx="271173" cy="1600276"/>
              </a:xfrm>
              <a:prstGeom prst="lef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8243980-EE71-07A6-9DBD-FDD65CA578E5}"/>
                  </a:ext>
                </a:extLst>
              </p:cNvPr>
              <p:cNvSpPr txBox="1"/>
              <p:nvPr/>
            </p:nvSpPr>
            <p:spPr>
              <a:xfrm>
                <a:off x="6109272" y="4258864"/>
                <a:ext cx="2633649" cy="4514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/>
                  <a:t>Modify the structure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8307D00-A6B9-295A-819B-71ED7AA4425E}"/>
                  </a:ext>
                </a:extLst>
              </p:cNvPr>
              <p:cNvSpPr txBox="1"/>
              <p:nvPr/>
            </p:nvSpPr>
            <p:spPr>
              <a:xfrm>
                <a:off x="6281075" y="1505595"/>
                <a:ext cx="2201852" cy="34060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err="1"/>
                  <a:t>self.lattice</a:t>
                </a:r>
                <a:r>
                  <a:rPr lang="en-US" sz="1600"/>
                  <a:t>() </a:t>
                </a:r>
              </a:p>
              <a:p>
                <a:r>
                  <a:rPr lang="en-US" sz="1600" err="1"/>
                  <a:t>self.append</a:t>
                </a:r>
                <a:r>
                  <a:rPr lang="en-US" sz="1600"/>
                  <a:t>()        </a:t>
                </a:r>
              </a:p>
              <a:p>
                <a:r>
                  <a:rPr lang="en-US" sz="1600" err="1"/>
                  <a:t>self.insert</a:t>
                </a:r>
                <a:r>
                  <a:rPr lang="en-US" sz="1600"/>
                  <a:t>()</a:t>
                </a:r>
              </a:p>
              <a:p>
                <a:r>
                  <a:rPr lang="en-US" sz="1600" err="1"/>
                  <a:t>self.remove_sites</a:t>
                </a:r>
                <a:r>
                  <a:rPr lang="en-US" sz="1600"/>
                  <a:t>()</a:t>
                </a:r>
              </a:p>
              <a:p>
                <a:r>
                  <a:rPr lang="en-US" sz="1600" err="1"/>
                  <a:t>self.translate_sites</a:t>
                </a:r>
                <a:r>
                  <a:rPr lang="en-US" sz="1600"/>
                  <a:t>()</a:t>
                </a:r>
              </a:p>
              <a:p>
                <a:r>
                  <a:rPr lang="en-US" sz="1600" err="1"/>
                  <a:t>self.rotate_sites</a:t>
                </a:r>
                <a:r>
                  <a:rPr lang="en-US" sz="1600"/>
                  <a:t>()</a:t>
                </a:r>
              </a:p>
              <a:p>
                <a:r>
                  <a:rPr lang="en-US" sz="1600" err="1"/>
                  <a:t>self.apply_strain</a:t>
                </a:r>
                <a:r>
                  <a:rPr lang="en-US" sz="1600"/>
                  <a:t>()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74DF205-0145-30B2-40E1-304B9AE2A16D}"/>
                </a:ext>
              </a:extLst>
            </p:cNvPr>
            <p:cNvSpPr txBox="1"/>
            <p:nvPr/>
          </p:nvSpPr>
          <p:spPr>
            <a:xfrm>
              <a:off x="8788318" y="1557419"/>
              <a:ext cx="2201852" cy="779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 err="1"/>
                <a:t>self.calculate</a:t>
              </a:r>
              <a:r>
                <a:rPr lang="en-US" sz="1600" dirty="0"/>
                <a:t>() </a:t>
              </a:r>
            </a:p>
            <a:p>
              <a:r>
                <a:rPr lang="en-US" sz="1600" dirty="0" err="1"/>
                <a:t>self.relax</a:t>
              </a:r>
              <a:r>
                <a:rPr lang="en-US" sz="1600" dirty="0"/>
                <a:t>()        </a:t>
              </a:r>
            </a:p>
          </p:txBody>
        </p:sp>
        <p:sp>
          <p:nvSpPr>
            <p:cNvPr id="14" name="Left Brace 13">
              <a:extLst>
                <a:ext uri="{FF2B5EF4-FFF2-40B4-BE49-F238E27FC236}">
                  <a16:creationId xmlns:a16="http://schemas.microsoft.com/office/drawing/2014/main" id="{7EF46BF3-62C0-62AA-D289-F01AC54551D6}"/>
                </a:ext>
              </a:extLst>
            </p:cNvPr>
            <p:cNvSpPr/>
            <p:nvPr/>
          </p:nvSpPr>
          <p:spPr>
            <a:xfrm rot="16200000">
              <a:off x="9528363" y="1642202"/>
              <a:ext cx="271173" cy="1600276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CB35474-B107-D086-1DE3-FF5297C794B1}"/>
                </a:ext>
              </a:extLst>
            </p:cNvPr>
            <p:cNvSpPr txBox="1"/>
            <p:nvPr/>
          </p:nvSpPr>
          <p:spPr>
            <a:xfrm>
              <a:off x="8788318" y="2641522"/>
              <a:ext cx="2694798" cy="4514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/>
                <a:t>Perform a calculation</a:t>
              </a:r>
            </a:p>
          </p:txBody>
        </p:sp>
      </p:grpSp>
      <p:pic>
        <p:nvPicPr>
          <p:cNvPr id="2050" name="Picture 2" descr="7.1: Crystal Structure - Chemistry LibreTexts">
            <a:extLst>
              <a:ext uri="{FF2B5EF4-FFF2-40B4-BE49-F238E27FC236}">
                <a16:creationId xmlns:a16="http://schemas.microsoft.com/office/drawing/2014/main" id="{D2E59BC6-87BD-6E2D-BD54-E5ADEB4BE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54" y="1104042"/>
            <a:ext cx="1584692" cy="128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7.1: Crystal Structure - Chemistry LibreTexts">
            <a:extLst>
              <a:ext uri="{FF2B5EF4-FFF2-40B4-BE49-F238E27FC236}">
                <a16:creationId xmlns:a16="http://schemas.microsoft.com/office/drawing/2014/main" id="{B3E10E0D-961C-2028-7A7C-D0E5E3C6D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676" y="1138346"/>
            <a:ext cx="1324939" cy="114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274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FEDC9-9B94-5ADF-FA24-606AF9E05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698" y="365116"/>
            <a:ext cx="7886700" cy="994172"/>
          </a:xfrm>
        </p:spPr>
        <p:txBody>
          <a:bodyPr/>
          <a:lstStyle/>
          <a:p>
            <a:r>
              <a:rPr lang="en-US"/>
              <a:t>Lattice class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34C0AF-2B95-0971-A409-C1AFB5373C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347" b="82229"/>
          <a:stretch/>
        </p:blipFill>
        <p:spPr>
          <a:xfrm>
            <a:off x="3684829" y="402513"/>
            <a:ext cx="5459171" cy="130134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AF5F361-3CD6-3471-FA27-5B7DB6766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98" y="1493083"/>
            <a:ext cx="3740821" cy="187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457A743-F33A-0810-90F2-0090A402D41F}"/>
              </a:ext>
            </a:extLst>
          </p:cNvPr>
          <p:cNvGrpSpPr/>
          <p:nvPr/>
        </p:nvGrpSpPr>
        <p:grpSpPr>
          <a:xfrm>
            <a:off x="414500" y="3711789"/>
            <a:ext cx="5104526" cy="2793072"/>
            <a:chOff x="3946359" y="3071061"/>
            <a:chExt cx="5104526" cy="279307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B5352B8-5A4F-2332-499F-7D52D17B62E6}"/>
                </a:ext>
              </a:extLst>
            </p:cNvPr>
            <p:cNvGrpSpPr/>
            <p:nvPr/>
          </p:nvGrpSpPr>
          <p:grpSpPr>
            <a:xfrm>
              <a:off x="3946359" y="3071061"/>
              <a:ext cx="5104526" cy="2793072"/>
              <a:chOff x="5975684" y="721191"/>
              <a:chExt cx="6077532" cy="3768729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E8FE7236-397F-46E4-6A2D-870AEC6215ED}"/>
                  </a:ext>
                </a:extLst>
              </p:cNvPr>
              <p:cNvGrpSpPr/>
              <p:nvPr/>
            </p:nvGrpSpPr>
            <p:grpSpPr>
              <a:xfrm>
                <a:off x="5975684" y="721191"/>
                <a:ext cx="5996029" cy="3768729"/>
                <a:chOff x="5975684" y="721191"/>
                <a:chExt cx="5996029" cy="3768729"/>
              </a:xfrm>
            </p:grpSpPr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CB73C62-9351-C553-277F-1F767740CF53}"/>
                    </a:ext>
                  </a:extLst>
                </p:cNvPr>
                <p:cNvSpPr txBox="1"/>
                <p:nvPr/>
              </p:nvSpPr>
              <p:spPr>
                <a:xfrm>
                  <a:off x="5975684" y="721191"/>
                  <a:ext cx="5996029" cy="3768729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350" b="1" u="sng"/>
                    <a:t>Examples of Lattice Subclass Methods:</a:t>
                  </a:r>
                </a:p>
                <a:p>
                  <a:endParaRPr lang="en-US" sz="1350" b="1"/>
                </a:p>
                <a:p>
                  <a:pPr marL="214313" indent="-214313">
                    <a:buFont typeface="Arial" panose="020B0604020202020204" pitchFamily="34" charset="0"/>
                    <a:buChar char="•"/>
                  </a:pPr>
                  <a:endParaRPr lang="en-US" sz="1350"/>
                </a:p>
                <a:p>
                  <a:pPr marL="214313" indent="-214313">
                    <a:buFont typeface="Arial" panose="020B0604020202020204" pitchFamily="34" charset="0"/>
                    <a:buChar char="•"/>
                  </a:pPr>
                  <a:endParaRPr lang="en-US" sz="1350"/>
                </a:p>
                <a:p>
                  <a:pPr marL="214313" indent="-214313">
                    <a:buFont typeface="Arial" panose="020B0604020202020204" pitchFamily="34" charset="0"/>
                    <a:buChar char="•"/>
                  </a:pPr>
                  <a:endParaRPr lang="en-US" sz="1350"/>
                </a:p>
                <a:p>
                  <a:pPr marL="214313" indent="-214313">
                    <a:buFont typeface="Arial" panose="020B0604020202020204" pitchFamily="34" charset="0"/>
                    <a:buChar char="•"/>
                  </a:pPr>
                  <a:endParaRPr lang="en-US" sz="1350"/>
                </a:p>
                <a:p>
                  <a:pPr marL="214313" indent="-214313">
                    <a:buFont typeface="Arial" panose="020B0604020202020204" pitchFamily="34" charset="0"/>
                    <a:buChar char="•"/>
                  </a:pPr>
                  <a:endParaRPr lang="en-US" sz="1350"/>
                </a:p>
                <a:p>
                  <a:pPr marL="214313" indent="-214313">
                    <a:buFont typeface="Arial" panose="020B0604020202020204" pitchFamily="34" charset="0"/>
                    <a:buChar char="•"/>
                  </a:pPr>
                  <a:endParaRPr lang="en-US" sz="1350"/>
                </a:p>
                <a:p>
                  <a:pPr marL="214313" indent="-214313">
                    <a:buFont typeface="Arial" panose="020B0604020202020204" pitchFamily="34" charset="0"/>
                    <a:buChar char="•"/>
                  </a:pPr>
                  <a:endParaRPr lang="en-US" sz="1350"/>
                </a:p>
                <a:p>
                  <a:pPr marL="214313" indent="-214313">
                    <a:buFont typeface="Arial" panose="020B0604020202020204" pitchFamily="34" charset="0"/>
                    <a:buChar char="•"/>
                  </a:pPr>
                  <a:endParaRPr lang="en-US" sz="1350"/>
                </a:p>
                <a:p>
                  <a:pPr marL="214313" indent="-214313">
                    <a:buFont typeface="Arial" panose="020B0604020202020204" pitchFamily="34" charset="0"/>
                    <a:buChar char="•"/>
                  </a:pPr>
                  <a:endParaRPr lang="en-US" sz="1350"/>
                </a:p>
                <a:p>
                  <a:pPr marL="214313" indent="-214313">
                    <a:buFont typeface="Arial" panose="020B0604020202020204" pitchFamily="34" charset="0"/>
                    <a:buChar char="•"/>
                  </a:pPr>
                  <a:endParaRPr lang="en-US" sz="1350"/>
                </a:p>
                <a:p>
                  <a:pPr marL="214313" indent="-214313">
                    <a:buFont typeface="Arial" panose="020B0604020202020204" pitchFamily="34" charset="0"/>
                    <a:buChar char="•"/>
                  </a:pPr>
                  <a:endParaRPr lang="en-US" sz="1350"/>
                </a:p>
              </p:txBody>
            </p:sp>
            <p:sp>
              <p:nvSpPr>
                <p:cNvPr id="12" name="Left Brace 11">
                  <a:extLst>
                    <a:ext uri="{FF2B5EF4-FFF2-40B4-BE49-F238E27FC236}">
                      <a16:creationId xmlns:a16="http://schemas.microsoft.com/office/drawing/2014/main" id="{E26E37BB-1745-A2F7-9624-CE4A60992082}"/>
                    </a:ext>
                  </a:extLst>
                </p:cNvPr>
                <p:cNvSpPr/>
                <p:nvPr/>
              </p:nvSpPr>
              <p:spPr>
                <a:xfrm rot="16200000">
                  <a:off x="6652241" y="3259424"/>
                  <a:ext cx="136682" cy="857781"/>
                </a:xfrm>
                <a:prstGeom prst="leftBrac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AC6F5F6B-0240-43EC-B57B-0D24342EC392}"/>
                    </a:ext>
                  </a:extLst>
                </p:cNvPr>
                <p:cNvSpPr txBox="1"/>
                <p:nvPr/>
              </p:nvSpPr>
              <p:spPr>
                <a:xfrm>
                  <a:off x="6128976" y="3755178"/>
                  <a:ext cx="1741448" cy="40490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50" b="1"/>
                    <a:t>Modify the lattice</a:t>
                  </a: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7FF5BF99-15AA-1CB3-6C8F-5DA9421FDFB6}"/>
                    </a:ext>
                  </a:extLst>
                </p:cNvPr>
                <p:cNvSpPr txBox="1"/>
                <p:nvPr/>
              </p:nvSpPr>
              <p:spPr>
                <a:xfrm>
                  <a:off x="6232070" y="3194168"/>
                  <a:ext cx="2201852" cy="40490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350"/>
                    <a:t>self.scale() </a:t>
                  </a:r>
                </a:p>
              </p:txBody>
            </p:sp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2E1450F-4482-8DCA-4ADF-D32247A6FCD4}"/>
                  </a:ext>
                </a:extLst>
              </p:cNvPr>
              <p:cNvSpPr txBox="1"/>
              <p:nvPr/>
            </p:nvSpPr>
            <p:spPr>
              <a:xfrm>
                <a:off x="8531063" y="2537259"/>
                <a:ext cx="3522153" cy="9570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50" err="1"/>
                  <a:t>self.get_wigner_seitz_cell</a:t>
                </a:r>
                <a:r>
                  <a:rPr lang="en-US" sz="1350"/>
                  <a:t>()</a:t>
                </a:r>
              </a:p>
              <a:p>
                <a:r>
                  <a:rPr lang="en-US" sz="1350" err="1"/>
                  <a:t>self.get_brillouin_zone</a:t>
                </a:r>
                <a:r>
                  <a:rPr lang="en-US" sz="1350"/>
                  <a:t>()</a:t>
                </a:r>
              </a:p>
              <a:p>
                <a:r>
                  <a:rPr lang="en-US" sz="1350" err="1"/>
                  <a:t>self.get_miller_indices_from_coords</a:t>
                </a:r>
                <a:r>
                  <a:rPr lang="en-US" sz="1350"/>
                  <a:t>()</a:t>
                </a:r>
              </a:p>
            </p:txBody>
          </p:sp>
          <p:sp>
            <p:nvSpPr>
              <p:cNvPr id="9" name="Left Brace 8">
                <a:extLst>
                  <a:ext uri="{FF2B5EF4-FFF2-40B4-BE49-F238E27FC236}">
                    <a16:creationId xmlns:a16="http://schemas.microsoft.com/office/drawing/2014/main" id="{E31015F5-9CF0-F6A4-8C9A-B46E20DB0DBC}"/>
                  </a:ext>
                </a:extLst>
              </p:cNvPr>
              <p:cNvSpPr/>
              <p:nvPr/>
            </p:nvSpPr>
            <p:spPr>
              <a:xfrm rot="16200000">
                <a:off x="9659360" y="2596162"/>
                <a:ext cx="146284" cy="2021079"/>
              </a:xfrm>
              <a:prstGeom prst="lef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907C07B-4FA2-8869-726B-1D0F67933E2F}"/>
                  </a:ext>
                </a:extLst>
              </p:cNvPr>
              <p:cNvSpPr txBox="1"/>
              <p:nvPr/>
            </p:nvSpPr>
            <p:spPr>
              <a:xfrm>
                <a:off x="8690307" y="3693055"/>
                <a:ext cx="2034832" cy="4049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b="1"/>
                  <a:t>Perform a calculation</a:t>
                </a: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E3A0D24-B65A-FD29-2EEB-0CD5F55C11E4}"/>
                </a:ext>
              </a:extLst>
            </p:cNvPr>
            <p:cNvSpPr txBox="1"/>
            <p:nvPr/>
          </p:nvSpPr>
          <p:spPr>
            <a:xfrm>
              <a:off x="4138651" y="3376913"/>
              <a:ext cx="1865942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350"/>
                <a:t>self.lengths()</a:t>
              </a:r>
            </a:p>
            <a:p>
              <a:r>
                <a:rPr lang="en-US" sz="1350"/>
                <a:t>self.angles()</a:t>
              </a:r>
            </a:p>
            <a:p>
              <a:r>
                <a:rPr lang="en-US" sz="1350"/>
                <a:t>self.reciprocal_lattice()</a:t>
              </a:r>
            </a:p>
            <a:p>
              <a:r>
                <a:rPr lang="en-US" sz="1350"/>
                <a:t>self.inv_matrix() </a:t>
              </a:r>
            </a:p>
          </p:txBody>
        </p:sp>
        <p:sp>
          <p:nvSpPr>
            <p:cNvPr id="15" name="Left Brace 14">
              <a:extLst>
                <a:ext uri="{FF2B5EF4-FFF2-40B4-BE49-F238E27FC236}">
                  <a16:creationId xmlns:a16="http://schemas.microsoft.com/office/drawing/2014/main" id="{8457BA65-8C94-AEC0-5A67-FB7726AFACEE}"/>
                </a:ext>
              </a:extLst>
            </p:cNvPr>
            <p:cNvSpPr/>
            <p:nvPr/>
          </p:nvSpPr>
          <p:spPr>
            <a:xfrm rot="16200000">
              <a:off x="4683274" y="3800589"/>
              <a:ext cx="171785" cy="1214936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2E5C92B-24C9-3E32-4BE9-A9BB527DB766}"/>
                </a:ext>
              </a:extLst>
            </p:cNvPr>
            <p:cNvSpPr txBox="1"/>
            <p:nvPr/>
          </p:nvSpPr>
          <p:spPr>
            <a:xfrm>
              <a:off x="4037286" y="4502514"/>
              <a:ext cx="1936877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/>
                <a:t>Return lattice properties</a:t>
              </a:r>
            </a:p>
          </p:txBody>
        </p:sp>
        <p:pic>
          <p:nvPicPr>
            <p:cNvPr id="1028" name="Picture 4" descr="undefined">
              <a:extLst>
                <a:ext uri="{FF2B5EF4-FFF2-40B4-BE49-F238E27FC236}">
                  <a16:creationId xmlns:a16="http://schemas.microsoft.com/office/drawing/2014/main" id="{91DFADF2-4F9F-7CF2-EF60-D8A1C7A1A9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2962" y="3516735"/>
              <a:ext cx="1725471" cy="900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F121479-2D9D-2B02-8FBA-48344F727D3E}"/>
              </a:ext>
            </a:extLst>
          </p:cNvPr>
          <p:cNvSpPr txBox="1"/>
          <p:nvPr/>
        </p:nvSpPr>
        <p:spPr>
          <a:xfrm>
            <a:off x="5047652" y="1991229"/>
            <a:ext cx="3858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Lattice = set of translation vectors </a:t>
            </a:r>
            <a:r>
              <a:rPr lang="en-US"/>
              <a:t>to generate infinite periodic lattice</a:t>
            </a:r>
          </a:p>
        </p:txBody>
      </p:sp>
      <p:pic>
        <p:nvPicPr>
          <p:cNvPr id="1038" name="Picture 14">
            <a:extLst>
              <a:ext uri="{FF2B5EF4-FFF2-40B4-BE49-F238E27FC236}">
                <a16:creationId xmlns:a16="http://schemas.microsoft.com/office/drawing/2014/main" id="{1024AF01-1027-F595-4B40-1AD9A6DA2E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78" b="21219"/>
          <a:stretch/>
        </p:blipFill>
        <p:spPr bwMode="auto">
          <a:xfrm>
            <a:off x="5950004" y="2662276"/>
            <a:ext cx="2202394" cy="18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6A9BF2-A7C4-9020-7EFE-3B2D3427B2C2}"/>
                  </a:ext>
                </a:extLst>
              </p:cNvPr>
              <p:cNvSpPr txBox="1"/>
              <p:nvPr/>
            </p:nvSpPr>
            <p:spPr>
              <a:xfrm>
                <a:off x="5805433" y="3244153"/>
                <a:ext cx="3369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400" b="1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1" i="1" dirty="0"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</m:acc>
                    </m:oMath>
                  </m:oMathPara>
                </a14:m>
                <a:endParaRPr lang="en-US" sz="1400" b="1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6A9BF2-A7C4-9020-7EFE-3B2D3427B2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5433" y="3244153"/>
                <a:ext cx="336952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F97FE0C-1190-59F6-38EA-A440C978B5AB}"/>
                  </a:ext>
                </a:extLst>
              </p:cNvPr>
              <p:cNvSpPr txBox="1"/>
              <p:nvPr/>
            </p:nvSpPr>
            <p:spPr>
              <a:xfrm>
                <a:off x="6082307" y="3512002"/>
                <a:ext cx="333746" cy="3398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400" b="1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1" i="1" dirty="0"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</m:acc>
                    </m:oMath>
                  </m:oMathPara>
                </a14:m>
                <a:endParaRPr lang="en-US" sz="1400" b="1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F97FE0C-1190-59F6-38EA-A440C978B5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2307" y="3512002"/>
                <a:ext cx="333746" cy="33983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BDCE068-CF43-2779-B12A-EE90CEDA0E3B}"/>
              </a:ext>
            </a:extLst>
          </p:cNvPr>
          <p:cNvCxnSpPr/>
          <p:nvPr/>
        </p:nvCxnSpPr>
        <p:spPr>
          <a:xfrm flipV="1">
            <a:off x="6108247" y="3245538"/>
            <a:ext cx="0" cy="25821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B8747A9-02DB-B4A9-8293-324496CC587D}"/>
              </a:ext>
            </a:extLst>
          </p:cNvPr>
          <p:cNvCxnSpPr>
            <a:cxnSpLocks/>
          </p:cNvCxnSpPr>
          <p:nvPr/>
        </p:nvCxnSpPr>
        <p:spPr>
          <a:xfrm>
            <a:off x="6142385" y="3539040"/>
            <a:ext cx="25712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938864A-F458-2255-DB6D-935F95924C1E}"/>
                  </a:ext>
                </a:extLst>
              </p:cNvPr>
              <p:cNvSpPr txBox="1"/>
              <p:nvPr/>
            </p:nvSpPr>
            <p:spPr>
              <a:xfrm>
                <a:off x="6399509" y="5140673"/>
                <a:ext cx="1517082" cy="6163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938864A-F458-2255-DB6D-935F95924C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9509" y="5140673"/>
                <a:ext cx="1517082" cy="616387"/>
              </a:xfrm>
              <a:prstGeom prst="rect">
                <a:avLst/>
              </a:prstGeom>
              <a:blipFill>
                <a:blip r:embed="rId9"/>
                <a:stretch>
                  <a:fillRect b="-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2A2C24A0-582B-46EC-6983-3984985232B6}"/>
              </a:ext>
            </a:extLst>
          </p:cNvPr>
          <p:cNvSpPr txBox="1"/>
          <p:nvPr/>
        </p:nvSpPr>
        <p:spPr>
          <a:xfrm>
            <a:off x="6346519" y="5828365"/>
            <a:ext cx="1805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2D lattice vectors</a:t>
            </a:r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F59CCE57-3A85-A624-BE9E-61ABB5018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30E-1647-40AD-AF97-452D20A1BDC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265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E08D1A-85CA-B887-0CF8-B8E52A9C1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46181" cy="44698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640E47-69CF-FC60-662E-57A72555E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1083" y="1541721"/>
            <a:ext cx="5082917" cy="5316279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363905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B20595-38E5-936E-86D9-53B66FA65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70550" cy="51788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8B2F2E-4374-909E-3BE9-1FEAB1A497BE}"/>
              </a:ext>
            </a:extLst>
          </p:cNvPr>
          <p:cNvSpPr txBox="1"/>
          <p:nvPr/>
        </p:nvSpPr>
        <p:spPr>
          <a:xfrm>
            <a:off x="282634" y="5228708"/>
            <a:ext cx="860479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err="1"/>
              <a:t>Pymatgen</a:t>
            </a:r>
            <a:r>
              <a:rPr lang="en-US" sz="3200" i="1" dirty="0"/>
              <a:t> is always changing and growing. </a:t>
            </a:r>
            <a:br>
              <a:rPr lang="en-US" sz="3200" i="1" dirty="0"/>
            </a:br>
            <a:r>
              <a:rPr lang="en-US" sz="1000" i="1" dirty="0"/>
              <a:t> </a:t>
            </a:r>
            <a:endParaRPr lang="en-US" sz="3200" i="1" dirty="0"/>
          </a:p>
          <a:p>
            <a:r>
              <a:rPr lang="en-US" sz="2400" dirty="0"/>
              <a:t>There is no great documentation, except the source code on </a:t>
            </a:r>
            <a:r>
              <a:rPr lang="en-US" sz="2400" dirty="0" err="1"/>
              <a:t>Github</a:t>
            </a:r>
            <a:endParaRPr lang="en-US" sz="2400" dirty="0"/>
          </a:p>
          <a:p>
            <a:r>
              <a:rPr lang="en-US" sz="2400" dirty="0"/>
              <a:t>Explore it based on your MSE intuition. Start with </a:t>
            </a:r>
            <a:r>
              <a:rPr lang="en-US" sz="2400" b="1" dirty="0"/>
              <a:t>core </a:t>
            </a:r>
            <a:r>
              <a:rPr lang="en-US" sz="2400" dirty="0"/>
              <a:t>and </a:t>
            </a:r>
            <a:r>
              <a:rPr lang="en-US" sz="2400" b="1" dirty="0"/>
              <a:t>analysis</a:t>
            </a:r>
          </a:p>
        </p:txBody>
      </p:sp>
    </p:spTree>
    <p:extLst>
      <p:ext uri="{BB962C8B-B14F-4D97-AF65-F5344CB8AC3E}">
        <p14:creationId xmlns:p14="http://schemas.microsoft.com/office/powerpoint/2010/main" val="41857346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64838" y="1216389"/>
            <a:ext cx="6530306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Professor </a:t>
            </a:r>
            <a:r>
              <a:rPr lang="en-US" sz="2400" b="1" dirty="0" err="1"/>
              <a:t>Kioupakis</a:t>
            </a:r>
            <a:r>
              <a:rPr lang="en-US" sz="2400" b="1" dirty="0"/>
              <a:t> asked me: </a:t>
            </a:r>
          </a:p>
          <a:p>
            <a:endParaRPr lang="en-US" sz="2400" dirty="0"/>
          </a:p>
          <a:p>
            <a:r>
              <a:rPr lang="en-US" sz="2400" dirty="0"/>
              <a:t>“I hypothesize that ionic oxides with high atomic density will have strong overlap of atomic orbitals, which will be correlated with a larger band gap.”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800" b="1" i="1" dirty="0">
                <a:solidFill>
                  <a:srgbClr val="FF0000"/>
                </a:solidFill>
              </a:rPr>
              <a:t>How might we explore this? </a:t>
            </a:r>
          </a:p>
        </p:txBody>
      </p:sp>
      <p:pic>
        <p:nvPicPr>
          <p:cNvPr id="1026" name="Picture 2" descr="https://mse.engin.umich.edu/people/kioup/@@images/6de421a2-6ede-46ca-9e73-bba9b9b9556a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06" y="474293"/>
            <a:ext cx="2021654" cy="292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crystal orbital overlap charge dens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99" y="3830928"/>
            <a:ext cx="1657983" cy="165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Image result for orbital overlap SO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397" y="3745179"/>
            <a:ext cx="5521325" cy="182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39046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541" y="716811"/>
            <a:ext cx="8594862" cy="475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7238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CF621-66DA-5232-3E21-CC8D00C9A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/>
          <a:lstStyle/>
          <a:p>
            <a:r>
              <a:rPr lang="en-US" dirty="0"/>
              <a:t>Preparation for tomorrow: 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D7909B-2891-ED5D-8ED6-10C3882C7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1416369"/>
            <a:ext cx="851535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Download and Install Anaconda</a:t>
            </a:r>
          </a:p>
          <a:p>
            <a:pPr lvl="1"/>
            <a:r>
              <a:rPr lang="en-US" dirty="0"/>
              <a:t>https://www.anaconda.com/</a:t>
            </a:r>
            <a:br>
              <a:rPr lang="en-US" dirty="0"/>
            </a:br>
            <a:endParaRPr lang="en-US" dirty="0"/>
          </a:p>
          <a:p>
            <a:r>
              <a:rPr lang="en-US" dirty="0"/>
              <a:t>Install </a:t>
            </a:r>
            <a:r>
              <a:rPr lang="en-US" dirty="0" err="1"/>
              <a:t>Pymatgen</a:t>
            </a:r>
            <a:endParaRPr lang="en-US" dirty="0"/>
          </a:p>
          <a:p>
            <a:pPr lvl="1"/>
            <a:r>
              <a:rPr lang="en-US" dirty="0"/>
              <a:t>Open Anaconda Prompt: </a:t>
            </a:r>
          </a:p>
          <a:p>
            <a:pPr lvl="1"/>
            <a:r>
              <a:rPr lang="en-US" dirty="0"/>
              <a:t>Type: “</a:t>
            </a:r>
            <a:r>
              <a:rPr lang="en-US" dirty="0" err="1">
                <a:latin typeface="Consolas" panose="020B0609020204030204" pitchFamily="49" charset="0"/>
              </a:rPr>
              <a:t>conda</a:t>
            </a:r>
            <a:r>
              <a:rPr lang="en-US" dirty="0">
                <a:latin typeface="Consolas" panose="020B0609020204030204" pitchFamily="49" charset="0"/>
              </a:rPr>
              <a:t> install -c </a:t>
            </a:r>
            <a:r>
              <a:rPr lang="en-US" dirty="0" err="1">
                <a:latin typeface="Consolas" panose="020B0609020204030204" pitchFamily="49" charset="0"/>
              </a:rPr>
              <a:t>conda</a:t>
            </a:r>
            <a:r>
              <a:rPr lang="en-US" dirty="0">
                <a:latin typeface="Consolas" panose="020B0609020204030204" pitchFamily="49" charset="0"/>
              </a:rPr>
              <a:t>-forge </a:t>
            </a:r>
            <a:r>
              <a:rPr lang="en-US" dirty="0" err="1">
                <a:latin typeface="Consolas" panose="020B0609020204030204" pitchFamily="49" charset="0"/>
              </a:rPr>
              <a:t>pymatgen</a:t>
            </a:r>
            <a:r>
              <a:rPr lang="en-US" dirty="0"/>
              <a:t>”</a:t>
            </a:r>
            <a:br>
              <a:rPr lang="en-US" dirty="0"/>
            </a:br>
            <a:endParaRPr lang="en-US" dirty="0"/>
          </a:p>
          <a:p>
            <a:r>
              <a:rPr lang="en-US" dirty="0"/>
              <a:t>Open Anaconda Navigator</a:t>
            </a:r>
          </a:p>
          <a:p>
            <a:pPr lvl="1"/>
            <a:r>
              <a:rPr lang="en-US" dirty="0"/>
              <a:t>Install </a:t>
            </a:r>
            <a:r>
              <a:rPr lang="en-US" dirty="0" err="1"/>
              <a:t>Jupyter</a:t>
            </a:r>
            <a:r>
              <a:rPr lang="en-US" dirty="0"/>
              <a:t> Notebook</a:t>
            </a:r>
          </a:p>
          <a:p>
            <a:pPr lvl="1"/>
            <a:r>
              <a:rPr lang="en-US" dirty="0"/>
              <a:t>Try a few of the commands on the following page to see if </a:t>
            </a:r>
            <a:r>
              <a:rPr lang="en-US" dirty="0" err="1"/>
              <a:t>Pymatgen</a:t>
            </a:r>
            <a:r>
              <a:rPr lang="en-US" dirty="0"/>
              <a:t> is working properly:</a:t>
            </a:r>
          </a:p>
        </p:txBody>
      </p:sp>
    </p:spTree>
    <p:extLst>
      <p:ext uri="{BB962C8B-B14F-4D97-AF65-F5344CB8AC3E}">
        <p14:creationId xmlns:p14="http://schemas.microsoft.com/office/powerpoint/2010/main" val="19874597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A9555B-0EBE-B837-A2A7-989F51D68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758" y="775917"/>
            <a:ext cx="7230484" cy="530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480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7956" y="1565837"/>
            <a:ext cx="4709559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400" dirty="0"/>
              <a:t>Go to </a:t>
            </a:r>
            <a:r>
              <a:rPr lang="en-US" sz="2400" dirty="0">
                <a:hlinkClick r:id="rId2"/>
              </a:rPr>
              <a:t>www.materialsproject.org</a:t>
            </a:r>
            <a:endParaRPr lang="en-US" sz="2400" dirty="0"/>
          </a:p>
          <a:p>
            <a:pPr marL="514350" indent="-514350">
              <a:buAutoNum type="arabicPeriod"/>
            </a:pPr>
            <a:r>
              <a:rPr lang="en-US" sz="2400" dirty="0"/>
              <a:t>Create an account</a:t>
            </a:r>
          </a:p>
          <a:p>
            <a:pPr marL="514350" indent="-514350">
              <a:buAutoNum type="arabicPeriod"/>
            </a:pPr>
            <a:r>
              <a:rPr lang="en-US" sz="2400" dirty="0"/>
              <a:t>Explore Fe</a:t>
            </a:r>
          </a:p>
          <a:p>
            <a:pPr marL="514350" indent="-514350">
              <a:buAutoNum type="arabicPeriod"/>
            </a:pPr>
            <a:r>
              <a:rPr lang="en-US" sz="2400" dirty="0"/>
              <a:t>Explore </a:t>
            </a:r>
            <a:r>
              <a:rPr lang="en-US" sz="2400" dirty="0" err="1"/>
              <a:t>GaN</a:t>
            </a:r>
            <a:endParaRPr lang="en-US" sz="2400" dirty="0"/>
          </a:p>
          <a:p>
            <a:pPr marL="514350" indent="-514350">
              <a:buAutoNum type="arabicPeriod"/>
            </a:pPr>
            <a:r>
              <a:rPr lang="en-US" sz="2400" dirty="0"/>
              <a:t>Explore others</a:t>
            </a:r>
          </a:p>
          <a:p>
            <a:pPr marL="514350" indent="-514350">
              <a:buAutoNum type="arabicPeriod"/>
            </a:pPr>
            <a:r>
              <a:rPr lang="en-US" sz="2400" dirty="0"/>
              <a:t>Explore Crystal Toolkit</a:t>
            </a:r>
          </a:p>
          <a:p>
            <a:pPr marL="514350" indent="-514350">
              <a:buAutoNum type="arabicPeriod"/>
            </a:pPr>
            <a:endParaRPr lang="en-US" sz="2400" dirty="0"/>
          </a:p>
          <a:p>
            <a:r>
              <a:rPr lang="en-US" sz="2400" u="sng" dirty="0"/>
              <a:t>Important Aspects</a:t>
            </a:r>
          </a:p>
          <a:p>
            <a:pPr marL="457200" indent="-457200">
              <a:buFontTx/>
              <a:buChar char="-"/>
            </a:pPr>
            <a:r>
              <a:rPr lang="en-US" sz="2400" dirty="0"/>
              <a:t>Navigating search results</a:t>
            </a:r>
          </a:p>
          <a:p>
            <a:pPr marL="457200" indent="-457200">
              <a:buFontTx/>
              <a:buChar char="-"/>
            </a:pPr>
            <a:r>
              <a:rPr lang="en-US" sz="2400" dirty="0"/>
              <a:t>Crystal Structure in DFT</a:t>
            </a:r>
          </a:p>
          <a:p>
            <a:pPr marL="457200" indent="-457200">
              <a:buFontTx/>
              <a:buChar char="-"/>
            </a:pPr>
            <a:r>
              <a:rPr lang="en-US" sz="2400" dirty="0" err="1"/>
              <a:t>E_above_hull</a:t>
            </a:r>
            <a:r>
              <a:rPr lang="en-US" sz="2400" dirty="0"/>
              <a:t> </a:t>
            </a:r>
          </a:p>
          <a:p>
            <a:pPr marL="457200" indent="-457200">
              <a:buFontTx/>
              <a:buChar char="-"/>
            </a:pPr>
            <a:r>
              <a:rPr lang="en-US" sz="2400" dirty="0" err="1"/>
              <a:t>mp</a:t>
            </a:r>
            <a:r>
              <a:rPr lang="en-US" sz="2400" dirty="0"/>
              <a:t>-id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4447" y="729132"/>
            <a:ext cx="57627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A tour of the </a:t>
            </a:r>
            <a:r>
              <a:rPr lang="en-US" sz="3600" dirty="0" err="1"/>
              <a:t>MaterialsProject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806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D47F92-061C-81B7-70D4-C804EDCE1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698531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11984A3-0D58-BE51-3904-B36A3F3B277F}"/>
              </a:ext>
            </a:extLst>
          </p:cNvPr>
          <p:cNvSpPr/>
          <p:nvPr/>
        </p:nvSpPr>
        <p:spPr>
          <a:xfrm>
            <a:off x="345557" y="3062177"/>
            <a:ext cx="2493335" cy="37479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5BE75BAB-AD32-532A-E0B8-8A37CE60FA43}"/>
              </a:ext>
            </a:extLst>
          </p:cNvPr>
          <p:cNvSpPr/>
          <p:nvPr/>
        </p:nvSpPr>
        <p:spPr>
          <a:xfrm flipH="1">
            <a:off x="3019645" y="4614530"/>
            <a:ext cx="1998921" cy="1153633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Lots of things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to explore!</a:t>
            </a:r>
          </a:p>
        </p:txBody>
      </p:sp>
    </p:spTree>
    <p:extLst>
      <p:ext uri="{BB962C8B-B14F-4D97-AF65-F5344CB8AC3E}">
        <p14:creationId xmlns:p14="http://schemas.microsoft.com/office/powerpoint/2010/main" val="2807948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572" y="384879"/>
            <a:ext cx="42027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/>
              <a:t>Before 2010 – DFT studies on single materials systems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060" y="2957757"/>
            <a:ext cx="1899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/>
              <a:t>Today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47" y="797443"/>
            <a:ext cx="4467862" cy="205532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7099" y="3520227"/>
            <a:ext cx="62386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It’s not just ‘more’ data, you can do a different </a:t>
            </a:r>
            <a:r>
              <a:rPr lang="en-US" sz="1600" b="1" i="1" dirty="0"/>
              <a:t>kind</a:t>
            </a:r>
            <a:r>
              <a:rPr lang="en-US" sz="1600" b="1" dirty="0"/>
              <a:t> of science: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6005A92-C0DE-2279-5C38-8310C1763DCE}"/>
              </a:ext>
            </a:extLst>
          </p:cNvPr>
          <p:cNvGrpSpPr/>
          <p:nvPr/>
        </p:nvGrpSpPr>
        <p:grpSpPr>
          <a:xfrm>
            <a:off x="51148" y="3948018"/>
            <a:ext cx="8529326" cy="2840869"/>
            <a:chOff x="51148" y="3948019"/>
            <a:chExt cx="6901314" cy="2089224"/>
          </a:xfrm>
        </p:grpSpPr>
        <p:pic>
          <p:nvPicPr>
            <p:cNvPr id="20" name="Picture 2" descr="Fig. 1. High-throughput tiered screening. A series of properties are computed in a funnel screening. The easier properties are computed first followed by more computationally expensive ones. Adapted from [5]."/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1148" y="3948019"/>
              <a:ext cx="1390472" cy="14935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06716" y="3948019"/>
              <a:ext cx="2081532" cy="1394461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8608" r="33258"/>
            <a:stretch/>
          </p:blipFill>
          <p:spPr>
            <a:xfrm>
              <a:off x="5573078" y="3977894"/>
              <a:ext cx="1307609" cy="1287008"/>
            </a:xfrm>
            <a:prstGeom prst="rect">
              <a:avLst/>
            </a:prstGeom>
            <a:ln w="38100" cap="sq">
              <a:noFill/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8" name="Rectangle 17"/>
            <p:cNvSpPr/>
            <p:nvPr/>
          </p:nvSpPr>
          <p:spPr>
            <a:xfrm>
              <a:off x="5634216" y="5529412"/>
              <a:ext cx="1318246" cy="5078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350" b="1" dirty="0"/>
                <a:t>Visualize broad </a:t>
              </a:r>
              <a:br>
                <a:rPr lang="en-US" sz="1350" b="1" dirty="0"/>
              </a:br>
              <a:r>
                <a:rPr lang="en-US" sz="1350" b="1" dirty="0"/>
                <a:t>chemical trends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014533" y="5529412"/>
              <a:ext cx="1123962" cy="5078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350" b="1" dirty="0"/>
                <a:t>Quantitative </a:t>
              </a:r>
              <a:br>
                <a:rPr lang="en-US" sz="1350" b="1" dirty="0"/>
              </a:br>
              <a:r>
                <a:rPr lang="en-US" sz="1350" b="1" dirty="0"/>
                <a:t>statistics 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541627" y="5529412"/>
              <a:ext cx="1954702" cy="5078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350" b="1" dirty="0"/>
                <a:t>Fast prototyping and</a:t>
              </a:r>
              <a:br>
                <a:rPr lang="en-US" sz="1350" b="1" dirty="0"/>
              </a:br>
              <a:r>
                <a:rPr lang="en-US" sz="1350" b="1" dirty="0"/>
                <a:t>Broad hypothesis testing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23651" y="5529412"/>
              <a:ext cx="902298" cy="5078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350" b="1" dirty="0"/>
                <a:t>Materials </a:t>
              </a:r>
              <a:br>
                <a:rPr lang="en-US" sz="1350" b="1" dirty="0"/>
              </a:br>
              <a:r>
                <a:rPr lang="en-US" sz="1350" b="1" dirty="0"/>
                <a:t>Search</a:t>
              </a: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53396" y="4082621"/>
              <a:ext cx="1941569" cy="1326832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2087851" y="5329607"/>
              <a:ext cx="872355" cy="21358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788" i="1" dirty="0">
                  <a:solidFill>
                    <a:srgbClr val="FF0000"/>
                  </a:solidFill>
                </a:rPr>
                <a:t>1400 data points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110570" y="5329607"/>
              <a:ext cx="949299" cy="21358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788" i="1" dirty="0">
                  <a:solidFill>
                    <a:srgbClr val="FF0000"/>
                  </a:solidFill>
                </a:rPr>
                <a:t>30,000 data points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865217" y="5329607"/>
              <a:ext cx="898003" cy="21358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788" i="1" dirty="0">
                  <a:solidFill>
                    <a:srgbClr val="FF0000"/>
                  </a:solidFill>
                </a:rPr>
                <a:t>6,000 data points</a:t>
              </a:r>
            </a:p>
          </p:txBody>
        </p:sp>
      </p:grpSp>
      <p:sp>
        <p:nvSpPr>
          <p:cNvPr id="16" name="Right Arrow 15"/>
          <p:cNvSpPr/>
          <p:nvPr/>
        </p:nvSpPr>
        <p:spPr>
          <a:xfrm>
            <a:off x="3808926" y="922629"/>
            <a:ext cx="982980" cy="5532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4614075" y="363614"/>
            <a:ext cx="401270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u="sng" dirty="0"/>
              <a:t>2011 – Materials Genome Initiative, Materials Project</a:t>
            </a:r>
          </a:p>
        </p:txBody>
      </p:sp>
      <p:pic>
        <p:nvPicPr>
          <p:cNvPr id="1026" name="Picture 2" descr="https://materialsproject.org/static/images/mp-infrastructure-flowchart-transparent.3d2662045d4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6481" y="673653"/>
            <a:ext cx="3017519" cy="226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Materials Project | InterNan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5643" y="968646"/>
            <a:ext cx="939642" cy="98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6369"/>
          <a:stretch/>
        </p:blipFill>
        <p:spPr>
          <a:xfrm>
            <a:off x="4811328" y="2019516"/>
            <a:ext cx="1289201" cy="77294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866505" y="1065027"/>
            <a:ext cx="8077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</a:rPr>
              <a:t>For Loop</a:t>
            </a:r>
          </a:p>
        </p:txBody>
      </p:sp>
    </p:spTree>
    <p:extLst>
      <p:ext uri="{BB962C8B-B14F-4D97-AF65-F5344CB8AC3E}">
        <p14:creationId xmlns:p14="http://schemas.microsoft.com/office/powerpoint/2010/main" val="289453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  <p:bldP spid="16" grpId="0" animBg="1"/>
      <p:bldP spid="7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5237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en-US" dirty="0"/>
              <a:t>Density Functional Theory is a</a:t>
            </a:r>
          </a:p>
          <a:p>
            <a:pPr algn="ctr">
              <a:buNone/>
            </a:pPr>
            <a:r>
              <a:rPr lang="en-US" dirty="0"/>
              <a:t>first-principles</a:t>
            </a:r>
          </a:p>
          <a:p>
            <a:pPr algn="ctr">
              <a:buNone/>
            </a:pPr>
            <a:r>
              <a:rPr lang="en-US" dirty="0"/>
              <a:t>atomistic theory </a:t>
            </a:r>
          </a:p>
          <a:p>
            <a:pPr algn="ctr">
              <a:buNone/>
            </a:pPr>
            <a:r>
              <a:rPr lang="en-US" dirty="0"/>
              <a:t>that can approximately calculate </a:t>
            </a:r>
          </a:p>
          <a:p>
            <a:pPr algn="ctr">
              <a:buNone/>
            </a:pPr>
            <a:r>
              <a:rPr lang="en-US" dirty="0"/>
              <a:t>the energy and electronic structure </a:t>
            </a:r>
          </a:p>
          <a:p>
            <a:pPr algn="ctr">
              <a:buNone/>
            </a:pPr>
            <a:r>
              <a:rPr lang="en-US" dirty="0"/>
              <a:t>of a unit cell with periodic boundary conditions</a:t>
            </a:r>
          </a:p>
          <a:p>
            <a:pPr algn="ctr">
              <a:buNone/>
            </a:pPr>
            <a:r>
              <a:rPr lang="en-US" dirty="0"/>
              <a:t> of generally fewer than 100 atoms</a:t>
            </a:r>
          </a:p>
        </p:txBody>
      </p:sp>
    </p:spTree>
    <p:extLst>
      <p:ext uri="{BB962C8B-B14F-4D97-AF65-F5344CB8AC3E}">
        <p14:creationId xmlns:p14="http://schemas.microsoft.com/office/powerpoint/2010/main" val="569793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 \hat H \Psi = \left[{\hat T}+{\hat V}+{\hat U}\right]\Psi = \left[\sum_i^N -\frac{\hbar^2}{2m}\nabla_i^2 + \sum_i^N V(\vec r_i) + \sum_{i&lt;j}^N U(\vec r_i, \vec r_j)\right] \Psi = E \Psi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901315"/>
            <a:ext cx="8381999" cy="815475"/>
          </a:xfrm>
          <a:prstGeom prst="rect">
            <a:avLst/>
          </a:prstGeom>
          <a:noFill/>
        </p:spPr>
      </p:pic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286000" y="1295400"/>
          <a:ext cx="4572000" cy="1080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98400" imgH="164880" progId="Equation.DSMT4">
                  <p:embed/>
                </p:oleObj>
              </mc:Choice>
              <mc:Fallback>
                <p:oleObj name="Equation" r:id="rId3" imgW="698400" imgH="16488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1295400"/>
                        <a:ext cx="4572000" cy="108065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209800" y="4349115"/>
            <a:ext cx="1514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Kinetic Energy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43400" y="4349115"/>
            <a:ext cx="1843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External Potential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34200" y="4272915"/>
            <a:ext cx="1762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baseline="30000" dirty="0"/>
              <a:t>-</a:t>
            </a:r>
            <a:r>
              <a:rPr lang="en-US" dirty="0"/>
              <a:t> - e</a:t>
            </a:r>
            <a:r>
              <a:rPr lang="en-US" baseline="30000" dirty="0"/>
              <a:t>-</a:t>
            </a:r>
            <a:r>
              <a:rPr lang="en-US" dirty="0"/>
              <a:t> Interaction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3505200" y="3739515"/>
            <a:ext cx="533400" cy="533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 flipH="1" flipV="1">
            <a:off x="5143500" y="4006215"/>
            <a:ext cx="685800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6200000" flipV="1">
            <a:off x="7049294" y="3702209"/>
            <a:ext cx="685800" cy="45561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6781800" y="2977515"/>
            <a:ext cx="9906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 rot="5400000">
            <a:off x="6819900" y="2939415"/>
            <a:ext cx="914400" cy="8382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858000" y="2901315"/>
            <a:ext cx="914400" cy="8382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10800000">
            <a:off x="6942826" y="4484263"/>
            <a:ext cx="16002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705600" y="4653915"/>
            <a:ext cx="2266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solidFill>
                  <a:srgbClr val="FF0000"/>
                </a:solidFill>
              </a:rPr>
              <a:t>TOO EXPENSIVE!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66800" y="5648980"/>
            <a:ext cx="7735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Can only solve about 10 Electrons = 1 Atom of Neon</a:t>
            </a:r>
          </a:p>
        </p:txBody>
      </p:sp>
    </p:spTree>
    <p:extLst>
      <p:ext uri="{BB962C8B-B14F-4D97-AF65-F5344CB8AC3E}">
        <p14:creationId xmlns:p14="http://schemas.microsoft.com/office/powerpoint/2010/main" val="311239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6" grpId="0" animBg="1"/>
      <p:bldP spid="25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57200" y="381000"/>
            <a:ext cx="22251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Electron Density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i="1" dirty="0">
                <a:solidFill>
                  <a:srgbClr val="FF0000"/>
                </a:solidFill>
              </a:rPr>
              <a:t>n(R)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00800" y="540603"/>
            <a:ext cx="23214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Energy of System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E</a:t>
            </a:r>
            <a:r>
              <a:rPr lang="en-US" sz="2400" baseline="-25000" dirty="0">
                <a:solidFill>
                  <a:srgbClr val="FF0000"/>
                </a:solidFill>
              </a:rPr>
              <a:t>0</a:t>
            </a:r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22603"/>
            <a:ext cx="1676400" cy="1368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0162" y="3817203"/>
            <a:ext cx="1137562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341892" y="5486400"/>
            <a:ext cx="45161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External Potential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(Crystal Structure  +  Number of e</a:t>
            </a:r>
            <a:r>
              <a:rPr lang="en-US" sz="2400" baseline="30000" dirty="0">
                <a:solidFill>
                  <a:srgbClr val="FF0000"/>
                </a:solidFill>
              </a:rPr>
              <a:t>-</a:t>
            </a:r>
            <a:r>
              <a:rPr lang="en-US" sz="2400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5" cstate="print"/>
          <a:srcRect l="53219"/>
          <a:stretch>
            <a:fillRect/>
          </a:stretch>
        </p:blipFill>
        <p:spPr bwMode="auto">
          <a:xfrm>
            <a:off x="6477000" y="1683603"/>
            <a:ext cx="207645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6400800" y="2209800"/>
            <a:ext cx="22098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5197724" y="2853904"/>
            <a:ext cx="1066800" cy="838200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438400" y="2819400"/>
            <a:ext cx="1295400" cy="914400"/>
          </a:xfrm>
          <a:prstGeom prst="straightConnector1">
            <a:avLst/>
          </a:prstGeom>
          <a:ln w="57150">
            <a:solidFill>
              <a:schemeClr val="accent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2743200" y="2133600"/>
            <a:ext cx="3429000" cy="1588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505200" y="1524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/>
        </p:nvGraphicFramePr>
        <p:xfrm>
          <a:off x="2743201" y="1465384"/>
          <a:ext cx="2895600" cy="5939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90360" imgH="203040" progId="Equation.DSMT4">
                  <p:embed/>
                </p:oleObj>
              </mc:Choice>
              <mc:Fallback>
                <p:oleObj name="Equation" r:id="rId6" imgW="990360" imgH="203040" progId="Equation.DSMT4">
                  <p:embed/>
                  <p:pic>
                    <p:nvPicPr>
                      <p:cNvPr id="32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1" y="1465384"/>
                        <a:ext cx="2895600" cy="5939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/>
        </p:nvGraphicFramePr>
        <p:xfrm>
          <a:off x="2743200" y="2209800"/>
          <a:ext cx="2971800" cy="5458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244520" imgH="228600" progId="Equation.DSMT4">
                  <p:embed/>
                </p:oleObj>
              </mc:Choice>
              <mc:Fallback>
                <p:oleObj name="Equation" r:id="rId8" imgW="1244520" imgH="228600" progId="Equation.DSMT4">
                  <p:embed/>
                  <p:pic>
                    <p:nvPicPr>
                      <p:cNvPr id="33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2209800"/>
                        <a:ext cx="2971800" cy="54584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7" name="Straight Connector 36"/>
          <p:cNvCxnSpPr/>
          <p:nvPr/>
        </p:nvCxnSpPr>
        <p:spPr>
          <a:xfrm flipV="1">
            <a:off x="4419600" y="1447800"/>
            <a:ext cx="1066800" cy="5334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105400" y="1066800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Sort of …</a:t>
            </a:r>
          </a:p>
        </p:txBody>
      </p:sp>
    </p:spTree>
    <p:extLst>
      <p:ext uri="{BB962C8B-B14F-4D97-AF65-F5344CB8AC3E}">
        <p14:creationId xmlns:p14="http://schemas.microsoft.com/office/powerpoint/2010/main" val="332748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1" grpId="0"/>
      <p:bldP spid="39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</TotalTime>
  <Words>1458</Words>
  <Application>Microsoft Office PowerPoint</Application>
  <PresentationFormat>On-screen Show (4:3)</PresentationFormat>
  <Paragraphs>357</Paragraphs>
  <Slides>34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Arial</vt:lpstr>
      <vt:lpstr>Calibri</vt:lpstr>
      <vt:lpstr>Calibri Light</vt:lpstr>
      <vt:lpstr>Cambria Math</vt:lpstr>
      <vt:lpstr>Consolas</vt:lpstr>
      <vt:lpstr>Courier New</vt:lpstr>
      <vt:lpstr>Menlo</vt:lpstr>
      <vt:lpstr>Roboto</vt:lpstr>
      <vt:lpstr>Times New Roman</vt:lpstr>
      <vt:lpstr>Office Theme</vt:lpstr>
      <vt:lpstr>Equation</vt:lpstr>
      <vt:lpstr>MSE 593 Data-Driven Materials Design and Genomics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Approximations for E[n(R)]</vt:lpstr>
      <vt:lpstr>Practical Considerations for DFT</vt:lpstr>
      <vt:lpstr>PowerPoint Presentation</vt:lpstr>
      <vt:lpstr>Thermodynamics</vt:lpstr>
      <vt:lpstr>Kinetics </vt:lpstr>
      <vt:lpstr>Electronic Structure</vt:lpstr>
      <vt:lpstr>Mechanical Properties</vt:lpstr>
      <vt:lpstr>PowerPoint Presentation</vt:lpstr>
      <vt:lpstr>Computational MSE spans  multi-hierarchical length and time scales</vt:lpstr>
      <vt:lpstr>PowerPoint Presentation</vt:lpstr>
      <vt:lpstr>LENGTH SCALES AND APPLICATIONS</vt:lpstr>
      <vt:lpstr>PowerPoint Presentation</vt:lpstr>
      <vt:lpstr>Your Coding Experience? Python?</vt:lpstr>
      <vt:lpstr>PowerPoint Presentation</vt:lpstr>
      <vt:lpstr>PowerPoint Presentation</vt:lpstr>
      <vt:lpstr>Object Oriented Programming</vt:lpstr>
      <vt:lpstr>PowerPoint Presentation</vt:lpstr>
      <vt:lpstr>Structure Class</vt:lpstr>
      <vt:lpstr>Structure Class</vt:lpstr>
      <vt:lpstr>Lattice class</vt:lpstr>
      <vt:lpstr>PowerPoint Presentation</vt:lpstr>
      <vt:lpstr>PowerPoint Presentation</vt:lpstr>
      <vt:lpstr>PowerPoint Presentation</vt:lpstr>
      <vt:lpstr>Preparation for tomorrow:  </vt:lpstr>
      <vt:lpstr>PowerPoint Presentation</vt:lpstr>
    </vt:vector>
  </TitlesOfParts>
  <Company>University of Michigan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Sun, Wenhao</dc:creator>
  <cp:lastModifiedBy>Sun, Wenhao</cp:lastModifiedBy>
  <cp:revision>100</cp:revision>
  <dcterms:created xsi:type="dcterms:W3CDTF">2023-06-25T20:45:59Z</dcterms:created>
  <dcterms:modified xsi:type="dcterms:W3CDTF">2023-06-26T02:48:59Z</dcterms:modified>
</cp:coreProperties>
</file>