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326" r:id="rId2"/>
    <p:sldId id="352" r:id="rId3"/>
    <p:sldId id="351" r:id="rId4"/>
    <p:sldId id="353" r:id="rId5"/>
    <p:sldId id="846" r:id="rId6"/>
    <p:sldId id="301" r:id="rId7"/>
    <p:sldId id="316" r:id="rId8"/>
    <p:sldId id="319" r:id="rId9"/>
    <p:sldId id="377" r:id="rId10"/>
    <p:sldId id="375" r:id="rId11"/>
    <p:sldId id="380" r:id="rId12"/>
    <p:sldId id="382" r:id="rId13"/>
    <p:sldId id="383" r:id="rId14"/>
    <p:sldId id="378" r:id="rId15"/>
    <p:sldId id="306" r:id="rId16"/>
    <p:sldId id="307" r:id="rId17"/>
    <p:sldId id="308" r:id="rId18"/>
    <p:sldId id="309" r:id="rId19"/>
    <p:sldId id="310" r:id="rId20"/>
    <p:sldId id="329" r:id="rId21"/>
    <p:sldId id="418" r:id="rId22"/>
    <p:sldId id="283" r:id="rId23"/>
    <p:sldId id="272" r:id="rId24"/>
    <p:sldId id="387" r:id="rId25"/>
    <p:sldId id="388" r:id="rId26"/>
    <p:sldId id="269" r:id="rId27"/>
    <p:sldId id="268" r:id="rId28"/>
    <p:sldId id="267" r:id="rId29"/>
    <p:sldId id="279" r:id="rId30"/>
    <p:sldId id="277" r:id="rId31"/>
    <p:sldId id="278" r:id="rId32"/>
    <p:sldId id="393" r:id="rId33"/>
    <p:sldId id="432" r:id="rId34"/>
    <p:sldId id="847" r:id="rId35"/>
    <p:sldId id="394" r:id="rId36"/>
    <p:sldId id="396" r:id="rId37"/>
    <p:sldId id="392" r:id="rId38"/>
    <p:sldId id="848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505"/>
    <a:srgbClr val="3366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8" autoAdjust="0"/>
    <p:restoredTop sz="96890" autoAdjust="0"/>
  </p:normalViewPr>
  <p:slideViewPr>
    <p:cSldViewPr snapToGrid="0">
      <p:cViewPr varScale="1">
        <p:scale>
          <a:sx n="77" d="100"/>
          <a:sy n="77" d="100"/>
        </p:scale>
        <p:origin x="100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B28EF-4AF2-420F-B508-EA675097E729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167B5C-79B3-47A1-B090-DE8939D9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26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Syllabus Wenhao Sun</a:t>
            </a:r>
          </a:p>
          <a:p>
            <a:r>
              <a:rPr lang="en-US" altLang="en-US" dirty="0"/>
              <a:t>Set up Canvas – </a:t>
            </a:r>
            <a:r>
              <a:rPr lang="en-US" altLang="en-US" dirty="0" err="1"/>
              <a:t>Katsuyo</a:t>
            </a:r>
            <a:endParaRPr lang="en-US" altLang="en-US" dirty="0"/>
          </a:p>
          <a:p>
            <a:r>
              <a:rPr lang="en-US" altLang="en-US" dirty="0"/>
              <a:t>Google Survey – </a:t>
            </a:r>
            <a:r>
              <a:rPr lang="en-US" altLang="en-US" dirty="0" err="1"/>
              <a:t>Katusyo</a:t>
            </a:r>
            <a:endParaRPr lang="en-US" altLang="en-US"/>
          </a:p>
          <a:p>
            <a:endParaRPr lang="en-US" altLang="en-US"/>
          </a:p>
          <a:p>
            <a:endParaRPr lang="en-US" altLang="en-US" dirty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B22E9C2-D14F-4C72-BFBE-8EE2C097761C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6388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/>
              <a:t>MSE 493-002 Fall 2012 Thornton</a:t>
            </a:r>
          </a:p>
        </p:txBody>
      </p:sp>
    </p:spTree>
    <p:extLst>
      <p:ext uri="{BB962C8B-B14F-4D97-AF65-F5344CB8AC3E}">
        <p14:creationId xmlns:p14="http://schemas.microsoft.com/office/powerpoint/2010/main" val="3147108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Go, Chess, Poker, </a:t>
            </a:r>
            <a:r>
              <a:rPr lang="en-US" dirty="0" err="1"/>
              <a:t>Dota</a:t>
            </a:r>
            <a:r>
              <a:rPr lang="en-US" dirty="0"/>
              <a:t> 2 (Games)</a:t>
            </a:r>
          </a:p>
          <a:p>
            <a:r>
              <a:rPr lang="en-US" dirty="0"/>
              <a:t>Robot walking, hand movements, etc. </a:t>
            </a:r>
          </a:p>
          <a:p>
            <a:r>
              <a:rPr lang="en-US" dirty="0"/>
              <a:t>Siri, Facebook’s Facial Identification (Image Recognition)</a:t>
            </a:r>
          </a:p>
          <a:p>
            <a:r>
              <a:rPr lang="en-US" dirty="0"/>
              <a:t>Self-Driving Cars</a:t>
            </a:r>
          </a:p>
          <a:p>
            <a:r>
              <a:rPr lang="en-US" dirty="0"/>
              <a:t>Google Translate</a:t>
            </a:r>
          </a:p>
          <a:p>
            <a:r>
              <a:rPr lang="en-US" dirty="0"/>
              <a:t>Recommender engines (Netflix, Amazon, Google Ads)</a:t>
            </a:r>
          </a:p>
          <a:p>
            <a:r>
              <a:rPr lang="en-US" dirty="0" err="1"/>
              <a:t>Deepfakes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67B5C-79B3-47A1-B090-DE8939D9A9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05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Go, Chess, Poker, </a:t>
            </a:r>
            <a:r>
              <a:rPr lang="en-US" dirty="0" err="1"/>
              <a:t>Dota</a:t>
            </a:r>
            <a:r>
              <a:rPr lang="en-US" dirty="0"/>
              <a:t> 2 (Games)</a:t>
            </a:r>
          </a:p>
          <a:p>
            <a:r>
              <a:rPr lang="en-US" dirty="0"/>
              <a:t>Robot walking, hand movements, etc. </a:t>
            </a:r>
          </a:p>
          <a:p>
            <a:r>
              <a:rPr lang="en-US" dirty="0"/>
              <a:t>Siri, Facebook’s Facial Identification (Image Recognition)</a:t>
            </a:r>
          </a:p>
          <a:p>
            <a:r>
              <a:rPr lang="en-US" dirty="0"/>
              <a:t>Self-Driving Cars</a:t>
            </a:r>
          </a:p>
          <a:p>
            <a:r>
              <a:rPr lang="en-US" dirty="0"/>
              <a:t>Google Translate</a:t>
            </a:r>
          </a:p>
          <a:p>
            <a:r>
              <a:rPr lang="en-US" dirty="0"/>
              <a:t>Recommender engines (Netflix, Amazon, Google Ads)</a:t>
            </a:r>
          </a:p>
          <a:p>
            <a:r>
              <a:rPr lang="en-US" dirty="0" err="1"/>
              <a:t>Deepfakes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67B5C-79B3-47A1-B090-DE8939D9A9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16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Go, Chess, Poker, </a:t>
            </a:r>
            <a:r>
              <a:rPr lang="en-US" dirty="0" err="1"/>
              <a:t>Dota</a:t>
            </a:r>
            <a:r>
              <a:rPr lang="en-US" dirty="0"/>
              <a:t> 2 (Games)</a:t>
            </a:r>
          </a:p>
          <a:p>
            <a:r>
              <a:rPr lang="en-US" dirty="0"/>
              <a:t>Robot walking, hand movements, etc. </a:t>
            </a:r>
          </a:p>
          <a:p>
            <a:r>
              <a:rPr lang="en-US" dirty="0"/>
              <a:t>Siri, Facebook’s Facial Identification (Image Recognition)</a:t>
            </a:r>
          </a:p>
          <a:p>
            <a:r>
              <a:rPr lang="en-US" dirty="0"/>
              <a:t>Self-Driving Cars</a:t>
            </a:r>
          </a:p>
          <a:p>
            <a:r>
              <a:rPr lang="en-US" dirty="0"/>
              <a:t>Google Translate</a:t>
            </a:r>
          </a:p>
          <a:p>
            <a:r>
              <a:rPr lang="en-US" dirty="0"/>
              <a:t>Recommender engines (Netflix, Amazon, Google Ads)</a:t>
            </a:r>
          </a:p>
          <a:p>
            <a:r>
              <a:rPr lang="en-US" dirty="0" err="1"/>
              <a:t>Deepfakes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67B5C-79B3-47A1-B090-DE8939D9A9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8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A7DE5-86D4-4671-AF7F-C08607E2215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08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67B5C-79B3-47A1-B090-DE8939D9A98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71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CEFF5-941C-4BE4-87A7-6C3800E9E8E0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0BD8-7EE7-434F-9AF9-19724BAC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660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CEFF5-941C-4BE4-87A7-6C3800E9E8E0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0BD8-7EE7-434F-9AF9-19724BAC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32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CEFF5-941C-4BE4-87A7-6C3800E9E8E0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0BD8-7EE7-434F-9AF9-19724BAC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21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73462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CEFF5-941C-4BE4-87A7-6C3800E9E8E0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0BD8-7EE7-434F-9AF9-19724BAC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07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CEFF5-941C-4BE4-87A7-6C3800E9E8E0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0BD8-7EE7-434F-9AF9-19724BAC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28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CEFF5-941C-4BE4-87A7-6C3800E9E8E0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0BD8-7EE7-434F-9AF9-19724BAC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46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CEFF5-941C-4BE4-87A7-6C3800E9E8E0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0BD8-7EE7-434F-9AF9-19724BAC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38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CEFF5-941C-4BE4-87A7-6C3800E9E8E0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0BD8-7EE7-434F-9AF9-19724BAC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25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CEFF5-941C-4BE4-87A7-6C3800E9E8E0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0BD8-7EE7-434F-9AF9-19724BAC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39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CEFF5-941C-4BE4-87A7-6C3800E9E8E0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0BD8-7EE7-434F-9AF9-19724BAC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94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CEFF5-941C-4BE4-87A7-6C3800E9E8E0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0BD8-7EE7-434F-9AF9-19724BAC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30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CEFF5-941C-4BE4-87A7-6C3800E9E8E0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E0BD8-7EE7-434F-9AF9-19724BAC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8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whsun@umich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8.jpeg"/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3.jpe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25146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MSE 593</a:t>
            </a:r>
            <a:br>
              <a:rPr lang="en-US" altLang="en-US" sz="3600" dirty="0">
                <a:solidFill>
                  <a:srgbClr val="000000"/>
                </a:solidFill>
              </a:rPr>
            </a:br>
            <a:r>
              <a:rPr lang="en-US" altLang="en-US" sz="3600" dirty="0">
                <a:solidFill>
                  <a:srgbClr val="000000"/>
                </a:solidFill>
              </a:rPr>
              <a:t>Data-Driven Materials Design and Genomics</a:t>
            </a:r>
            <a:br>
              <a:rPr lang="en-US" altLang="en-US" sz="3600" dirty="0">
                <a:solidFill>
                  <a:srgbClr val="000000"/>
                </a:solidFill>
              </a:rPr>
            </a:br>
            <a:endParaRPr lang="en-US" altLang="en-US" sz="3600" dirty="0">
              <a:solidFill>
                <a:srgbClr val="000000"/>
              </a:solidFill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497252"/>
            <a:ext cx="9144000" cy="968899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/>
              <a:t>Professor Wenhao Sun</a:t>
            </a:r>
            <a:br>
              <a:rPr lang="en-US" altLang="en-US" dirty="0"/>
            </a:br>
            <a:r>
              <a:rPr lang="en-US" altLang="en-US" dirty="0">
                <a:hlinkClick r:id="rId3"/>
              </a:rPr>
              <a:t>whsun@umich.edu</a:t>
            </a:r>
            <a:endParaRPr lang="en-US" altLang="en-US" dirty="0"/>
          </a:p>
          <a:p>
            <a:pPr eaLnBrk="1" hangingPunct="1"/>
            <a:r>
              <a:rPr lang="en-US" altLang="en-US" sz="1800" dirty="0"/>
              <a:t>2023 Hokkaido Summer School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8" b="34307"/>
          <a:stretch/>
        </p:blipFill>
        <p:spPr>
          <a:xfrm>
            <a:off x="0" y="544"/>
            <a:ext cx="9144000" cy="54331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692" y="1873802"/>
            <a:ext cx="8345508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n w="12700">
                  <a:noFill/>
                </a:ln>
                <a:solidFill>
                  <a:schemeClr val="bg1"/>
                </a:solidFill>
                <a:effectLst/>
              </a:rPr>
              <a:t>Data-Driven Computational Materials Design:</a:t>
            </a:r>
          </a:p>
          <a:p>
            <a:r>
              <a:rPr lang="en-US" sz="3200" dirty="0">
                <a:ln w="12700">
                  <a:noFill/>
                </a:ln>
                <a:solidFill>
                  <a:schemeClr val="bg1"/>
                </a:solidFill>
                <a:effectLst/>
              </a:rPr>
              <a:t>An introduction to modern materials informatics</a:t>
            </a:r>
          </a:p>
        </p:txBody>
      </p:sp>
      <p:pic>
        <p:nvPicPr>
          <p:cNvPr id="7" name="Picture 2" descr="Materials Science logo with photo of Wenhao Sun">
            <a:extLst>
              <a:ext uri="{FF2B5EF4-FFF2-40B4-BE49-F238E27FC236}">
                <a16:creationId xmlns:a16="http://schemas.microsoft.com/office/drawing/2014/main" id="{54900CD7-C06F-A8CD-16A6-44C8D5266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8" r="44304" b="10360"/>
          <a:stretch/>
        </p:blipFill>
        <p:spPr bwMode="auto">
          <a:xfrm>
            <a:off x="0" y="0"/>
            <a:ext cx="1566530" cy="158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258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5070609" y="4920046"/>
            <a:ext cx="38652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Addressing societal need</a:t>
            </a:r>
          </a:p>
          <a:p>
            <a:r>
              <a:rPr lang="en-US" sz="2000" dirty="0"/>
              <a:t>New functional materials</a:t>
            </a:r>
          </a:p>
          <a:p>
            <a:r>
              <a:rPr lang="en-US" sz="2000" dirty="0"/>
              <a:t>Optimization over parameter space</a:t>
            </a:r>
          </a:p>
          <a:p>
            <a:r>
              <a:rPr lang="en-US" sz="2000" dirty="0"/>
              <a:t>Design a new device architecture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318360" y="4243284"/>
            <a:ext cx="3177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u="sng" dirty="0">
                <a:solidFill>
                  <a:srgbClr val="C00000"/>
                </a:solidFill>
              </a:rPr>
              <a:t>Materials engineering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H="1" flipV="1">
            <a:off x="5602147" y="4095806"/>
            <a:ext cx="1934400" cy="392"/>
          </a:xfrm>
          <a:prstGeom prst="straightConnector1">
            <a:avLst/>
          </a:prstGeom>
          <a:ln w="57150">
            <a:solidFill>
              <a:srgbClr val="FF05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6620230" y="567220"/>
            <a:ext cx="1942410" cy="6287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42" y="3798059"/>
            <a:ext cx="3446656" cy="2686909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650782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Synthesis</a:t>
            </a:r>
          </a:p>
        </p:txBody>
      </p:sp>
      <p:sp>
        <p:nvSpPr>
          <p:cNvPr id="29" name="Oval 28"/>
          <p:cNvSpPr/>
          <p:nvPr/>
        </p:nvSpPr>
        <p:spPr>
          <a:xfrm>
            <a:off x="2400390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Structure</a:t>
            </a:r>
          </a:p>
        </p:txBody>
      </p:sp>
      <p:sp>
        <p:nvSpPr>
          <p:cNvPr id="30" name="Oval 29"/>
          <p:cNvSpPr/>
          <p:nvPr/>
        </p:nvSpPr>
        <p:spPr>
          <a:xfrm>
            <a:off x="4149998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Properties</a:t>
            </a:r>
          </a:p>
        </p:txBody>
      </p:sp>
      <p:sp>
        <p:nvSpPr>
          <p:cNvPr id="32" name="Oval 31"/>
          <p:cNvSpPr/>
          <p:nvPr/>
        </p:nvSpPr>
        <p:spPr>
          <a:xfrm>
            <a:off x="4149998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Properties</a:t>
            </a:r>
          </a:p>
        </p:txBody>
      </p:sp>
      <p:sp>
        <p:nvSpPr>
          <p:cNvPr id="33" name="Oval 32"/>
          <p:cNvSpPr/>
          <p:nvPr/>
        </p:nvSpPr>
        <p:spPr>
          <a:xfrm>
            <a:off x="5899607" y="2644142"/>
            <a:ext cx="2154080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Performance</a:t>
            </a:r>
          </a:p>
        </p:txBody>
      </p:sp>
      <p:sp>
        <p:nvSpPr>
          <p:cNvPr id="34" name="Oval 33"/>
          <p:cNvSpPr/>
          <p:nvPr/>
        </p:nvSpPr>
        <p:spPr>
          <a:xfrm>
            <a:off x="4149998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Properties</a:t>
            </a:r>
          </a:p>
        </p:txBody>
      </p:sp>
      <p:sp>
        <p:nvSpPr>
          <p:cNvPr id="35" name="Oval 34"/>
          <p:cNvSpPr/>
          <p:nvPr/>
        </p:nvSpPr>
        <p:spPr>
          <a:xfrm>
            <a:off x="5899607" y="2644142"/>
            <a:ext cx="2154080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Performance</a:t>
            </a:r>
          </a:p>
        </p:txBody>
      </p:sp>
      <p:pic>
        <p:nvPicPr>
          <p:cNvPr id="36" name="Picture 4" descr="Image result for ashby diagra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07" y="632366"/>
            <a:ext cx="7350345" cy="55185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94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070609" y="4827448"/>
            <a:ext cx="38652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Addressing societal need</a:t>
            </a:r>
          </a:p>
          <a:p>
            <a:r>
              <a:rPr lang="en-US" sz="2000" dirty="0"/>
              <a:t>New functional materials</a:t>
            </a:r>
          </a:p>
          <a:p>
            <a:r>
              <a:rPr lang="en-US" sz="2000" dirty="0"/>
              <a:t>Optimization over parameter space</a:t>
            </a:r>
          </a:p>
          <a:p>
            <a:r>
              <a:rPr lang="en-US" sz="2000" dirty="0"/>
              <a:t>Design a new device architecture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318360" y="4150686"/>
            <a:ext cx="3177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u="sng" dirty="0">
                <a:solidFill>
                  <a:srgbClr val="C00000"/>
                </a:solidFill>
              </a:rPr>
              <a:t>Materials engineering</a:t>
            </a:r>
          </a:p>
        </p:txBody>
      </p:sp>
      <p:cxnSp>
        <p:nvCxnSpPr>
          <p:cNvPr id="72" name="Straight Arrow Connector 71"/>
          <p:cNvCxnSpPr/>
          <p:nvPr/>
        </p:nvCxnSpPr>
        <p:spPr>
          <a:xfrm flipH="1" flipV="1">
            <a:off x="5602147" y="4003208"/>
            <a:ext cx="1934400" cy="392"/>
          </a:xfrm>
          <a:prstGeom prst="straightConnector1">
            <a:avLst/>
          </a:prstGeom>
          <a:ln w="57150">
            <a:solidFill>
              <a:srgbClr val="FF05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6620230" y="567220"/>
            <a:ext cx="1942410" cy="6287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23" name="Picture 4" descr="Image result for ashby diagra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881" y="-10933"/>
            <a:ext cx="3260119" cy="244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42" y="3798059"/>
            <a:ext cx="3446656" cy="2686909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650782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Synthesis</a:t>
            </a:r>
          </a:p>
        </p:txBody>
      </p:sp>
      <p:sp>
        <p:nvSpPr>
          <p:cNvPr id="29" name="Oval 28"/>
          <p:cNvSpPr/>
          <p:nvPr/>
        </p:nvSpPr>
        <p:spPr>
          <a:xfrm>
            <a:off x="2400390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Structure</a:t>
            </a:r>
          </a:p>
        </p:txBody>
      </p:sp>
      <p:sp>
        <p:nvSpPr>
          <p:cNvPr id="30" name="Oval 29"/>
          <p:cNvSpPr/>
          <p:nvPr/>
        </p:nvSpPr>
        <p:spPr>
          <a:xfrm>
            <a:off x="4149998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Properties</a:t>
            </a:r>
          </a:p>
        </p:txBody>
      </p:sp>
      <p:sp>
        <p:nvSpPr>
          <p:cNvPr id="32" name="Oval 31"/>
          <p:cNvSpPr/>
          <p:nvPr/>
        </p:nvSpPr>
        <p:spPr>
          <a:xfrm>
            <a:off x="4149998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Properties</a:t>
            </a:r>
          </a:p>
        </p:txBody>
      </p:sp>
      <p:sp>
        <p:nvSpPr>
          <p:cNvPr id="33" name="Oval 32"/>
          <p:cNvSpPr/>
          <p:nvPr/>
        </p:nvSpPr>
        <p:spPr>
          <a:xfrm>
            <a:off x="5899607" y="2644142"/>
            <a:ext cx="2154080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Performance</a:t>
            </a:r>
          </a:p>
        </p:txBody>
      </p:sp>
      <p:sp>
        <p:nvSpPr>
          <p:cNvPr id="34" name="Oval 33"/>
          <p:cNvSpPr/>
          <p:nvPr/>
        </p:nvSpPr>
        <p:spPr>
          <a:xfrm>
            <a:off x="4149998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Properties</a:t>
            </a:r>
          </a:p>
        </p:txBody>
      </p:sp>
      <p:sp>
        <p:nvSpPr>
          <p:cNvPr id="35" name="Oval 34"/>
          <p:cNvSpPr/>
          <p:nvPr/>
        </p:nvSpPr>
        <p:spPr>
          <a:xfrm>
            <a:off x="5899607" y="2644142"/>
            <a:ext cx="2154080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Performance</a:t>
            </a:r>
          </a:p>
        </p:txBody>
      </p:sp>
      <p:pic>
        <p:nvPicPr>
          <p:cNvPr id="36" name="Picture 4" descr="Image result for ashby diagra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487" y="-10933"/>
            <a:ext cx="3260119" cy="244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ig. 1. High-throughput tiered screening. A series of properties are computed in a funnel screening. The easier properties are computed first followed by more computationally expensive ones. Adapted from [5]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" b="2867"/>
          <a:stretch/>
        </p:blipFill>
        <p:spPr bwMode="auto">
          <a:xfrm>
            <a:off x="2086000" y="343856"/>
            <a:ext cx="5663540" cy="6083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197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070609" y="4827448"/>
            <a:ext cx="38652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Addressing societal need</a:t>
            </a:r>
          </a:p>
          <a:p>
            <a:r>
              <a:rPr lang="en-US" sz="2000" dirty="0"/>
              <a:t>New functional materials</a:t>
            </a:r>
          </a:p>
          <a:p>
            <a:r>
              <a:rPr lang="en-US" sz="2000" dirty="0"/>
              <a:t>Optimization over parameter space</a:t>
            </a:r>
          </a:p>
          <a:p>
            <a:r>
              <a:rPr lang="en-US" sz="2000" dirty="0"/>
              <a:t>Design a new device architecture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318360" y="4150686"/>
            <a:ext cx="3177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u="sng" dirty="0">
                <a:solidFill>
                  <a:srgbClr val="C00000"/>
                </a:solidFill>
              </a:rPr>
              <a:t>Materials engineering</a:t>
            </a:r>
          </a:p>
        </p:txBody>
      </p:sp>
      <p:cxnSp>
        <p:nvCxnSpPr>
          <p:cNvPr id="72" name="Straight Arrow Connector 71"/>
          <p:cNvCxnSpPr/>
          <p:nvPr/>
        </p:nvCxnSpPr>
        <p:spPr>
          <a:xfrm flipH="1" flipV="1">
            <a:off x="5602147" y="4003208"/>
            <a:ext cx="1934400" cy="392"/>
          </a:xfrm>
          <a:prstGeom prst="straightConnector1">
            <a:avLst/>
          </a:prstGeom>
          <a:ln w="57150">
            <a:solidFill>
              <a:srgbClr val="FF05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Fig. 1. High-throughput tiered screening. A series of properties are computed in a funnel screening. The easier properties are computed first followed by more computationally expensive ones. Adapted from [5]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" b="2867"/>
          <a:stretch/>
        </p:blipFill>
        <p:spPr bwMode="auto">
          <a:xfrm>
            <a:off x="3079574" y="0"/>
            <a:ext cx="2398983" cy="257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6620230" y="567220"/>
            <a:ext cx="1942410" cy="6287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23" name="Picture 4" descr="Image result for ashby diagra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881" y="-10933"/>
            <a:ext cx="3260119" cy="244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42" y="3798059"/>
            <a:ext cx="3446656" cy="2686909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650782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Synthesis</a:t>
            </a:r>
          </a:p>
        </p:txBody>
      </p:sp>
      <p:sp>
        <p:nvSpPr>
          <p:cNvPr id="29" name="Oval 28"/>
          <p:cNvSpPr/>
          <p:nvPr/>
        </p:nvSpPr>
        <p:spPr>
          <a:xfrm>
            <a:off x="2400390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Structure</a:t>
            </a:r>
          </a:p>
        </p:txBody>
      </p:sp>
      <p:sp>
        <p:nvSpPr>
          <p:cNvPr id="30" name="Oval 29"/>
          <p:cNvSpPr/>
          <p:nvPr/>
        </p:nvSpPr>
        <p:spPr>
          <a:xfrm>
            <a:off x="4149998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Properties</a:t>
            </a:r>
          </a:p>
        </p:txBody>
      </p:sp>
      <p:sp>
        <p:nvSpPr>
          <p:cNvPr id="32" name="Oval 31"/>
          <p:cNvSpPr/>
          <p:nvPr/>
        </p:nvSpPr>
        <p:spPr>
          <a:xfrm>
            <a:off x="4149998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Properties</a:t>
            </a:r>
          </a:p>
        </p:txBody>
      </p:sp>
      <p:sp>
        <p:nvSpPr>
          <p:cNvPr id="33" name="Oval 32"/>
          <p:cNvSpPr/>
          <p:nvPr/>
        </p:nvSpPr>
        <p:spPr>
          <a:xfrm>
            <a:off x="5899607" y="2644142"/>
            <a:ext cx="2154080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Performance</a:t>
            </a:r>
          </a:p>
        </p:txBody>
      </p:sp>
      <p:sp>
        <p:nvSpPr>
          <p:cNvPr id="34" name="Oval 33"/>
          <p:cNvSpPr/>
          <p:nvPr/>
        </p:nvSpPr>
        <p:spPr>
          <a:xfrm>
            <a:off x="4149998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Properties</a:t>
            </a:r>
          </a:p>
        </p:txBody>
      </p:sp>
      <p:sp>
        <p:nvSpPr>
          <p:cNvPr id="35" name="Oval 34"/>
          <p:cNvSpPr/>
          <p:nvPr/>
        </p:nvSpPr>
        <p:spPr>
          <a:xfrm>
            <a:off x="5899607" y="2644142"/>
            <a:ext cx="2154080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Performance</a:t>
            </a:r>
          </a:p>
        </p:txBody>
      </p:sp>
      <p:pic>
        <p:nvPicPr>
          <p:cNvPr id="36" name="Picture 4" descr="Image result for ashby diagra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487" y="-10933"/>
            <a:ext cx="3260119" cy="244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combinatorial sputter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04" y="295677"/>
            <a:ext cx="6934200" cy="59960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53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070609" y="4827448"/>
            <a:ext cx="38652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Addressing societal need</a:t>
            </a:r>
          </a:p>
          <a:p>
            <a:r>
              <a:rPr lang="en-US" sz="2000" dirty="0"/>
              <a:t>New functional materials</a:t>
            </a:r>
          </a:p>
          <a:p>
            <a:r>
              <a:rPr lang="en-US" sz="2000" dirty="0"/>
              <a:t>Optimization over parameter space</a:t>
            </a:r>
          </a:p>
          <a:p>
            <a:r>
              <a:rPr lang="en-US" sz="2000" dirty="0"/>
              <a:t>Design a new device architecture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318360" y="4150686"/>
            <a:ext cx="3177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u="sng" dirty="0">
                <a:solidFill>
                  <a:srgbClr val="C00000"/>
                </a:solidFill>
              </a:rPr>
              <a:t>Materials engineering</a:t>
            </a:r>
          </a:p>
        </p:txBody>
      </p:sp>
      <p:cxnSp>
        <p:nvCxnSpPr>
          <p:cNvPr id="72" name="Straight Arrow Connector 71"/>
          <p:cNvCxnSpPr/>
          <p:nvPr/>
        </p:nvCxnSpPr>
        <p:spPr>
          <a:xfrm flipH="1" flipV="1">
            <a:off x="5602147" y="4003208"/>
            <a:ext cx="1934400" cy="392"/>
          </a:xfrm>
          <a:prstGeom prst="straightConnector1">
            <a:avLst/>
          </a:prstGeom>
          <a:ln w="57150">
            <a:solidFill>
              <a:srgbClr val="FF05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Fig. 1. High-throughput tiered screening. A series of properties are computed in a funnel screening. The easier properties are computed first followed by more computationally expensive ones. Adapted from [5]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" b="2867"/>
          <a:stretch/>
        </p:blipFill>
        <p:spPr bwMode="auto">
          <a:xfrm>
            <a:off x="3079574" y="0"/>
            <a:ext cx="2398983" cy="257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6620230" y="567220"/>
            <a:ext cx="1942410" cy="6287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23" name="Picture 4" descr="Image result for ashby diagra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881" y="-10933"/>
            <a:ext cx="3260119" cy="244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mage result for combinatorial sputter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90522" cy="232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342" y="3798059"/>
            <a:ext cx="3446656" cy="2686909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650782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Synthesis</a:t>
            </a:r>
          </a:p>
        </p:txBody>
      </p:sp>
      <p:sp>
        <p:nvSpPr>
          <p:cNvPr id="29" name="Oval 28"/>
          <p:cNvSpPr/>
          <p:nvPr/>
        </p:nvSpPr>
        <p:spPr>
          <a:xfrm>
            <a:off x="2400390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Structure</a:t>
            </a:r>
          </a:p>
        </p:txBody>
      </p:sp>
      <p:sp>
        <p:nvSpPr>
          <p:cNvPr id="30" name="Oval 29"/>
          <p:cNvSpPr/>
          <p:nvPr/>
        </p:nvSpPr>
        <p:spPr>
          <a:xfrm>
            <a:off x="4149998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Properties</a:t>
            </a:r>
          </a:p>
        </p:txBody>
      </p:sp>
      <p:sp>
        <p:nvSpPr>
          <p:cNvPr id="32" name="Oval 31"/>
          <p:cNvSpPr/>
          <p:nvPr/>
        </p:nvSpPr>
        <p:spPr>
          <a:xfrm>
            <a:off x="4149998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Properties</a:t>
            </a:r>
          </a:p>
        </p:txBody>
      </p:sp>
      <p:sp>
        <p:nvSpPr>
          <p:cNvPr id="33" name="Oval 32"/>
          <p:cNvSpPr/>
          <p:nvPr/>
        </p:nvSpPr>
        <p:spPr>
          <a:xfrm>
            <a:off x="5899607" y="2644142"/>
            <a:ext cx="2154080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Performance</a:t>
            </a:r>
          </a:p>
        </p:txBody>
      </p:sp>
      <p:sp>
        <p:nvSpPr>
          <p:cNvPr id="34" name="Oval 33"/>
          <p:cNvSpPr/>
          <p:nvPr/>
        </p:nvSpPr>
        <p:spPr>
          <a:xfrm>
            <a:off x="4149998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Properties</a:t>
            </a:r>
          </a:p>
        </p:txBody>
      </p:sp>
      <p:sp>
        <p:nvSpPr>
          <p:cNvPr id="35" name="Oval 34"/>
          <p:cNvSpPr/>
          <p:nvPr/>
        </p:nvSpPr>
        <p:spPr>
          <a:xfrm>
            <a:off x="5899607" y="2644142"/>
            <a:ext cx="2154080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Performance</a:t>
            </a:r>
          </a:p>
        </p:txBody>
      </p:sp>
      <p:pic>
        <p:nvPicPr>
          <p:cNvPr id="36" name="Picture 4" descr="Image result for ashby diagra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487" y="-10933"/>
            <a:ext cx="3260119" cy="244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382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6982" y="4920045"/>
            <a:ext cx="3383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Relationships and trends</a:t>
            </a:r>
          </a:p>
          <a:p>
            <a:r>
              <a:rPr lang="en-US" sz="2000" dirty="0"/>
              <a:t>Cause and effect</a:t>
            </a:r>
          </a:p>
          <a:p>
            <a:r>
              <a:rPr lang="en-US" sz="2000" dirty="0"/>
              <a:t>Conceptual Frameworks</a:t>
            </a:r>
          </a:p>
          <a:p>
            <a:r>
              <a:rPr lang="en-US" sz="2000" dirty="0"/>
              <a:t>Mathematical Models</a:t>
            </a:r>
          </a:p>
        </p:txBody>
      </p:sp>
      <p:sp>
        <p:nvSpPr>
          <p:cNvPr id="63" name="Oval 62"/>
          <p:cNvSpPr/>
          <p:nvPr/>
        </p:nvSpPr>
        <p:spPr>
          <a:xfrm>
            <a:off x="650782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Synthesis</a:t>
            </a:r>
          </a:p>
        </p:txBody>
      </p:sp>
      <p:sp>
        <p:nvSpPr>
          <p:cNvPr id="64" name="Oval 63"/>
          <p:cNvSpPr/>
          <p:nvPr/>
        </p:nvSpPr>
        <p:spPr>
          <a:xfrm>
            <a:off x="2400390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Structure</a:t>
            </a:r>
          </a:p>
        </p:txBody>
      </p:sp>
      <p:sp>
        <p:nvSpPr>
          <p:cNvPr id="65" name="Oval 64"/>
          <p:cNvSpPr/>
          <p:nvPr/>
        </p:nvSpPr>
        <p:spPr>
          <a:xfrm>
            <a:off x="4149998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Properties</a:t>
            </a:r>
          </a:p>
        </p:txBody>
      </p:sp>
      <p:sp>
        <p:nvSpPr>
          <p:cNvPr id="66" name="Oval 65"/>
          <p:cNvSpPr/>
          <p:nvPr/>
        </p:nvSpPr>
        <p:spPr>
          <a:xfrm>
            <a:off x="4149998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Properties</a:t>
            </a:r>
          </a:p>
        </p:txBody>
      </p:sp>
      <p:sp>
        <p:nvSpPr>
          <p:cNvPr id="67" name="Oval 66"/>
          <p:cNvSpPr/>
          <p:nvPr/>
        </p:nvSpPr>
        <p:spPr>
          <a:xfrm>
            <a:off x="5899607" y="2644142"/>
            <a:ext cx="2154080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Performance</a:t>
            </a:r>
          </a:p>
        </p:txBody>
      </p:sp>
      <p:sp>
        <p:nvSpPr>
          <p:cNvPr id="68" name="Oval 67"/>
          <p:cNvSpPr/>
          <p:nvPr/>
        </p:nvSpPr>
        <p:spPr>
          <a:xfrm>
            <a:off x="4149998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Properties</a:t>
            </a:r>
          </a:p>
        </p:txBody>
      </p:sp>
      <p:sp>
        <p:nvSpPr>
          <p:cNvPr id="69" name="Oval 68"/>
          <p:cNvSpPr/>
          <p:nvPr/>
        </p:nvSpPr>
        <p:spPr>
          <a:xfrm>
            <a:off x="5899607" y="2644142"/>
            <a:ext cx="2154080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Performance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932347" y="4096982"/>
            <a:ext cx="1984473" cy="214"/>
          </a:xfrm>
          <a:prstGeom prst="straightConnector1">
            <a:avLst/>
          </a:prstGeom>
          <a:ln w="57150">
            <a:solidFill>
              <a:srgbClr val="33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5" descr="http://www.hpcimedia.com/images/website/ManChemNews/DIR_1/F_74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61" y="981171"/>
            <a:ext cx="1486875" cy="144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310" y="1022647"/>
            <a:ext cx="2116474" cy="140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82" y="1160112"/>
            <a:ext cx="1435900" cy="126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0"/>
          <a:stretch/>
        </p:blipFill>
        <p:spPr bwMode="auto">
          <a:xfrm>
            <a:off x="2200224" y="971498"/>
            <a:ext cx="904424" cy="98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339" y="1022647"/>
            <a:ext cx="1808092" cy="1370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TextBox 78"/>
          <p:cNvSpPr txBox="1"/>
          <p:nvPr/>
        </p:nvSpPr>
        <p:spPr>
          <a:xfrm>
            <a:off x="721841" y="4243284"/>
            <a:ext cx="2616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u="sng" dirty="0">
                <a:solidFill>
                  <a:srgbClr val="0000FF"/>
                </a:solidFill>
              </a:rPr>
              <a:t>Materials science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161511" y="72746"/>
            <a:ext cx="8600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The Materials Science and Engineering Paradigm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84983" y="4557936"/>
            <a:ext cx="341305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Knowledge discovery </a:t>
            </a:r>
          </a:p>
          <a:p>
            <a:r>
              <a:rPr lang="en-US" sz="2800" b="1" dirty="0"/>
              <a:t>  in data science is a</a:t>
            </a:r>
          </a:p>
          <a:p>
            <a:r>
              <a:rPr lang="en-US" sz="2800" b="1" i="1" dirty="0"/>
              <a:t>    ‘grand challenge’</a:t>
            </a:r>
          </a:p>
        </p:txBody>
      </p:sp>
    </p:spTree>
    <p:extLst>
      <p:ext uri="{BB962C8B-B14F-4D97-AF65-F5344CB8AC3E}">
        <p14:creationId xmlns:p14="http://schemas.microsoft.com/office/powerpoint/2010/main" val="270488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geocentric model shell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24707" r="13088" b="2722"/>
          <a:stretch/>
        </p:blipFill>
        <p:spPr bwMode="auto">
          <a:xfrm>
            <a:off x="503673" y="1931408"/>
            <a:ext cx="3162300" cy="240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pernican-revolu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17"/>
          <a:stretch/>
        </p:blipFill>
        <p:spPr bwMode="auto">
          <a:xfrm>
            <a:off x="4518736" y="2059127"/>
            <a:ext cx="3685047" cy="238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644" y="397378"/>
            <a:ext cx="83318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Could a machine learn the structure of the solar system </a:t>
            </a:r>
          </a:p>
          <a:p>
            <a:r>
              <a:rPr lang="en-US" sz="2800" dirty="0"/>
              <a:t>from planetary motion data?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1333" y="4649927"/>
            <a:ext cx="2712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Geocentric Universe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61373" y="4649927"/>
            <a:ext cx="2921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Heliocentric Universe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151" y="5699431"/>
            <a:ext cx="8372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Actually both models predict the trajectory of planets accurately</a:t>
            </a:r>
          </a:p>
        </p:txBody>
      </p:sp>
    </p:spTree>
    <p:extLst>
      <p:ext uri="{BB962C8B-B14F-4D97-AF65-F5344CB8AC3E}">
        <p14:creationId xmlns:p14="http://schemas.microsoft.com/office/powerpoint/2010/main" val="96302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choolphysics.co.uk/age14-16/Astronomy/text/Epicycles_and_retrograde_motion/images/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274" y="1589796"/>
            <a:ext cx="2711273" cy="275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retrograde mo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38" y="1417977"/>
            <a:ext cx="3724457" cy="292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" y="312420"/>
            <a:ext cx="7482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Planets exhibit retrograde motion in the sky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86242" y="4437300"/>
            <a:ext cx="3721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Ptolemy’s geocentric model accounts </a:t>
            </a:r>
            <a:br>
              <a:rPr lang="en-US" dirty="0"/>
            </a:br>
            <a:r>
              <a:rPr lang="en-US" dirty="0"/>
              <a:t>for this with ‘epicycles’</a:t>
            </a:r>
          </a:p>
        </p:txBody>
      </p:sp>
      <p:pic>
        <p:nvPicPr>
          <p:cNvPr id="6146" name="Picture 2" descr="https://upload.wikimedia.org/wikipedia/en/3/34/UniversalProjectionPlanetarium-Type23-6.jpg">
            <a:extLst>
              <a:ext uri="{FF2B5EF4-FFF2-40B4-BE49-F238E27FC236}">
                <a16:creationId xmlns:a16="http://schemas.microsoft.com/office/drawing/2014/main" id="{2D604FE6-F03A-44C0-9716-9FBFFED1D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38" y="4581309"/>
            <a:ext cx="2043237" cy="196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8C4565-F7CC-42BE-9B6D-2ADBEA2D9577}"/>
              </a:ext>
            </a:extLst>
          </p:cNvPr>
          <p:cNvSpPr txBox="1"/>
          <p:nvPr/>
        </p:nvSpPr>
        <p:spPr>
          <a:xfrm>
            <a:off x="2469161" y="5440023"/>
            <a:ext cx="3053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Old planetarium </a:t>
            </a:r>
            <a:br>
              <a:rPr lang="en-US" b="1" dirty="0"/>
            </a:br>
            <a:r>
              <a:rPr lang="en-US" b="1" dirty="0"/>
              <a:t>projectors work on this model</a:t>
            </a:r>
          </a:p>
        </p:txBody>
      </p:sp>
    </p:spTree>
    <p:extLst>
      <p:ext uri="{BB962C8B-B14F-4D97-AF65-F5344CB8AC3E}">
        <p14:creationId xmlns:p14="http://schemas.microsoft.com/office/powerpoint/2010/main" val="69331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340" y="312420"/>
            <a:ext cx="7482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Planets exhibit retrograde motion in the sky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64947" y="4518580"/>
            <a:ext cx="41490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Actually, you can model any trajectory </a:t>
            </a:r>
          </a:p>
          <a:p>
            <a:pPr algn="ctr"/>
            <a:r>
              <a:rPr lang="en-US" dirty="0"/>
              <a:t>with enough epicycles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Epicycles are Fourier Transforms, </a:t>
            </a:r>
          </a:p>
          <a:p>
            <a:pPr algn="ctr"/>
            <a:r>
              <a:rPr lang="en-US" dirty="0"/>
              <a:t>and can approximate any smooth function</a:t>
            </a:r>
          </a:p>
        </p:txBody>
      </p:sp>
      <p:pic>
        <p:nvPicPr>
          <p:cNvPr id="9" name="Picture 2" descr="http://www.schoolphysics.co.uk/age14-16/Astronomy/text/Epicycles_and_retrograde_motion/images/1.png">
            <a:extLst>
              <a:ext uri="{FF2B5EF4-FFF2-40B4-BE49-F238E27FC236}">
                <a16:creationId xmlns:a16="http://schemas.microsoft.com/office/drawing/2014/main" id="{4FBA3021-B71E-49EF-94C6-FC3B9791A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274" y="1589796"/>
            <a:ext cx="2711273" cy="275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result for retrograde motion">
            <a:extLst>
              <a:ext uri="{FF2B5EF4-FFF2-40B4-BE49-F238E27FC236}">
                <a16:creationId xmlns:a16="http://schemas.microsoft.com/office/drawing/2014/main" id="{09229E39-022F-441C-AAA0-A62CECE7E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38" y="1417977"/>
            <a:ext cx="3724457" cy="292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723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45337"/>
            <a:ext cx="4762500" cy="4762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" y="312420"/>
            <a:ext cx="7482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Planets exhibit retrograde motion in the sky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64947" y="4518580"/>
            <a:ext cx="41490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Actually, you can model any trajectory </a:t>
            </a:r>
          </a:p>
          <a:p>
            <a:pPr algn="ctr"/>
            <a:r>
              <a:rPr lang="en-US" dirty="0"/>
              <a:t>with enough epicycles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Epicycles are Fourier Transforms, </a:t>
            </a:r>
          </a:p>
          <a:p>
            <a:pPr algn="ctr"/>
            <a:r>
              <a:rPr lang="en-US" dirty="0"/>
              <a:t>and can approximate any smooth function</a:t>
            </a:r>
          </a:p>
        </p:txBody>
      </p:sp>
      <p:pic>
        <p:nvPicPr>
          <p:cNvPr id="10" name="Picture 9" descr="Image result for retrograde motion">
            <a:extLst>
              <a:ext uri="{FF2B5EF4-FFF2-40B4-BE49-F238E27FC236}">
                <a16:creationId xmlns:a16="http://schemas.microsoft.com/office/drawing/2014/main" id="{8070BFE9-2258-40B5-B8D6-F1F2203F6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38" y="1417977"/>
            <a:ext cx="3724457" cy="292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31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95134" y="3837456"/>
            <a:ext cx="3226289" cy="2548047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ttps://upload.wikimedia.org/wikipedia/commons/thumb/4/46/Colored_neural_network.svg/300px-Colored_neural_network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77" y="791464"/>
            <a:ext cx="2610486" cy="314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649"/>
            <a:ext cx="3690841" cy="65981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4032926"/>
            <a:ext cx="4574183" cy="1275357"/>
            <a:chOff x="127538" y="4180523"/>
            <a:chExt cx="5146322" cy="148875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538" y="4180523"/>
              <a:ext cx="5146322" cy="1488757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2362200" y="5356860"/>
              <a:ext cx="22936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4574183" y="302260"/>
            <a:ext cx="4431030" cy="4050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Many modern machine-learning methods are also universal function </a:t>
            </a:r>
            <a:r>
              <a:rPr lang="en-US" sz="2400" dirty="0" err="1"/>
              <a:t>approximators</a:t>
            </a:r>
            <a:r>
              <a:rPr lang="en-US" sz="2400" dirty="0"/>
              <a:t>. 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400" i="1" dirty="0"/>
              <a:t>You don’t want to get the right answer for the wrong reason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400" dirty="0"/>
              <a:t>The Copernican model is based on a </a:t>
            </a:r>
            <a:r>
              <a:rPr lang="en-US" sz="2400" b="1" i="1" dirty="0"/>
              <a:t>physical mechanism </a:t>
            </a:r>
            <a:r>
              <a:rPr lang="en-US" sz="2400" dirty="0"/>
              <a:t>of </a:t>
            </a:r>
            <a:r>
              <a:rPr lang="en-US" sz="2400" b="1" i="1" dirty="0"/>
              <a:t>gravity</a:t>
            </a:r>
            <a:endParaRPr lang="en-US" sz="2400" b="1" i="1" u="sng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000" dirty="0"/>
          </a:p>
        </p:txBody>
      </p:sp>
      <p:pic>
        <p:nvPicPr>
          <p:cNvPr id="2050" name="Picture 2" descr="http://blog.urbansedlar.com/wp-content/uploads/2012/03/gravity_lab_3d1.pn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1" t="26845" r="6797" b="18780"/>
          <a:stretch/>
        </p:blipFill>
        <p:spPr bwMode="auto">
          <a:xfrm>
            <a:off x="5095134" y="3837456"/>
            <a:ext cx="3241195" cy="254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72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219919"/>
            <a:ext cx="9144000" cy="1057523"/>
          </a:xfrm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en-US" sz="4000" dirty="0"/>
              <a:t>What comes to your mind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4000" dirty="0"/>
              <a:t>when you hear ‘machine-learning’?</a:t>
            </a:r>
          </a:p>
        </p:txBody>
      </p:sp>
      <p:pic>
        <p:nvPicPr>
          <p:cNvPr id="5" name="Picture 2" descr="Image result for alphago">
            <a:extLst>
              <a:ext uri="{FF2B5EF4-FFF2-40B4-BE49-F238E27FC236}">
                <a16:creationId xmlns:a16="http://schemas.microsoft.com/office/drawing/2014/main" id="{48BD8720-B408-4E9D-9D00-0A05B85E3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93" y="1754049"/>
            <a:ext cx="2611230" cy="144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8F54D2-D851-40D1-B66F-1DD443414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743" y="1725054"/>
            <a:ext cx="2128339" cy="14703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3360" y="3195392"/>
            <a:ext cx="2857496" cy="546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Superhuman Game Performance </a:t>
            </a:r>
          </a:p>
          <a:p>
            <a:pPr algn="ctr"/>
            <a:r>
              <a:rPr lang="en-US" dirty="0"/>
              <a:t>(Go, Chess, Poker, </a:t>
            </a:r>
            <a:r>
              <a:rPr lang="en-US" dirty="0" err="1"/>
              <a:t>Dota</a:t>
            </a:r>
            <a:r>
              <a:rPr lang="en-US" dirty="0"/>
              <a:t> 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73436" y="3328328"/>
            <a:ext cx="1796466" cy="3124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Self-Driving Vehicles</a:t>
            </a:r>
          </a:p>
        </p:txBody>
      </p:sp>
      <p:pic>
        <p:nvPicPr>
          <p:cNvPr id="2054" name="Picture 6" descr="Robot Dog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43438"/>
            <a:ext cx="2205498" cy="145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799036" y="3299898"/>
            <a:ext cx="987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Robotics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9DFD6A-BC2F-49D4-9D4C-70D0D42564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922" r="23042"/>
          <a:stretch/>
        </p:blipFill>
        <p:spPr>
          <a:xfrm>
            <a:off x="61136" y="4405809"/>
            <a:ext cx="1647724" cy="1585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9833" y="6049970"/>
            <a:ext cx="1044698" cy="2411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Facial Recognition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7557" y="4266069"/>
            <a:ext cx="663517" cy="1481742"/>
          </a:xfrm>
          <a:prstGeom prst="rect">
            <a:avLst/>
          </a:prstGeom>
        </p:spPr>
      </p:pic>
      <p:pic>
        <p:nvPicPr>
          <p:cNvPr id="2052" name="Picture 4" descr="Image result for amazon echo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2" t="25618" r="14367" b="27773"/>
          <a:stretch/>
        </p:blipFill>
        <p:spPr bwMode="auto">
          <a:xfrm>
            <a:off x="2568026" y="4609769"/>
            <a:ext cx="1308870" cy="104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21440" y="6049970"/>
            <a:ext cx="1036509" cy="2411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Voice Recognition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0445" y="4304892"/>
            <a:ext cx="1867898" cy="16433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398757" y="6028032"/>
            <a:ext cx="1511345" cy="2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Recommender Engines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50910" y="5985863"/>
            <a:ext cx="1751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Google Translate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431892" y="4224283"/>
            <a:ext cx="2683600" cy="1685152"/>
            <a:chOff x="776287" y="1119187"/>
            <a:chExt cx="7591425" cy="461962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6287" y="1119187"/>
              <a:ext cx="7591425" cy="461962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90503" y="4520834"/>
              <a:ext cx="1082227" cy="11141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663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5" grpId="0"/>
      <p:bldP spid="8" grpId="0"/>
      <p:bldP spid="12" grpId="0"/>
      <p:bldP spid="18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6609" y="247172"/>
            <a:ext cx="7148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Our physical intuition </a:t>
            </a:r>
            <a:r>
              <a:rPr lang="en-US" sz="2400" dirty="0"/>
              <a:t>is based on</a:t>
            </a:r>
          </a:p>
          <a:p>
            <a:r>
              <a:rPr lang="en-US" sz="2400" dirty="0"/>
              <a:t>	the </a:t>
            </a:r>
            <a:r>
              <a:rPr lang="en-US" sz="2400" i="1" dirty="0"/>
              <a:t>structural form </a:t>
            </a:r>
            <a:r>
              <a:rPr lang="en-US" sz="2400" dirty="0"/>
              <a:t>of knowledge representation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46434" y="1188097"/>
            <a:ext cx="811286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http://www.schoolphysics.co.uk/age14-16/Astronomy/text/Epicycles_and_retrograde_motion/images/1.png">
            <a:extLst>
              <a:ext uri="{FF2B5EF4-FFF2-40B4-BE49-F238E27FC236}">
                <a16:creationId xmlns:a16="http://schemas.microsoft.com/office/drawing/2014/main" id="{1D768464-0831-4801-A036-BE2FB751D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14" y="2053130"/>
            <a:ext cx="2711273" cy="275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blog.urbansedlar.com/wp-content/uploads/2012/03/gravity_lab_3d1.png">
            <a:extLst>
              <a:ext uri="{FF2B5EF4-FFF2-40B4-BE49-F238E27FC236}">
                <a16:creationId xmlns:a16="http://schemas.microsoft.com/office/drawing/2014/main" id="{A990959D-E274-4A91-A48D-A3FD2FB7D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1" t="26845" r="6797" b="18780"/>
          <a:stretch/>
        </p:blipFill>
        <p:spPr bwMode="auto">
          <a:xfrm>
            <a:off x="4830091" y="2154976"/>
            <a:ext cx="3241195" cy="254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F0D6AC-FF3F-4117-9040-EB647C030116}"/>
              </a:ext>
            </a:extLst>
          </p:cNvPr>
          <p:cNvSpPr txBox="1"/>
          <p:nvPr/>
        </p:nvSpPr>
        <p:spPr>
          <a:xfrm>
            <a:off x="695739" y="5194852"/>
            <a:ext cx="32048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Machine-Learned Regression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+</a:t>
            </a:r>
            <a:r>
              <a:rPr lang="en-US" sz="2000" dirty="0">
                <a:solidFill>
                  <a:srgbClr val="0000FF"/>
                </a:solidFill>
              </a:rPr>
              <a:t> Accurate Predictions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-</a:t>
            </a:r>
            <a:r>
              <a:rPr lang="en-US" sz="2000" dirty="0">
                <a:solidFill>
                  <a:srgbClr val="FF0000"/>
                </a:solidFill>
              </a:rPr>
              <a:t> No knowledge discovery</a:t>
            </a:r>
          </a:p>
          <a:p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88FDBB-90DD-4646-B1A7-D525277065B3}"/>
              </a:ext>
            </a:extLst>
          </p:cNvPr>
          <p:cNvSpPr txBox="1"/>
          <p:nvPr/>
        </p:nvSpPr>
        <p:spPr>
          <a:xfrm>
            <a:off x="4916557" y="5194851"/>
            <a:ext cx="31999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Physically-Motivated Theory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+</a:t>
            </a:r>
            <a:r>
              <a:rPr lang="en-US" sz="2000" dirty="0">
                <a:solidFill>
                  <a:srgbClr val="0000FF"/>
                </a:solidFill>
              </a:rPr>
              <a:t> Accurate Predictions</a:t>
            </a:r>
          </a:p>
          <a:p>
            <a:r>
              <a:rPr lang="en-US" sz="2000" b="1" dirty="0">
                <a:solidFill>
                  <a:srgbClr val="007C00"/>
                </a:solidFill>
              </a:rPr>
              <a:t>+ Conceptual Understanding</a:t>
            </a:r>
          </a:p>
          <a:p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C04295-3EF4-4CF6-A265-A657E57CF4F9}"/>
              </a:ext>
            </a:extLst>
          </p:cNvPr>
          <p:cNvSpPr txBox="1"/>
          <p:nvPr/>
        </p:nvSpPr>
        <p:spPr>
          <a:xfrm>
            <a:off x="1265583" y="1487731"/>
            <a:ext cx="2237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Ptolemy’s Epicycles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E2E9AB-F261-413A-A0D9-5CF1A2C7DD42}"/>
              </a:ext>
            </a:extLst>
          </p:cNvPr>
          <p:cNvSpPr txBox="1"/>
          <p:nvPr/>
        </p:nvSpPr>
        <p:spPr>
          <a:xfrm>
            <a:off x="5340629" y="1487731"/>
            <a:ext cx="2185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Newtonian Gravity</a:t>
            </a:r>
          </a:p>
        </p:txBody>
      </p:sp>
    </p:spTree>
    <p:extLst>
      <p:ext uri="{BB962C8B-B14F-4D97-AF65-F5344CB8AC3E}">
        <p14:creationId xmlns:p14="http://schemas.microsoft.com/office/powerpoint/2010/main" val="1893146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63" y="2063826"/>
            <a:ext cx="3758728" cy="411915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76609" y="1318935"/>
            <a:ext cx="3558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ML representation of the Elements </a:t>
            </a:r>
          </a:p>
          <a:p>
            <a:r>
              <a:rPr lang="en-US" b="1" dirty="0"/>
              <a:t> </a:t>
            </a:r>
            <a:r>
              <a:rPr lang="en-US" dirty="0"/>
              <a:t>from ‘reading’ millions of abstracts</a:t>
            </a:r>
            <a:endParaRPr lang="en-US" i="1" dirty="0"/>
          </a:p>
        </p:txBody>
      </p:sp>
      <p:pic>
        <p:nvPicPr>
          <p:cNvPr id="2050" name="Picture 2" descr="Image result for periodic table tren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170" y="1988341"/>
            <a:ext cx="4061061" cy="234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82140" y="6258680"/>
            <a:ext cx="25325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V </a:t>
            </a:r>
            <a:r>
              <a:rPr lang="en-US" sz="1400" dirty="0" err="1"/>
              <a:t>Tshitoyan</a:t>
            </a:r>
            <a:r>
              <a:rPr lang="en-US" sz="1400" dirty="0"/>
              <a:t> et al., </a:t>
            </a:r>
            <a:r>
              <a:rPr lang="en-US" sz="1400" i="1" dirty="0"/>
              <a:t>Nature</a:t>
            </a:r>
            <a:r>
              <a:rPr lang="en-US" sz="1400" dirty="0"/>
              <a:t> (2019)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609" y="247172"/>
            <a:ext cx="7148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Our physical intuition </a:t>
            </a:r>
            <a:r>
              <a:rPr lang="en-US" sz="2400" dirty="0"/>
              <a:t>is based on</a:t>
            </a:r>
          </a:p>
          <a:p>
            <a:r>
              <a:rPr lang="en-US" sz="2400" dirty="0"/>
              <a:t>	the </a:t>
            </a:r>
            <a:r>
              <a:rPr lang="en-US" sz="2400" i="1" dirty="0"/>
              <a:t>structural form </a:t>
            </a:r>
            <a:r>
              <a:rPr lang="en-US" sz="2400" dirty="0"/>
              <a:t>of knowledge representation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5138541" y="1410099"/>
            <a:ext cx="30313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Periodic Table of Elements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46434" y="1188097"/>
            <a:ext cx="811286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00034" y="1431251"/>
            <a:ext cx="79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versus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72517" y="4948850"/>
            <a:ext cx="3492366" cy="1144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b="1" dirty="0">
                <a:solidFill>
                  <a:srgbClr val="0000FF"/>
                </a:solidFill>
              </a:rPr>
              <a:t>Whenever we do data science, </a:t>
            </a:r>
          </a:p>
          <a:p>
            <a:pPr>
              <a:lnSpc>
                <a:spcPct val="114000"/>
              </a:lnSpc>
            </a:pPr>
            <a:r>
              <a:rPr lang="en-US" sz="2000" b="1" dirty="0">
                <a:solidFill>
                  <a:srgbClr val="0000FF"/>
                </a:solidFill>
              </a:rPr>
              <a:t>we must hold </a:t>
            </a:r>
            <a:r>
              <a:rPr lang="en-US" sz="2000" b="1" i="1" dirty="0">
                <a:solidFill>
                  <a:srgbClr val="0000FF"/>
                </a:solidFill>
              </a:rPr>
              <a:t>high standards </a:t>
            </a:r>
          </a:p>
          <a:p>
            <a:pPr>
              <a:lnSpc>
                <a:spcPct val="114000"/>
              </a:lnSpc>
            </a:pPr>
            <a:r>
              <a:rPr lang="en-US" sz="2000" b="1" i="1" dirty="0">
                <a:solidFill>
                  <a:srgbClr val="0000FF"/>
                </a:solidFill>
              </a:rPr>
              <a:t>for communicating insight</a:t>
            </a:r>
          </a:p>
        </p:txBody>
      </p:sp>
    </p:spTree>
    <p:extLst>
      <p:ext uri="{BB962C8B-B14F-4D97-AF65-F5344CB8AC3E}">
        <p14:creationId xmlns:p14="http://schemas.microsoft.com/office/powerpoint/2010/main" val="343671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  <p:bldP spid="20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ata Analytics Project Lifecyc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6" b="4729"/>
          <a:stretch/>
        </p:blipFill>
        <p:spPr bwMode="auto">
          <a:xfrm>
            <a:off x="50800" y="1422400"/>
            <a:ext cx="9011920" cy="39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" y="372795"/>
            <a:ext cx="88290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222222"/>
                </a:solidFill>
                <a:latin typeface="Roboto"/>
              </a:rPr>
              <a:t>Cross-Industry Standard Process for Data Mining</a:t>
            </a:r>
          </a:p>
          <a:p>
            <a:pPr algn="ctr"/>
            <a:r>
              <a:rPr lang="en-US" sz="2800" dirty="0">
                <a:solidFill>
                  <a:srgbClr val="222222"/>
                </a:solidFill>
                <a:latin typeface="Roboto"/>
              </a:rPr>
              <a:t>(CRISP-DM)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28077" y="2006863"/>
            <a:ext cx="967637" cy="338554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Materials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51597" y="2383006"/>
            <a:ext cx="556260" cy="114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51597" y="2383006"/>
            <a:ext cx="556260" cy="114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2925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ata Analytics Project Lifecyc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4" b="4729"/>
          <a:stretch/>
        </p:blipFill>
        <p:spPr bwMode="auto">
          <a:xfrm>
            <a:off x="55879" y="0"/>
            <a:ext cx="9011920" cy="36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318480"/>
            <a:ext cx="967637" cy="338554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Materials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00797" y="772357"/>
            <a:ext cx="556260" cy="114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00797" y="772357"/>
            <a:ext cx="556260" cy="114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1" y="3907118"/>
            <a:ext cx="2533560" cy="2846232"/>
          </a:xfrm>
          <a:prstGeom prst="rect">
            <a:avLst/>
          </a:prstGeom>
        </p:spPr>
      </p:pic>
      <p:pic>
        <p:nvPicPr>
          <p:cNvPr id="16390" name="Picture 6" descr="https://science.sciencemag.org/content/sci/363/6426/471/F3.large.jpg?width=800&amp;height=600&amp;carousel=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921" y="3907118"/>
            <a:ext cx="5287630" cy="284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334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0196" y="1768333"/>
            <a:ext cx="637147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There were ~60 known elements in 1869</a:t>
            </a:r>
          </a:p>
          <a:p>
            <a:endParaRPr lang="en-US" sz="1400" b="1" dirty="0"/>
          </a:p>
          <a:p>
            <a:r>
              <a:rPr lang="en-US" sz="1600" b="1" dirty="0"/>
              <a:t>Observation: </a:t>
            </a:r>
            <a:r>
              <a:rPr lang="en-US" sz="1600" dirty="0"/>
              <a:t>Some elements reacted </a:t>
            </a:r>
            <a:r>
              <a:rPr lang="en-US" sz="1600" i="1" dirty="0"/>
              <a:t>similarly </a:t>
            </a:r>
            <a:r>
              <a:rPr lang="en-US" sz="1600" dirty="0"/>
              <a:t>to each other. 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Sodium, Lithium, Potassium.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Sulfur Selenium, Tellurium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Chlorine, Iodine, Bromine</a:t>
            </a:r>
          </a:p>
          <a:p>
            <a:pPr marL="342900" indent="-342900">
              <a:buFontTx/>
              <a:buChar char="-"/>
            </a:pPr>
            <a:endParaRPr lang="en-US" sz="1600" dirty="0"/>
          </a:p>
          <a:p>
            <a:pPr marL="342900" indent="-342900">
              <a:buFontTx/>
              <a:buChar char="-"/>
            </a:pPr>
            <a:endParaRPr lang="en-US" sz="1600" dirty="0"/>
          </a:p>
          <a:p>
            <a:pPr marL="342900" indent="-342900">
              <a:buFontTx/>
              <a:buChar char="-"/>
            </a:pPr>
            <a:endParaRPr lang="en-US" sz="1600" dirty="0"/>
          </a:p>
          <a:p>
            <a:pPr marL="342900" indent="-342900">
              <a:buFontTx/>
              <a:buChar char="-"/>
            </a:pPr>
            <a:endParaRPr lang="en-US" sz="1600" dirty="0"/>
          </a:p>
          <a:p>
            <a:pPr marL="342900" indent="-342900">
              <a:buFontTx/>
              <a:buChar char="-"/>
            </a:pPr>
            <a:endParaRPr lang="en-US" sz="1600" dirty="0"/>
          </a:p>
          <a:p>
            <a:pPr marL="342900" indent="-342900">
              <a:buFontTx/>
              <a:buChar char="-"/>
            </a:pPr>
            <a:endParaRPr lang="en-US" sz="1600" dirty="0"/>
          </a:p>
          <a:p>
            <a:pPr marL="342900" indent="-342900">
              <a:buFontTx/>
              <a:buChar char="-"/>
            </a:pPr>
            <a:endParaRPr lang="en-US" sz="1600" dirty="0"/>
          </a:p>
          <a:p>
            <a:pPr marL="342900" indent="-342900">
              <a:buFontTx/>
              <a:buChar char="-"/>
            </a:pPr>
            <a:endParaRPr lang="en-US" sz="1600" dirty="0"/>
          </a:p>
          <a:p>
            <a:pPr marL="342900" indent="-342900">
              <a:buFontTx/>
              <a:buChar char="-"/>
            </a:pPr>
            <a:endParaRPr lang="en-US" sz="1600" dirty="0"/>
          </a:p>
          <a:p>
            <a:pPr marL="342900" indent="-342900">
              <a:buFontTx/>
              <a:buChar char="-"/>
            </a:pPr>
            <a:endParaRPr lang="en-US" sz="1600" dirty="0"/>
          </a:p>
          <a:p>
            <a:r>
              <a:rPr lang="en-US" sz="2000" b="1" dirty="0">
                <a:solidFill>
                  <a:srgbClr val="FF0000"/>
                </a:solidFill>
              </a:rPr>
              <a:t>Question: </a:t>
            </a:r>
            <a:r>
              <a:rPr lang="en-US" sz="2000" dirty="0">
                <a:solidFill>
                  <a:srgbClr val="FF0000"/>
                </a:solidFill>
              </a:rPr>
              <a:t>Was there some organization to the elements? 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2" y="0"/>
            <a:ext cx="6807518" cy="899331"/>
          </a:xfrm>
          <a:prstGeom prst="rect">
            <a:avLst/>
          </a:prstGeom>
        </p:spPr>
      </p:pic>
      <p:pic>
        <p:nvPicPr>
          <p:cNvPr id="10" name="Picture 2" descr="Data Analytics Project Lifecyc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4" r="84316" b="6359"/>
          <a:stretch/>
        </p:blipFill>
        <p:spPr bwMode="auto">
          <a:xfrm>
            <a:off x="239492" y="1507183"/>
            <a:ext cx="1413467" cy="360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9492" y="1794132"/>
            <a:ext cx="967637" cy="338554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Materials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40289" y="2248009"/>
            <a:ext cx="556260" cy="114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40289" y="2248009"/>
            <a:ext cx="556260" cy="114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Image result for NaC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239" y="3538438"/>
            <a:ext cx="1575895" cy="157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844" y="3538438"/>
            <a:ext cx="1574315" cy="157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Image result for NaI sodium iodid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69" y="3538438"/>
            <a:ext cx="1584191" cy="158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4797" y="5114333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NaCl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13022" y="5139081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NaBr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985622" y="5122629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NaI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353640" y="1049361"/>
            <a:ext cx="81128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502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ata Analytics Project Lifecyc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2" t="20780" r="49887" b="4728"/>
          <a:stretch/>
        </p:blipFill>
        <p:spPr bwMode="auto">
          <a:xfrm>
            <a:off x="0" y="1635760"/>
            <a:ext cx="2836316" cy="353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86826" y="2181387"/>
            <a:ext cx="5337903" cy="199108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/>
              <a:t>Density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Color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Conductivity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Luster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Melting point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Boiling point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Crystallographic Planes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Refractive Index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rgbClr val="C00000"/>
                </a:solidFill>
              </a:rPr>
              <a:t>Atomic Weight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rgbClr val="C00000"/>
                </a:solidFill>
              </a:rPr>
              <a:t>Oxoacidity</a:t>
            </a:r>
            <a:r>
              <a:rPr lang="en-US" sz="2000" dirty="0">
                <a:solidFill>
                  <a:srgbClr val="C00000"/>
                </a:solidFill>
              </a:rPr>
              <a:t> (Oxide Stoichiometry)</a:t>
            </a:r>
          </a:p>
        </p:txBody>
      </p:sp>
      <p:pic>
        <p:nvPicPr>
          <p:cNvPr id="19460" name="Picture 4" descr="Image result for mineral fac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894" y="4544133"/>
            <a:ext cx="2212096" cy="166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06210" y="1444923"/>
            <a:ext cx="49498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/>
              <a:t>Available Chemical Data in 1869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62" y="0"/>
            <a:ext cx="6807518" cy="8993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55360" y="4497477"/>
            <a:ext cx="3088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Mendeleev organized the elements by other properties?</a:t>
            </a:r>
          </a:p>
          <a:p>
            <a:endParaRPr lang="en-US" dirty="0"/>
          </a:p>
          <a:p>
            <a:r>
              <a:rPr lang="en-US" dirty="0"/>
              <a:t>How accurate do you </a:t>
            </a:r>
          </a:p>
          <a:p>
            <a:r>
              <a:rPr lang="en-US" dirty="0"/>
              <a:t>think the data was? 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53640" y="1049361"/>
            <a:ext cx="81128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3579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DB7CF9C-BF62-C4D7-15FD-68F3148A1B34}"/>
              </a:ext>
            </a:extLst>
          </p:cNvPr>
          <p:cNvSpPr txBox="1"/>
          <p:nvPr/>
        </p:nvSpPr>
        <p:spPr>
          <a:xfrm>
            <a:off x="312727" y="226929"/>
            <a:ext cx="308864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cs typeface="Calibri"/>
              </a:rPr>
              <a:t>Thermal Conductivity</a:t>
            </a:r>
            <a:endParaRPr lang="en-US"/>
          </a:p>
        </p:txBody>
      </p:sp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7BFC9E3-000D-6C37-AB32-155BCFFEF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06" y="776237"/>
            <a:ext cx="9144077" cy="5300907"/>
          </a:xfrm>
        </p:spPr>
      </p:pic>
    </p:spTree>
    <p:extLst>
      <p:ext uri="{BB962C8B-B14F-4D97-AF65-F5344CB8AC3E}">
        <p14:creationId xmlns:p14="http://schemas.microsoft.com/office/powerpoint/2010/main" val="881259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294ECBD-CDAB-EFAC-85AE-21296E574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426" y="781416"/>
            <a:ext cx="9149100" cy="530090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B7CF9C-BF62-C4D7-15FD-68F3148A1B34}"/>
              </a:ext>
            </a:extLst>
          </p:cNvPr>
          <p:cNvSpPr txBox="1"/>
          <p:nvPr/>
        </p:nvSpPr>
        <p:spPr>
          <a:xfrm>
            <a:off x="312727" y="226928"/>
            <a:ext cx="308864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cs typeface="Calibri"/>
              </a:rPr>
              <a:t>Melting point</a:t>
            </a:r>
          </a:p>
        </p:txBody>
      </p:sp>
    </p:spTree>
    <p:extLst>
      <p:ext uri="{BB962C8B-B14F-4D97-AF65-F5344CB8AC3E}">
        <p14:creationId xmlns:p14="http://schemas.microsoft.com/office/powerpoint/2010/main" val="28852714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DB7CF9C-BF62-C4D7-15FD-68F3148A1B34}"/>
              </a:ext>
            </a:extLst>
          </p:cNvPr>
          <p:cNvSpPr txBox="1"/>
          <p:nvPr/>
        </p:nvSpPr>
        <p:spPr>
          <a:xfrm>
            <a:off x="312727" y="226928"/>
            <a:ext cx="308864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cs typeface="Calibri"/>
              </a:rPr>
              <a:t>Atomic Weight</a:t>
            </a:r>
            <a:endParaRPr lang="en-US"/>
          </a:p>
        </p:txBody>
      </p:sp>
      <p:pic>
        <p:nvPicPr>
          <p:cNvPr id="4" name="Picture 5" descr="Chart&#10;&#10;Description automatically generated">
            <a:extLst>
              <a:ext uri="{FF2B5EF4-FFF2-40B4-BE49-F238E27FC236}">
                <a16:creationId xmlns:a16="http://schemas.microsoft.com/office/drawing/2014/main" id="{2FF43C99-2EA0-AA05-2E5A-B48123F4A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78" y="786285"/>
            <a:ext cx="9108908" cy="5280811"/>
          </a:xfrm>
        </p:spPr>
      </p:pic>
    </p:spTree>
    <p:extLst>
      <p:ext uri="{BB962C8B-B14F-4D97-AF65-F5344CB8AC3E}">
        <p14:creationId xmlns:p14="http://schemas.microsoft.com/office/powerpoint/2010/main" val="10640013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42796r1ctbz645bo223zkcdl-wpengine.netdna-ssl.com/wp-content/uploads/2012/07/periodictablefig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451" y="2333293"/>
            <a:ext cx="2220434" cy="355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42796r1ctbz645bo223zkcdl-wpengine.netdna-ssl.com/wp-content/uploads/2012/07/periodictablefigur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266" y="2202566"/>
            <a:ext cx="2383095" cy="381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42796r1ctbz645bo223zkcdl-wpengine.netdna-ssl.com/wp-content/uploads/2012/07/periodictablefigure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75" y="2333295"/>
            <a:ext cx="2378226" cy="377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56776" y="1229904"/>
            <a:ext cx="817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Data Exploration – often the most important step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72" y="2276937"/>
            <a:ext cx="1201504" cy="29950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5862" y="0"/>
            <a:ext cx="6807518" cy="899331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353640" y="1049361"/>
            <a:ext cx="81128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600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13" y="508397"/>
            <a:ext cx="928468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232" y="508397"/>
            <a:ext cx="1057072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9655" y="509349"/>
            <a:ext cx="1779939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945" y="508397"/>
            <a:ext cx="940959" cy="9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7255" y="508397"/>
            <a:ext cx="1691914" cy="914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5280" y="1757095"/>
            <a:ext cx="8092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FAANG (Facebook, Apple, Amazon, Netflix, Google)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4546" y="2589539"/>
            <a:ext cx="85694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Since 2012, FAANG has solved many problems using: </a:t>
            </a:r>
          </a:p>
        </p:txBody>
      </p:sp>
      <p:pic>
        <p:nvPicPr>
          <p:cNvPr id="16" name="Picture 2" descr="https://upload.wikimedia.org/wikipedia/commons/thumb/4/46/Colored_neural_network.svg/300px-Colored_neural_network.sv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176" y="3329525"/>
            <a:ext cx="1881634" cy="22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000042" y="5778424"/>
            <a:ext cx="7718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Enormous amounts of data (10</a:t>
            </a:r>
            <a:r>
              <a:rPr lang="en-US" sz="2400" b="1" baseline="30000" dirty="0"/>
              <a:t>9 </a:t>
            </a:r>
            <a:r>
              <a:rPr lang="en-US" sz="2400" b="1" dirty="0"/>
              <a:t>– 10</a:t>
            </a:r>
            <a:r>
              <a:rPr lang="en-US" sz="2400" b="1" baseline="30000" dirty="0"/>
              <a:t>12 </a:t>
            </a:r>
            <a:r>
              <a:rPr lang="en-US" sz="2400" b="1" dirty="0"/>
              <a:t>data points)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6324600" y="3537640"/>
            <a:ext cx="18821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i="1" dirty="0"/>
          </a:p>
          <a:p>
            <a:r>
              <a:rPr lang="en-US" sz="2000" i="1" dirty="0"/>
              <a:t>Universal </a:t>
            </a:r>
          </a:p>
          <a:p>
            <a:r>
              <a:rPr lang="en-US" sz="2000" i="1" dirty="0"/>
              <a:t>Function </a:t>
            </a:r>
          </a:p>
          <a:p>
            <a:r>
              <a:rPr lang="en-US" sz="2000" i="1" dirty="0" err="1"/>
              <a:t>Approximators</a:t>
            </a:r>
            <a:endParaRPr lang="en-US" sz="2000" i="1" dirty="0"/>
          </a:p>
        </p:txBody>
      </p:sp>
      <p:sp>
        <p:nvSpPr>
          <p:cNvPr id="19" name="Rectangle 18"/>
          <p:cNvSpPr/>
          <p:nvPr/>
        </p:nvSpPr>
        <p:spPr>
          <a:xfrm>
            <a:off x="983580" y="3820795"/>
            <a:ext cx="24758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 Neural Networks </a:t>
            </a:r>
          </a:p>
          <a:p>
            <a:r>
              <a:rPr lang="en-US" sz="2400" b="1" dirty="0"/>
              <a:t> (Deep-Learning)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39908" y="4836458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219894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sciencenews.org/wp-content/uploads/2019/01/011919_perioidc-table_inline_1_7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800" y="1711434"/>
            <a:ext cx="3018800" cy="382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862" y="0"/>
            <a:ext cx="6807518" cy="8993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24660" y="1895230"/>
            <a:ext cx="36840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periodic principle is a</a:t>
            </a:r>
          </a:p>
          <a:p>
            <a:r>
              <a:rPr lang="en-US" sz="2400" dirty="0"/>
              <a:t>very unique representation!</a:t>
            </a:r>
          </a:p>
        </p:txBody>
      </p:sp>
      <p:pic>
        <p:nvPicPr>
          <p:cNvPr id="6" name="Picture 2" descr="Image result for deck of cards solitai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40" y="3046629"/>
            <a:ext cx="4015740" cy="181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ata Analytics Project Lifecyc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01" t="20984" b="4729"/>
          <a:stretch/>
        </p:blipFill>
        <p:spPr bwMode="auto">
          <a:xfrm>
            <a:off x="0" y="1711434"/>
            <a:ext cx="1468820" cy="36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353640" y="1049361"/>
            <a:ext cx="81128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89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sciencenews.org/wp-content/uploads/2019/01/011919_perioidc-table_inline_2_7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570" y="3708301"/>
            <a:ext cx="2928219" cy="281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862" y="0"/>
            <a:ext cx="6807518" cy="8993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224" y="1469346"/>
            <a:ext cx="514563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Predictive Power of the Periodic Representation</a:t>
            </a:r>
          </a:p>
          <a:p>
            <a:endParaRPr lang="en-US" dirty="0"/>
          </a:p>
          <a:p>
            <a:r>
              <a:rPr lang="en-US" dirty="0"/>
              <a:t>Missing elements in the Periodic Table </a:t>
            </a:r>
          </a:p>
          <a:p>
            <a:r>
              <a:rPr lang="en-US" dirty="0"/>
              <a:t>were quickly isolated, properties fit the trends</a:t>
            </a:r>
          </a:p>
          <a:p>
            <a:endParaRPr lang="en-US" dirty="0"/>
          </a:p>
          <a:p>
            <a:r>
              <a:rPr lang="en-US" dirty="0"/>
              <a:t>Gallium (1875), Scandium (1879), Germanium (1886)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977138" y="3777417"/>
            <a:ext cx="241938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Rationalized after </a:t>
            </a:r>
          </a:p>
          <a:p>
            <a:r>
              <a:rPr lang="en-US" dirty="0"/>
              <a:t>Quantum Mechanics</a:t>
            </a:r>
          </a:p>
          <a:p>
            <a:endParaRPr lang="en-US" i="1" dirty="0"/>
          </a:p>
          <a:p>
            <a:r>
              <a:rPr lang="en-US" i="1" dirty="0"/>
              <a:t>s, p, d, f </a:t>
            </a:r>
            <a:r>
              <a:rPr lang="en-US" dirty="0"/>
              <a:t>nature of </a:t>
            </a:r>
          </a:p>
          <a:p>
            <a:r>
              <a:rPr lang="en-US" dirty="0"/>
              <a:t>atomic orbitals</a:t>
            </a:r>
          </a:p>
          <a:p>
            <a:endParaRPr lang="en-US" i="1" dirty="0"/>
          </a:p>
          <a:p>
            <a:r>
              <a:rPr lang="en-US" dirty="0"/>
              <a:t>Atomic weight feature </a:t>
            </a:r>
          </a:p>
          <a:p>
            <a:r>
              <a:rPr lang="en-US" dirty="0"/>
              <a:t>became atomic number</a:t>
            </a:r>
          </a:p>
        </p:txBody>
      </p:sp>
      <p:pic>
        <p:nvPicPr>
          <p:cNvPr id="20482" name="Picture 2" descr="Image result for atomic orbit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6" y="3897487"/>
            <a:ext cx="2165109" cy="216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353640" y="1049361"/>
            <a:ext cx="81128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719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2" y="0"/>
            <a:ext cx="6807518" cy="8993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01744" y="2251568"/>
            <a:ext cx="48866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lucky are we that the Quantum numbers solution to the Schrodinger Equation </a:t>
            </a:r>
          </a:p>
          <a:p>
            <a:r>
              <a:rPr lang="en-US" dirty="0"/>
              <a:t>fills up in a 2-dimensional representation!</a:t>
            </a:r>
          </a:p>
          <a:p>
            <a:endParaRPr lang="en-US" dirty="0"/>
          </a:p>
          <a:p>
            <a:r>
              <a:rPr lang="en-US" dirty="0"/>
              <a:t>Nature doesn’t have to be that way!</a:t>
            </a:r>
          </a:p>
          <a:p>
            <a:endParaRPr lang="en-US" dirty="0"/>
          </a:p>
          <a:p>
            <a:endParaRPr lang="en-US" dirty="0"/>
          </a:p>
          <a:p>
            <a:endParaRPr lang="en-US" b="1" dirty="0"/>
          </a:p>
          <a:p>
            <a:r>
              <a:rPr lang="en-US" b="1" dirty="0">
                <a:solidFill>
                  <a:srgbClr val="FF0000"/>
                </a:solidFill>
              </a:rPr>
              <a:t>What other representations of the </a:t>
            </a:r>
          </a:p>
          <a:p>
            <a:r>
              <a:rPr lang="en-US" b="1" dirty="0">
                <a:solidFill>
                  <a:srgbClr val="FF0000"/>
                </a:solidFill>
              </a:rPr>
              <a:t>elements are out there? </a:t>
            </a:r>
          </a:p>
          <a:p>
            <a:endParaRPr lang="en-US" dirty="0"/>
          </a:p>
          <a:p>
            <a:r>
              <a:rPr lang="en-US" dirty="0"/>
              <a:t>Is there a better representation for oxide stability? </a:t>
            </a:r>
          </a:p>
          <a:p>
            <a:r>
              <a:rPr lang="en-US" dirty="0"/>
              <a:t>Is there a better representation for band gaps?</a:t>
            </a:r>
          </a:p>
          <a:p>
            <a:endParaRPr lang="en-US" dirty="0"/>
          </a:p>
        </p:txBody>
      </p:sp>
      <p:pic>
        <p:nvPicPr>
          <p:cNvPr id="11" name="Picture 2" descr="Image result for atomic orbi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75" y="1847970"/>
            <a:ext cx="2165109" cy="216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353640" y="1049361"/>
            <a:ext cx="81128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347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88AB4A32-908F-E7FC-AE8F-304E8C749A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8"/>
          <a:stretch/>
        </p:blipFill>
        <p:spPr>
          <a:xfrm>
            <a:off x="160435" y="1396411"/>
            <a:ext cx="8823129" cy="472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915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12F38D-2218-203A-94DF-C07BE8C9A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77"/>
          <a:stretch/>
        </p:blipFill>
        <p:spPr>
          <a:xfrm>
            <a:off x="583041" y="864782"/>
            <a:ext cx="8084554" cy="5610448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8873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6101" y="3476298"/>
            <a:ext cx="1854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Journal </a:t>
            </a:r>
            <a:r>
              <a:rPr lang="en-US" sz="2000" b="1" dirty="0"/>
              <a:t>Ranking</a:t>
            </a:r>
          </a:p>
        </p:txBody>
      </p:sp>
      <p:pic>
        <p:nvPicPr>
          <p:cNvPr id="7170" name="Picture 2" descr="https://s3-us-west-2.amazonaws.com/courses-images/wp-content/uploads/sites/1842/2017/05/26231853/800px-phylogenetictre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852" y="3633816"/>
            <a:ext cx="2804308" cy="191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sciencenotes.org/wp-content/uploads/2015/01/Periodic-Table-C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44" y="1188543"/>
            <a:ext cx="2495058" cy="19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1"/>
          <a:stretch/>
        </p:blipFill>
        <p:spPr bwMode="auto">
          <a:xfrm>
            <a:off x="6350402" y="3834774"/>
            <a:ext cx="2336567" cy="183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796342" y="3474554"/>
            <a:ext cx="1387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Scatter Plot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55042" y="1018303"/>
            <a:ext cx="12453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Periodic</a:t>
            </a:r>
            <a:r>
              <a:rPr lang="en-US" dirty="0"/>
              <a:t> Table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04791" y="3461104"/>
            <a:ext cx="275472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Phylogenetic</a:t>
            </a:r>
            <a:r>
              <a:rPr lang="en-US" sz="2000" dirty="0"/>
              <a:t> Tree of Life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689288" y="996381"/>
            <a:ext cx="2614962" cy="2235704"/>
            <a:chOff x="4806063" y="1306477"/>
            <a:chExt cx="2961257" cy="2394367"/>
          </a:xfrm>
        </p:grpSpPr>
        <p:pic>
          <p:nvPicPr>
            <p:cNvPr id="7176" name="Picture 8" descr="Related imag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6063" y="1306477"/>
              <a:ext cx="2961257" cy="2394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5253039" y="1432598"/>
              <a:ext cx="2199640" cy="6733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658780" y="1156734"/>
            <a:ext cx="1528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Ashby </a:t>
            </a:r>
            <a:r>
              <a:rPr lang="en-US" sz="2000" b="1" dirty="0"/>
              <a:t>Plot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199018"/>
            <a:ext cx="89209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The way we </a:t>
            </a:r>
            <a:r>
              <a:rPr lang="en-US" sz="2200" i="1" dirty="0"/>
              <a:t>think</a:t>
            </a:r>
            <a:r>
              <a:rPr lang="en-US" sz="2200" dirty="0"/>
              <a:t> is determined by our representation of the </a:t>
            </a:r>
            <a:r>
              <a:rPr lang="en-US" sz="2200" b="1" dirty="0"/>
              <a:t>structural form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3333" y="3891209"/>
            <a:ext cx="66075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dirty="0"/>
              <a:t>1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dirty="0"/>
              <a:t>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dirty="0"/>
              <a:t>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US" sz="2000" dirty="0"/>
          </a:p>
        </p:txBody>
      </p:sp>
      <p:pic>
        <p:nvPicPr>
          <p:cNvPr id="7180" name="Picture 12" descr="https://i1.wp.com/jonathan-balcombe.com/wp-content/uploads/2016/06/Nature-Journal-Logo-2.jpg?fit=1200%2C31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0" b="4445"/>
          <a:stretch/>
        </p:blipFill>
        <p:spPr bwMode="auto">
          <a:xfrm>
            <a:off x="764825" y="4044338"/>
            <a:ext cx="1209857" cy="32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" name="Picture 71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849" y="4481211"/>
            <a:ext cx="920296" cy="329332"/>
          </a:xfrm>
          <a:prstGeom prst="rect">
            <a:avLst/>
          </a:prstGeom>
        </p:spPr>
      </p:pic>
      <p:pic>
        <p:nvPicPr>
          <p:cNvPr id="7169" name="Picture 71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849" y="4918084"/>
            <a:ext cx="1225821" cy="3682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8755" y="6196677"/>
            <a:ext cx="8913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/>
              <a:t>How do you choose the best representation for your data? </a:t>
            </a:r>
          </a:p>
        </p:txBody>
      </p:sp>
    </p:spTree>
    <p:extLst>
      <p:ext uri="{BB962C8B-B14F-4D97-AF65-F5344CB8AC3E}">
        <p14:creationId xmlns:p14="http://schemas.microsoft.com/office/powerpoint/2010/main" val="2698477601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ata Analytics Project Lifecyc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6" b="4729"/>
          <a:stretch/>
        </p:blipFill>
        <p:spPr bwMode="auto">
          <a:xfrm>
            <a:off x="50800" y="1769242"/>
            <a:ext cx="9011920" cy="39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8077" y="2353705"/>
            <a:ext cx="967637" cy="338554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Materials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51597" y="2729848"/>
            <a:ext cx="556260" cy="114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51597" y="2729848"/>
            <a:ext cx="556260" cy="114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753870" y="103069"/>
            <a:ext cx="7098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/>
              <a:t>Expertise from your materials </a:t>
            </a:r>
            <a:br>
              <a:rPr lang="en-US" sz="4000" i="1" dirty="0"/>
            </a:br>
            <a:r>
              <a:rPr lang="en-US" sz="4000" i="1" dirty="0"/>
              <a:t>    science and engineering major </a:t>
            </a:r>
          </a:p>
        </p:txBody>
      </p:sp>
      <p:pic>
        <p:nvPicPr>
          <p:cNvPr id="22" name="Picture 2" descr="Materials Science logo with photo of Wenhao Sun">
            <a:extLst>
              <a:ext uri="{FF2B5EF4-FFF2-40B4-BE49-F238E27FC236}">
                <a16:creationId xmlns:a16="http://schemas.microsoft.com/office/drawing/2014/main" id="{C56BDB48-6981-4C19-81B8-7CAD68421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8" r="44304" b="10360"/>
          <a:stretch/>
        </p:blipFill>
        <p:spPr bwMode="auto">
          <a:xfrm>
            <a:off x="196705" y="159086"/>
            <a:ext cx="1200560" cy="121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2512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800" y="393115"/>
            <a:ext cx="88290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Roboto"/>
              </a:rPr>
              <a:t>Materials Science and Engineering Version</a:t>
            </a:r>
          </a:p>
          <a:p>
            <a:pPr algn="ctr"/>
            <a:r>
              <a:rPr lang="en-US" sz="2800" dirty="0">
                <a:solidFill>
                  <a:srgbClr val="222222"/>
                </a:solidFill>
                <a:latin typeface="Roboto"/>
              </a:rPr>
              <a:t>of Crisp-DM</a:t>
            </a:r>
          </a:p>
        </p:txBody>
      </p:sp>
      <p:pic>
        <p:nvPicPr>
          <p:cNvPr id="7" name="Picture 2" descr="Data Analytics Project Lifecyc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686" r="83718" b="6751"/>
          <a:stretch/>
        </p:blipFill>
        <p:spPr bwMode="auto">
          <a:xfrm>
            <a:off x="50800" y="1422400"/>
            <a:ext cx="1467224" cy="380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08810" y="2583180"/>
            <a:ext cx="724375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 What dataset will you use? </a:t>
            </a:r>
          </a:p>
          <a:p>
            <a:r>
              <a:rPr lang="en-US" sz="2000" dirty="0"/>
              <a:t>          - Will you create your own data or access a database? </a:t>
            </a:r>
          </a:p>
          <a:p>
            <a:r>
              <a:rPr lang="en-US" sz="2000" dirty="0"/>
              <a:t>          - What is the form of the data? Numbers? Images? Plots?</a:t>
            </a:r>
          </a:p>
          <a:p>
            <a:endParaRPr lang="en-US" sz="2000" dirty="0"/>
          </a:p>
          <a:p>
            <a:r>
              <a:rPr lang="en-US" sz="2000" dirty="0"/>
              <a:t>2. What is the most interesting question you can ask this dataset? </a:t>
            </a:r>
          </a:p>
          <a:p>
            <a:endParaRPr lang="en-US" sz="2000" dirty="0"/>
          </a:p>
          <a:p>
            <a:r>
              <a:rPr lang="en-US" sz="2000" dirty="0"/>
              <a:t>3. Is the representation of the data amenable </a:t>
            </a:r>
          </a:p>
          <a:p>
            <a:r>
              <a:rPr lang="en-US" sz="2000" b="1" i="1" dirty="0"/>
              <a:t>	to the question you are trying to answer? </a:t>
            </a:r>
            <a:endParaRPr lang="en-US" sz="2000" dirty="0"/>
          </a:p>
          <a:p>
            <a:endParaRPr lang="en-US" sz="2000" b="1" i="1" dirty="0"/>
          </a:p>
          <a:p>
            <a:r>
              <a:rPr lang="en-US" sz="2400" dirty="0">
                <a:solidFill>
                  <a:srgbClr val="FF0000"/>
                </a:solidFill>
              </a:rPr>
              <a:t>The most important thing for a successful data project 	is a </a:t>
            </a:r>
            <a:r>
              <a:rPr lang="en-US" sz="2400" i="1" dirty="0">
                <a:solidFill>
                  <a:srgbClr val="FF0000"/>
                </a:solidFill>
              </a:rPr>
              <a:t>well-poised </a:t>
            </a:r>
            <a:r>
              <a:rPr lang="en-US" sz="2400" dirty="0">
                <a:solidFill>
                  <a:srgbClr val="FF0000"/>
                </a:solidFill>
              </a:rPr>
              <a:t>hypothesis.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28077" y="2006863"/>
            <a:ext cx="967637" cy="338554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Materials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51597" y="2383006"/>
            <a:ext cx="556260" cy="114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51597" y="2383006"/>
            <a:ext cx="556260" cy="114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808810" y="1760641"/>
            <a:ext cx="70924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u="sng" dirty="0"/>
              <a:t>Before you start a data-project in MSE, ask yourself</a:t>
            </a:r>
          </a:p>
        </p:txBody>
      </p:sp>
    </p:spTree>
    <p:extLst>
      <p:ext uri="{BB962C8B-B14F-4D97-AF65-F5344CB8AC3E}">
        <p14:creationId xmlns:p14="http://schemas.microsoft.com/office/powerpoint/2010/main" val="24536883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8432DD6-51D9-E498-5734-7B76790E9F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130953"/>
              </p:ext>
            </p:extLst>
          </p:nvPr>
        </p:nvGraphicFramePr>
        <p:xfrm>
          <a:off x="90910" y="316553"/>
          <a:ext cx="8797910" cy="55100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3513">
                  <a:extLst>
                    <a:ext uri="{9D8B030D-6E8A-4147-A177-3AD203B41FA5}">
                      <a16:colId xmlns:a16="http://schemas.microsoft.com/office/drawing/2014/main" val="1481056376"/>
                    </a:ext>
                  </a:extLst>
                </a:gridCol>
                <a:gridCol w="1466319">
                  <a:extLst>
                    <a:ext uri="{9D8B030D-6E8A-4147-A177-3AD203B41FA5}">
                      <a16:colId xmlns:a16="http://schemas.microsoft.com/office/drawing/2014/main" val="2271249510"/>
                    </a:ext>
                  </a:extLst>
                </a:gridCol>
                <a:gridCol w="1466319">
                  <a:extLst>
                    <a:ext uri="{9D8B030D-6E8A-4147-A177-3AD203B41FA5}">
                      <a16:colId xmlns:a16="http://schemas.microsoft.com/office/drawing/2014/main" val="2712473039"/>
                    </a:ext>
                  </a:extLst>
                </a:gridCol>
                <a:gridCol w="1596245">
                  <a:extLst>
                    <a:ext uri="{9D8B030D-6E8A-4147-A177-3AD203B41FA5}">
                      <a16:colId xmlns:a16="http://schemas.microsoft.com/office/drawing/2014/main" val="108719384"/>
                    </a:ext>
                  </a:extLst>
                </a:gridCol>
                <a:gridCol w="1522001">
                  <a:extLst>
                    <a:ext uri="{9D8B030D-6E8A-4147-A177-3AD203B41FA5}">
                      <a16:colId xmlns:a16="http://schemas.microsoft.com/office/drawing/2014/main" val="971997420"/>
                    </a:ext>
                  </a:extLst>
                </a:gridCol>
                <a:gridCol w="1373513">
                  <a:extLst>
                    <a:ext uri="{9D8B030D-6E8A-4147-A177-3AD203B41FA5}">
                      <a16:colId xmlns:a16="http://schemas.microsoft.com/office/drawing/2014/main" val="800451352"/>
                    </a:ext>
                  </a:extLst>
                </a:gridCol>
              </a:tblGrid>
              <a:tr h="4746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Time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26-Jul (Monday)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27-Jul (Tuesday)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28-Jul (Wednesday)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29-Jul (Thursday)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30-Jul (Friday)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1255685"/>
                  </a:ext>
                </a:extLst>
              </a:tr>
              <a:tr h="4746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8:45 – 10:15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Workshop @ </a:t>
                      </a:r>
                      <a:r>
                        <a:rPr lang="en-US" sz="1100" b="1" u="none" strike="noStrike" dirty="0" err="1">
                          <a:effectLst/>
                        </a:rPr>
                        <a:t>hotspring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124242250"/>
                  </a:ext>
                </a:extLst>
              </a:tr>
              <a:tr h="4746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10:30 – 12:00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23709167"/>
                  </a:ext>
                </a:extLst>
              </a:tr>
              <a:tr h="14240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13:00 - 14:30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Lunch time</a:t>
                      </a:r>
                      <a:br>
                        <a:rPr lang="en-US" sz="1400" b="1" u="none" strike="noStrike" dirty="0">
                          <a:effectLst/>
                        </a:rPr>
                      </a:br>
                      <a:r>
                        <a:rPr lang="en-US" sz="1400" b="1" u="none" strike="noStrike" dirty="0">
                          <a:effectLst/>
                        </a:rPr>
                        <a:t>with Prof Wenhao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Lecture 5: </a:t>
                      </a:r>
                      <a:br>
                        <a:rPr lang="en-US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</a:br>
                      <a:r>
                        <a:rPr lang="en-US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Data Science and Metastability</a:t>
                      </a:r>
                      <a:endParaRPr lang="en-US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10380102"/>
                  </a:ext>
                </a:extLst>
              </a:tr>
              <a:tr h="4746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14:45 - 16:30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Learn from TA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Learn from TA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Learn from TA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97236784"/>
                  </a:ext>
                </a:extLst>
              </a:tr>
              <a:tr h="10936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16:30 - 18:00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Lecture 1: </a:t>
                      </a:r>
                      <a:b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</a:br>
                      <a: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Introduction to Data Science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Lecture 3: </a:t>
                      </a:r>
                      <a:b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</a:br>
                      <a: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Machine-Learning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Workshop @ hotspring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Lecture 6: </a:t>
                      </a:r>
                      <a:br>
                        <a:rPr lang="en-US" sz="12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Machine-Learning 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Lecture 8: </a:t>
                      </a:r>
                      <a:br>
                        <a:rPr lang="en-US" sz="12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Telling data stories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6693107"/>
                  </a:ext>
                </a:extLst>
              </a:tr>
              <a:tr h="10936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18:15 - 19:30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Lecture 2: </a:t>
                      </a:r>
                    </a:p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Python, </a:t>
                      </a:r>
                      <a:r>
                        <a:rPr lang="en-US" sz="1200" b="1" i="0" u="none" strike="noStrike" dirty="0" err="1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Pymatgen</a:t>
                      </a:r>
                      <a:r>
                        <a:rPr lang="en-US" sz="12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 and the Materials Project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Lecture 4: </a:t>
                      </a:r>
                      <a:b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</a:br>
                      <a: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Hands on Module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Lecture 7: </a:t>
                      </a:r>
                    </a:p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Figures Design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28908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5845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851" y="1864989"/>
            <a:ext cx="2291884" cy="1559426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53340" y="1005840"/>
            <a:ext cx="9144000" cy="4707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/>
              <a:t>How to get &gt;10</a:t>
            </a:r>
            <a:r>
              <a:rPr lang="en-US" baseline="30000" dirty="0"/>
              <a:t>9</a:t>
            </a:r>
            <a:r>
              <a:rPr lang="en-US" dirty="0"/>
              <a:t> datapoints: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23320" y="279736"/>
            <a:ext cx="4738467" cy="598402"/>
            <a:chOff x="397413" y="508397"/>
            <a:chExt cx="7011756" cy="91535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413" y="508397"/>
              <a:ext cx="928468" cy="9144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79232" y="508397"/>
              <a:ext cx="1057072" cy="9144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89655" y="509349"/>
              <a:ext cx="1779939" cy="9144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22945" y="508397"/>
              <a:ext cx="940959" cy="9144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17255" y="508397"/>
              <a:ext cx="1691914" cy="914400"/>
            </a:xfrm>
            <a:prstGeom prst="rect">
              <a:avLst/>
            </a:prstGeom>
          </p:spPr>
        </p:pic>
      </p:grpSp>
      <p:pic>
        <p:nvPicPr>
          <p:cNvPr id="27" name="Picture 2" descr="Image result for alphago">
            <a:extLst>
              <a:ext uri="{FF2B5EF4-FFF2-40B4-BE49-F238E27FC236}">
                <a16:creationId xmlns:a16="http://schemas.microsoft.com/office/drawing/2014/main" id="{48BD8720-B408-4E9D-9D00-0A05B85E3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01" y="1958340"/>
            <a:ext cx="2611230" cy="1441343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8F54D2-D851-40D1-B66F-1DD443414F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1251" y="1929345"/>
            <a:ext cx="2128339" cy="1470338"/>
          </a:xfrm>
          <a:prstGeom prst="rect">
            <a:avLst/>
          </a:prstGeom>
          <a:ln w="19050"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241868" y="3399683"/>
            <a:ext cx="2857496" cy="546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Superhuman Game Performance </a:t>
            </a:r>
          </a:p>
          <a:p>
            <a:pPr algn="ctr"/>
            <a:r>
              <a:rPr lang="en-US" dirty="0"/>
              <a:t>(Go, Chess, Poker, </a:t>
            </a:r>
            <a:r>
              <a:rPr lang="en-US" dirty="0" err="1"/>
              <a:t>Dota</a:t>
            </a:r>
            <a:r>
              <a:rPr lang="en-US" dirty="0"/>
              <a:t> 2)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01944" y="3532619"/>
            <a:ext cx="1796466" cy="3124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Self-Driving Vehicles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27544" y="3504189"/>
            <a:ext cx="987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Robotics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79DFD6A-BC2F-49D4-9D4C-70D0D425647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922" r="23042"/>
          <a:stretch/>
        </p:blipFill>
        <p:spPr>
          <a:xfrm>
            <a:off x="89644" y="4610100"/>
            <a:ext cx="1647724" cy="15855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18341" y="6254261"/>
            <a:ext cx="1044698" cy="2411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Facial Recognition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66065" y="4470360"/>
            <a:ext cx="663517" cy="1481742"/>
          </a:xfrm>
          <a:prstGeom prst="rect">
            <a:avLst/>
          </a:prstGeom>
        </p:spPr>
      </p:pic>
      <p:pic>
        <p:nvPicPr>
          <p:cNvPr id="36" name="Picture 4" descr="Image result for amazon echo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2" t="25618" r="14367" b="27773"/>
          <a:stretch/>
        </p:blipFill>
        <p:spPr bwMode="auto">
          <a:xfrm>
            <a:off x="2596534" y="4814060"/>
            <a:ext cx="1308870" cy="104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449948" y="6254261"/>
            <a:ext cx="1036509" cy="2411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Voice Recognition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48953" y="4509183"/>
            <a:ext cx="1867898" cy="164336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427265" y="6232323"/>
            <a:ext cx="1511345" cy="2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Recommender Engines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879418" y="6190154"/>
            <a:ext cx="1751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Google Translate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6460400" y="4428574"/>
            <a:ext cx="2683600" cy="1685152"/>
            <a:chOff x="776287" y="1119187"/>
            <a:chExt cx="7591425" cy="4619625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76287" y="1119187"/>
              <a:ext cx="7591425" cy="4619625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390503" y="4520834"/>
              <a:ext cx="1082227" cy="1114192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540117" y="2297380"/>
            <a:ext cx="2394502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Easily simulate billions </a:t>
            </a:r>
          </a:p>
          <a:p>
            <a:r>
              <a:rPr lang="en-US" dirty="0"/>
              <a:t>of games in a computer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981999" y="2307789"/>
            <a:ext cx="1436355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Uber + Lyft </a:t>
            </a:r>
          </a:p>
          <a:p>
            <a:pPr algn="ctr"/>
            <a:r>
              <a:rPr lang="en-US" dirty="0"/>
              <a:t>with cameras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0" y="4520959"/>
            <a:ext cx="926151" cy="92333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Users </a:t>
            </a:r>
          </a:p>
          <a:p>
            <a:pPr algn="ctr"/>
            <a:r>
              <a:rPr lang="en-US" dirty="0"/>
              <a:t>tagging </a:t>
            </a:r>
          </a:p>
          <a:p>
            <a:pPr algn="ctr"/>
            <a:r>
              <a:rPr lang="en-US" dirty="0"/>
              <a:t>friends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134535" y="4925293"/>
            <a:ext cx="1770869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Millions of users </a:t>
            </a:r>
          </a:p>
          <a:p>
            <a:pPr algn="ctr"/>
            <a:r>
              <a:rPr lang="en-US" dirty="0"/>
              <a:t>giving free data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245661" y="5023100"/>
            <a:ext cx="1770869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Millions of users </a:t>
            </a:r>
          </a:p>
          <a:p>
            <a:pPr algn="ctr"/>
            <a:r>
              <a:rPr lang="en-US" dirty="0"/>
              <a:t>giving free data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619769" y="4925292"/>
            <a:ext cx="2032928" cy="92333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Newspaper articles </a:t>
            </a:r>
          </a:p>
          <a:p>
            <a:pPr algn="ctr"/>
            <a:r>
              <a:rPr lang="en-US" dirty="0"/>
              <a:t>translated in </a:t>
            </a:r>
          </a:p>
          <a:p>
            <a:pPr algn="ctr"/>
            <a:r>
              <a:rPr lang="en-US" dirty="0"/>
              <a:t>multiple languages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665744" y="2341348"/>
            <a:ext cx="1281313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Simulate in </a:t>
            </a:r>
          </a:p>
          <a:p>
            <a:pPr algn="ctr"/>
            <a:r>
              <a:rPr lang="en-US" dirty="0"/>
              <a:t>a computer</a:t>
            </a:r>
          </a:p>
        </p:txBody>
      </p:sp>
    </p:spTree>
    <p:extLst>
      <p:ext uri="{BB962C8B-B14F-4D97-AF65-F5344CB8AC3E}">
        <p14:creationId xmlns:p14="http://schemas.microsoft.com/office/powerpoint/2010/main" val="245886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tGPT - Google Chrome 2023-06-14 11-41-15">
            <a:hlinkClick r:id="" action="ppaction://media"/>
            <a:extLst>
              <a:ext uri="{FF2B5EF4-FFF2-40B4-BE49-F238E27FC236}">
                <a16:creationId xmlns:a16="http://schemas.microsoft.com/office/drawing/2014/main" id="{63C4399F-A1FC-125F-66F6-5080A4DD05E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913" y="220980"/>
            <a:ext cx="8972174" cy="616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6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9962" y="1303019"/>
            <a:ext cx="5658298" cy="5440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1) MSE Data is often very expensive to make</a:t>
            </a:r>
            <a:br>
              <a:rPr lang="en-US" sz="2400" dirty="0"/>
            </a:br>
            <a:r>
              <a:rPr lang="en-US" sz="2400" dirty="0"/>
              <a:t>        and exists in very narrow domains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400" dirty="0"/>
              <a:t>2) If data exists, it’s not always labeled</a:t>
            </a:r>
            <a:br>
              <a:rPr lang="en-US" sz="2400" dirty="0"/>
            </a:b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br>
              <a:rPr lang="en-US" sz="2400" dirty="0"/>
            </a:br>
            <a:r>
              <a:rPr lang="en-US" sz="2400" dirty="0"/>
              <a:t>3) In general, MSE Data is ‘small data’. </a:t>
            </a:r>
          </a:p>
          <a:p>
            <a:r>
              <a:rPr lang="en-US" sz="1800" dirty="0"/>
              <a:t>How many known inorganic compounds?    </a:t>
            </a:r>
          </a:p>
          <a:p>
            <a:r>
              <a:rPr lang="en-US" sz="1800" dirty="0"/>
              <a:t>How many measured material band gaps? </a:t>
            </a:r>
          </a:p>
          <a:p>
            <a:r>
              <a:rPr lang="en-US" sz="1800" dirty="0"/>
              <a:t>How many measured elastic tensors?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242" y="233531"/>
            <a:ext cx="7182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Most materials science data is ‘small data’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6A3312-C02D-4881-8F20-56E077269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42" y="1363980"/>
            <a:ext cx="2814758" cy="3704812"/>
          </a:xfrm>
          <a:prstGeom prst="rect">
            <a:avLst/>
          </a:prstGeom>
        </p:spPr>
      </p:pic>
      <p:pic>
        <p:nvPicPr>
          <p:cNvPr id="4098" name="Picture 2" descr="Image result for dislocations microstruc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692" y="2983070"/>
            <a:ext cx="2213669" cy="161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band struc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338" y="2872580"/>
            <a:ext cx="2458934" cy="184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62487" y="5286494"/>
            <a:ext cx="1059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~100,000</a:t>
            </a:r>
          </a:p>
        </p:txBody>
      </p:sp>
      <p:sp>
        <p:nvSpPr>
          <p:cNvPr id="6" name="Rectangle 5"/>
          <p:cNvSpPr/>
          <p:nvPr/>
        </p:nvSpPr>
        <p:spPr>
          <a:xfrm>
            <a:off x="7562487" y="5655826"/>
            <a:ext cx="878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&lt;1000. </a:t>
            </a:r>
          </a:p>
        </p:txBody>
      </p:sp>
      <p:sp>
        <p:nvSpPr>
          <p:cNvPr id="7" name="Rectangle 6"/>
          <p:cNvSpPr/>
          <p:nvPr/>
        </p:nvSpPr>
        <p:spPr>
          <a:xfrm>
            <a:off x="7562487" y="6040874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~150. </a:t>
            </a:r>
          </a:p>
        </p:txBody>
      </p:sp>
    </p:spTree>
    <p:extLst>
      <p:ext uri="{BB962C8B-B14F-4D97-AF65-F5344CB8AC3E}">
        <p14:creationId xmlns:p14="http://schemas.microsoft.com/office/powerpoint/2010/main" val="262905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80289" y="5432734"/>
            <a:ext cx="4411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3333FF"/>
                </a:solidFill>
              </a:rPr>
              <a:t>What do we want to do with </a:t>
            </a:r>
          </a:p>
          <a:p>
            <a:r>
              <a:rPr lang="en-US" sz="2800" dirty="0">
                <a:solidFill>
                  <a:srgbClr val="3333FF"/>
                </a:solidFill>
              </a:rPr>
              <a:t>all this data in MSE?</a:t>
            </a:r>
          </a:p>
        </p:txBody>
      </p:sp>
      <p:sp>
        <p:nvSpPr>
          <p:cNvPr id="2" name="Rectangle 1"/>
          <p:cNvSpPr/>
          <p:nvPr/>
        </p:nvSpPr>
        <p:spPr>
          <a:xfrm>
            <a:off x="213306" y="188676"/>
            <a:ext cx="87514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This is starting to change due to ‘big materials data’</a:t>
            </a:r>
          </a:p>
        </p:txBody>
      </p:sp>
      <p:pic>
        <p:nvPicPr>
          <p:cNvPr id="7170" name="Picture 2" descr="Image result for combinatorial sputter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939" y="1709445"/>
            <a:ext cx="3336125" cy="288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66740" y="4710677"/>
            <a:ext cx="2489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Kube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Materialia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(2019)</a:t>
            </a:r>
            <a:endParaRPr lang="en-US" sz="1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4462" y="1496926"/>
            <a:ext cx="4565827" cy="1196194"/>
            <a:chOff x="371933" y="1100030"/>
            <a:chExt cx="8050708" cy="2006384"/>
          </a:xfrm>
        </p:grpSpPr>
        <p:pic>
          <p:nvPicPr>
            <p:cNvPr id="17" name="Picture 2" descr="https://secure.surveymonkey.com/_resources/19292/62269292/f0b6947c-8c43-455f-be20-63c83650e94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33" y="1100030"/>
              <a:ext cx="2617361" cy="1174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97676" y="1204349"/>
              <a:ext cx="1706409" cy="126966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92757" y="2518190"/>
              <a:ext cx="2243291" cy="51978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00003" y="2372436"/>
              <a:ext cx="2677940" cy="7339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The Inorganic Crystal </a:t>
              </a:r>
              <a:br>
                <a:rPr lang="en-US" sz="1200" dirty="0"/>
              </a:br>
              <a:r>
                <a:rPr lang="en-US" sz="1200" dirty="0"/>
                <a:t>Structure Database</a:t>
              </a:r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3144869" y="1606718"/>
              <a:ext cx="371707" cy="55756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5966128" y="1617869"/>
              <a:ext cx="371707" cy="55756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02401" y="1121862"/>
              <a:ext cx="1920240" cy="1795007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14462" y="1082173"/>
            <a:ext cx="2900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/>
              <a:t>High-throughput Computing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b="56627"/>
          <a:stretch/>
        </p:blipFill>
        <p:spPr>
          <a:xfrm>
            <a:off x="187095" y="2812235"/>
            <a:ext cx="2283782" cy="6157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/>
          <a:srcRect t="55414"/>
          <a:stretch/>
        </p:blipFill>
        <p:spPr>
          <a:xfrm>
            <a:off x="2448688" y="2810840"/>
            <a:ext cx="2283782" cy="63296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399063" y="1127594"/>
            <a:ext cx="331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/>
              <a:t>Robotic/Combinatorial Synthesis</a:t>
            </a:r>
          </a:p>
        </p:txBody>
      </p:sp>
      <p:pic>
        <p:nvPicPr>
          <p:cNvPr id="34" name="Picture 10" descr="Image result for beamline terabytes dat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3" b="21887"/>
          <a:stretch/>
        </p:blipFill>
        <p:spPr bwMode="auto">
          <a:xfrm>
            <a:off x="236156" y="4069789"/>
            <a:ext cx="4173357" cy="136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synchrotron dat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281" y="5049561"/>
            <a:ext cx="1793020" cy="117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108068" y="3731712"/>
            <a:ext cx="2918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/>
              <a:t>Large-Scale 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424768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6982" y="4920045"/>
            <a:ext cx="3383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Relationships and trends</a:t>
            </a:r>
          </a:p>
          <a:p>
            <a:r>
              <a:rPr lang="en-US" sz="2000" dirty="0"/>
              <a:t>Cause and effect</a:t>
            </a:r>
          </a:p>
          <a:p>
            <a:r>
              <a:rPr lang="en-US" sz="2000" dirty="0"/>
              <a:t>Conceptual Frameworks</a:t>
            </a:r>
          </a:p>
          <a:p>
            <a:r>
              <a:rPr lang="en-US" sz="2000" dirty="0"/>
              <a:t>Mathematical Models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70609" y="4920046"/>
            <a:ext cx="38652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Addressing societal need</a:t>
            </a:r>
          </a:p>
          <a:p>
            <a:r>
              <a:rPr lang="en-US" sz="2000" dirty="0"/>
              <a:t>New functional materials</a:t>
            </a:r>
          </a:p>
          <a:p>
            <a:r>
              <a:rPr lang="en-US" sz="2000" dirty="0"/>
              <a:t>Optimization over parameter space</a:t>
            </a:r>
          </a:p>
          <a:p>
            <a:r>
              <a:rPr lang="en-US" sz="2000" dirty="0"/>
              <a:t>Design a new device architecture</a:t>
            </a:r>
          </a:p>
        </p:txBody>
      </p:sp>
      <p:sp>
        <p:nvSpPr>
          <p:cNvPr id="63" name="Oval 62"/>
          <p:cNvSpPr/>
          <p:nvPr/>
        </p:nvSpPr>
        <p:spPr>
          <a:xfrm>
            <a:off x="650782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Synthesis</a:t>
            </a:r>
          </a:p>
        </p:txBody>
      </p:sp>
      <p:sp>
        <p:nvSpPr>
          <p:cNvPr id="64" name="Oval 63"/>
          <p:cNvSpPr/>
          <p:nvPr/>
        </p:nvSpPr>
        <p:spPr>
          <a:xfrm>
            <a:off x="2400390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Structure</a:t>
            </a:r>
          </a:p>
        </p:txBody>
      </p:sp>
      <p:sp>
        <p:nvSpPr>
          <p:cNvPr id="65" name="Oval 64"/>
          <p:cNvSpPr/>
          <p:nvPr/>
        </p:nvSpPr>
        <p:spPr>
          <a:xfrm>
            <a:off x="4149998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Properties</a:t>
            </a:r>
          </a:p>
        </p:txBody>
      </p:sp>
      <p:sp>
        <p:nvSpPr>
          <p:cNvPr id="66" name="Oval 65"/>
          <p:cNvSpPr/>
          <p:nvPr/>
        </p:nvSpPr>
        <p:spPr>
          <a:xfrm>
            <a:off x="4149998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Properties</a:t>
            </a:r>
          </a:p>
        </p:txBody>
      </p:sp>
      <p:sp>
        <p:nvSpPr>
          <p:cNvPr id="67" name="Oval 66"/>
          <p:cNvSpPr/>
          <p:nvPr/>
        </p:nvSpPr>
        <p:spPr>
          <a:xfrm>
            <a:off x="5899607" y="2644142"/>
            <a:ext cx="2154080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Performance</a:t>
            </a:r>
          </a:p>
        </p:txBody>
      </p:sp>
      <p:sp>
        <p:nvSpPr>
          <p:cNvPr id="68" name="Oval 67"/>
          <p:cNvSpPr/>
          <p:nvPr/>
        </p:nvSpPr>
        <p:spPr>
          <a:xfrm>
            <a:off x="4149998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Properties</a:t>
            </a:r>
          </a:p>
        </p:txBody>
      </p:sp>
      <p:sp>
        <p:nvSpPr>
          <p:cNvPr id="69" name="Oval 68"/>
          <p:cNvSpPr/>
          <p:nvPr/>
        </p:nvSpPr>
        <p:spPr>
          <a:xfrm>
            <a:off x="5899607" y="2644142"/>
            <a:ext cx="2154080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Performance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318360" y="4243284"/>
            <a:ext cx="3177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u="sng" dirty="0">
                <a:solidFill>
                  <a:srgbClr val="C00000"/>
                </a:solidFill>
              </a:rPr>
              <a:t>Materials engineering</a:t>
            </a:r>
          </a:p>
        </p:txBody>
      </p:sp>
      <p:cxnSp>
        <p:nvCxnSpPr>
          <p:cNvPr id="72" name="Straight Arrow Connector 71"/>
          <p:cNvCxnSpPr/>
          <p:nvPr/>
        </p:nvCxnSpPr>
        <p:spPr>
          <a:xfrm flipH="1" flipV="1">
            <a:off x="5602147" y="4095806"/>
            <a:ext cx="1934400" cy="392"/>
          </a:xfrm>
          <a:prstGeom prst="straightConnector1">
            <a:avLst/>
          </a:prstGeom>
          <a:ln w="57150">
            <a:solidFill>
              <a:srgbClr val="FF05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932347" y="4096982"/>
            <a:ext cx="1984473" cy="214"/>
          </a:xfrm>
          <a:prstGeom prst="straightConnector1">
            <a:avLst/>
          </a:prstGeom>
          <a:ln w="57150">
            <a:solidFill>
              <a:srgbClr val="33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5" descr="http://www.hpcimedia.com/images/website/ManChemNews/DIR_1/F_74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61" y="981171"/>
            <a:ext cx="1486875" cy="144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310" y="1022647"/>
            <a:ext cx="2116474" cy="140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82" y="1160112"/>
            <a:ext cx="1435900" cy="126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0"/>
          <a:stretch/>
        </p:blipFill>
        <p:spPr bwMode="auto">
          <a:xfrm>
            <a:off x="2200224" y="971498"/>
            <a:ext cx="904424" cy="98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339" y="1022647"/>
            <a:ext cx="1808092" cy="1370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TextBox 78"/>
          <p:cNvSpPr txBox="1"/>
          <p:nvPr/>
        </p:nvSpPr>
        <p:spPr>
          <a:xfrm>
            <a:off x="721841" y="4243284"/>
            <a:ext cx="2616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u="sng" dirty="0">
                <a:solidFill>
                  <a:srgbClr val="0000FF"/>
                </a:solidFill>
              </a:rPr>
              <a:t>Materials science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161511" y="72746"/>
            <a:ext cx="8600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The Materials Science and Engineering Paradigm</a:t>
            </a:r>
          </a:p>
        </p:txBody>
      </p:sp>
    </p:spTree>
    <p:extLst>
      <p:ext uri="{BB962C8B-B14F-4D97-AF65-F5344CB8AC3E}">
        <p14:creationId xmlns:p14="http://schemas.microsoft.com/office/powerpoint/2010/main" val="155320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/>
      <p:bldP spid="70" grpId="0"/>
      <p:bldP spid="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959" y="3888637"/>
            <a:ext cx="3602024" cy="2839009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50782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Synthesis</a:t>
            </a:r>
          </a:p>
        </p:txBody>
      </p:sp>
      <p:sp>
        <p:nvSpPr>
          <p:cNvPr id="30" name="Oval 29"/>
          <p:cNvSpPr/>
          <p:nvPr/>
        </p:nvSpPr>
        <p:spPr>
          <a:xfrm>
            <a:off x="2400390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Structure</a:t>
            </a:r>
          </a:p>
        </p:txBody>
      </p:sp>
      <p:sp>
        <p:nvSpPr>
          <p:cNvPr id="32" name="Oval 31"/>
          <p:cNvSpPr/>
          <p:nvPr/>
        </p:nvSpPr>
        <p:spPr>
          <a:xfrm>
            <a:off x="4149998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Properties</a:t>
            </a:r>
          </a:p>
        </p:txBody>
      </p:sp>
      <p:sp>
        <p:nvSpPr>
          <p:cNvPr id="33" name="Oval 32"/>
          <p:cNvSpPr/>
          <p:nvPr/>
        </p:nvSpPr>
        <p:spPr>
          <a:xfrm>
            <a:off x="4149998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Properties</a:t>
            </a:r>
          </a:p>
        </p:txBody>
      </p:sp>
      <p:sp>
        <p:nvSpPr>
          <p:cNvPr id="34" name="Oval 33"/>
          <p:cNvSpPr/>
          <p:nvPr/>
        </p:nvSpPr>
        <p:spPr>
          <a:xfrm>
            <a:off x="5899607" y="2644142"/>
            <a:ext cx="2154080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Performance</a:t>
            </a:r>
          </a:p>
        </p:txBody>
      </p:sp>
      <p:sp>
        <p:nvSpPr>
          <p:cNvPr id="35" name="Oval 34"/>
          <p:cNvSpPr/>
          <p:nvPr/>
        </p:nvSpPr>
        <p:spPr>
          <a:xfrm>
            <a:off x="4149998" y="2644142"/>
            <a:ext cx="2084593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Properties</a:t>
            </a:r>
          </a:p>
        </p:txBody>
      </p:sp>
      <p:sp>
        <p:nvSpPr>
          <p:cNvPr id="36" name="Oval 35"/>
          <p:cNvSpPr/>
          <p:nvPr/>
        </p:nvSpPr>
        <p:spPr>
          <a:xfrm>
            <a:off x="5899607" y="2644142"/>
            <a:ext cx="2154080" cy="9464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Performance</a:t>
            </a:r>
          </a:p>
        </p:txBody>
      </p:sp>
      <p:pic>
        <p:nvPicPr>
          <p:cNvPr id="37" name="Picture 5" descr="http://www.hpcimedia.com/images/website/ManChemNews/DIR_1/F_74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61" y="981171"/>
            <a:ext cx="1486875" cy="144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310" y="1022647"/>
            <a:ext cx="2116474" cy="140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82" y="1160112"/>
            <a:ext cx="1435900" cy="126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0"/>
          <a:stretch/>
        </p:blipFill>
        <p:spPr bwMode="auto">
          <a:xfrm>
            <a:off x="2200224" y="971498"/>
            <a:ext cx="904424" cy="98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339" y="1022647"/>
            <a:ext cx="1808092" cy="1370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61511" y="72746"/>
            <a:ext cx="8600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The Materials Science and Engineering Paradigm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70609" y="4920046"/>
            <a:ext cx="38652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Addressing societal need</a:t>
            </a:r>
          </a:p>
          <a:p>
            <a:r>
              <a:rPr lang="en-US" sz="2000" dirty="0"/>
              <a:t>New functional materials</a:t>
            </a:r>
          </a:p>
          <a:p>
            <a:r>
              <a:rPr lang="en-US" sz="2000" dirty="0"/>
              <a:t>Optimization over parameter space</a:t>
            </a:r>
          </a:p>
          <a:p>
            <a:r>
              <a:rPr lang="en-US" sz="2000" dirty="0"/>
              <a:t>Design a new device architecture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318360" y="4243284"/>
            <a:ext cx="3177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u="sng" dirty="0">
                <a:solidFill>
                  <a:srgbClr val="C00000"/>
                </a:solidFill>
              </a:rPr>
              <a:t>Materials engineering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5602147" y="4095806"/>
            <a:ext cx="1934400" cy="392"/>
          </a:xfrm>
          <a:prstGeom prst="straightConnector1">
            <a:avLst/>
          </a:prstGeom>
          <a:ln w="57150">
            <a:solidFill>
              <a:srgbClr val="FF05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314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6453</TotalTime>
  <Words>1400</Words>
  <Application>Microsoft Office PowerPoint</Application>
  <PresentationFormat>On-screen Show (4:3)</PresentationFormat>
  <Paragraphs>372</Paragraphs>
  <Slides>38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Roboto</vt:lpstr>
      <vt:lpstr>Times New Roman</vt:lpstr>
      <vt:lpstr>Office Theme</vt:lpstr>
      <vt:lpstr>MSE 593 Data-Driven Materials Design and Genomics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Wenhao Sun</dc:creator>
  <cp:lastModifiedBy>Sun, Wenhao</cp:lastModifiedBy>
  <cp:revision>700</cp:revision>
  <dcterms:created xsi:type="dcterms:W3CDTF">2020-01-05T23:51:09Z</dcterms:created>
  <dcterms:modified xsi:type="dcterms:W3CDTF">2023-06-26T02:10:06Z</dcterms:modified>
</cp:coreProperties>
</file>