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2" r:id="rId2"/>
    <p:sldId id="259" r:id="rId3"/>
    <p:sldId id="280" r:id="rId4"/>
    <p:sldId id="261" r:id="rId5"/>
    <p:sldId id="262" r:id="rId6"/>
    <p:sldId id="281" r:id="rId7"/>
    <p:sldId id="260" r:id="rId8"/>
    <p:sldId id="258" r:id="rId9"/>
    <p:sldId id="265" r:id="rId10"/>
    <p:sldId id="277" r:id="rId11"/>
    <p:sldId id="278" r:id="rId12"/>
    <p:sldId id="279" r:id="rId13"/>
    <p:sldId id="273" r:id="rId14"/>
    <p:sldId id="268" r:id="rId15"/>
    <p:sldId id="274" r:id="rId16"/>
    <p:sldId id="257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99" d="100"/>
          <a:sy n="99" d="100"/>
        </p:scale>
        <p:origin x="120" y="7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DF220-6D1F-426B-B9EA-A55AA4F90F6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C9B6-5015-45A3-86A0-C6F23C813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00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965FD-D33B-4415-9B5F-70464618B2A4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E446-59C2-4EFD-AF5C-E27CD630C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5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965FD-D33B-4415-9B5F-70464618B2A4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E446-59C2-4EFD-AF5C-E27CD630C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3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965FD-D33B-4415-9B5F-70464618B2A4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E446-59C2-4EFD-AF5C-E27CD630C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4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965FD-D33B-4415-9B5F-70464618B2A4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E446-59C2-4EFD-AF5C-E27CD630C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62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965FD-D33B-4415-9B5F-70464618B2A4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E446-59C2-4EFD-AF5C-E27CD630C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2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965FD-D33B-4415-9B5F-70464618B2A4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E446-59C2-4EFD-AF5C-E27CD630C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7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965FD-D33B-4415-9B5F-70464618B2A4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E446-59C2-4EFD-AF5C-E27CD630C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28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965FD-D33B-4415-9B5F-70464618B2A4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E446-59C2-4EFD-AF5C-E27CD630C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28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965FD-D33B-4415-9B5F-70464618B2A4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E446-59C2-4EFD-AF5C-E27CD630C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0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965FD-D33B-4415-9B5F-70464618B2A4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E446-59C2-4EFD-AF5C-E27CD630C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2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965FD-D33B-4415-9B5F-70464618B2A4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E446-59C2-4EFD-AF5C-E27CD630C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87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965FD-D33B-4415-9B5F-70464618B2A4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4E446-59C2-4EFD-AF5C-E27CD630C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1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marcharper/python-ternar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712" y="139484"/>
            <a:ext cx="318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Lab 1 Instructions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6202" y="867907"/>
            <a:ext cx="1115741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Below are figures from 16 papers. Your homework is to reproduce these </a:t>
            </a:r>
          </a:p>
          <a:p>
            <a:r>
              <a:rPr lang="en-US" sz="2000" dirty="0" smtClean="0"/>
              <a:t>figures using the </a:t>
            </a:r>
            <a:r>
              <a:rPr lang="en-US" sz="2000" dirty="0" err="1" smtClean="0"/>
              <a:t>MaterialsProject</a:t>
            </a:r>
            <a:r>
              <a:rPr lang="en-US" sz="2000" dirty="0" smtClean="0"/>
              <a:t> API, </a:t>
            </a:r>
            <a:r>
              <a:rPr lang="en-US" sz="2000" dirty="0" err="1" smtClean="0"/>
              <a:t>Pymatgen</a:t>
            </a:r>
            <a:r>
              <a:rPr lang="en-US" sz="2000" dirty="0" smtClean="0"/>
              <a:t>, and Visualization code. </a:t>
            </a:r>
          </a:p>
          <a:p>
            <a:endParaRPr lang="en-US" sz="2000" dirty="0" smtClean="0"/>
          </a:p>
          <a:p>
            <a:r>
              <a:rPr lang="en-US" sz="2000" b="1" dirty="0" smtClean="0"/>
              <a:t>For each figure, you will provide a write up with: </a:t>
            </a:r>
          </a:p>
          <a:p>
            <a:pPr marL="457200" indent="-457200">
              <a:buFontTx/>
              <a:buChar char="-"/>
            </a:pPr>
            <a:r>
              <a:rPr lang="en-US" sz="2000" dirty="0" smtClean="0"/>
              <a:t>A description of your full algorithm. Describe the MP-API features, the </a:t>
            </a:r>
            <a:r>
              <a:rPr lang="en-US" sz="2000" dirty="0" err="1" smtClean="0"/>
              <a:t>pymatgen</a:t>
            </a:r>
            <a:r>
              <a:rPr lang="en-US" sz="2000" dirty="0" smtClean="0"/>
              <a:t> methods used, </a:t>
            </a:r>
          </a:p>
          <a:p>
            <a:pPr marL="457200" indent="-457200">
              <a:buFontTx/>
              <a:buChar char="-"/>
            </a:pPr>
            <a:r>
              <a:rPr lang="en-US" sz="2000" dirty="0" smtClean="0"/>
              <a:t>and your visualization process.</a:t>
            </a:r>
          </a:p>
          <a:p>
            <a:pPr marL="457200" indent="-457200">
              <a:buFontTx/>
              <a:buChar char="-"/>
            </a:pPr>
            <a:r>
              <a:rPr lang="en-US" sz="2000" dirty="0" smtClean="0"/>
              <a:t>The figure itself</a:t>
            </a:r>
          </a:p>
          <a:p>
            <a:pPr marL="457200" indent="-457200">
              <a:buFontTx/>
              <a:buChar char="-"/>
            </a:pPr>
            <a:r>
              <a:rPr lang="en-US" sz="2000" dirty="0" smtClean="0"/>
              <a:t>One paragraph scientific interpretation of the figure</a:t>
            </a:r>
          </a:p>
          <a:p>
            <a:pPr marL="457200" indent="-457200">
              <a:buFontTx/>
              <a:buChar char="-"/>
            </a:pPr>
            <a:r>
              <a:rPr lang="en-US" sz="2000" dirty="0" smtClean="0"/>
              <a:t>Separately, attach the python code you wrote. </a:t>
            </a:r>
          </a:p>
          <a:p>
            <a:endParaRPr lang="en-US" sz="2000" dirty="0" smtClean="0"/>
          </a:p>
          <a:p>
            <a:r>
              <a:rPr lang="en-US" sz="2000" dirty="0" smtClean="0"/>
              <a:t>This is a graduate class. I expect </a:t>
            </a:r>
            <a:r>
              <a:rPr lang="en-US" sz="2000" i="1" dirty="0" smtClean="0"/>
              <a:t>writing quality at a level that you would submit for publication. </a:t>
            </a:r>
            <a:endParaRPr lang="en-US" sz="2000" i="1" dirty="0"/>
          </a:p>
          <a:p>
            <a:endParaRPr lang="en-US" sz="2000" dirty="0" smtClean="0"/>
          </a:p>
          <a:p>
            <a:r>
              <a:rPr lang="en-US" sz="2000" b="1" dirty="0" smtClean="0"/>
              <a:t>You will be graded out of 100 points.</a:t>
            </a:r>
            <a:r>
              <a:rPr lang="en-US" sz="2000" dirty="0" smtClean="0"/>
              <a:t> You can receive extra credit for any </a:t>
            </a:r>
            <a:br>
              <a:rPr lang="en-US" sz="2000" dirty="0" smtClean="0"/>
            </a:br>
            <a:r>
              <a:rPr lang="en-US" sz="2000" dirty="0" smtClean="0"/>
              <a:t>points over 100 at a reduced rate @ 0.25 points per point, and for over 120 points @ 0.1 points per point.</a:t>
            </a:r>
          </a:p>
          <a:p>
            <a:r>
              <a:rPr lang="en-US" sz="2000" dirty="0" smtClean="0"/>
              <a:t>ONLY FIGURES WORTH ≥ </a:t>
            </a:r>
            <a:r>
              <a:rPr lang="en-US" sz="2000" dirty="0"/>
              <a:t>50 </a:t>
            </a:r>
            <a:r>
              <a:rPr lang="en-US" sz="2000" dirty="0" smtClean="0"/>
              <a:t>POINTS are eligible for extra credit. </a:t>
            </a:r>
            <a:endParaRPr lang="en-US" sz="2000" dirty="0"/>
          </a:p>
          <a:p>
            <a:endParaRPr lang="en-US" sz="2000" dirty="0" smtClean="0"/>
          </a:p>
          <a:p>
            <a:endParaRPr lang="en-US" sz="2000" b="1" dirty="0"/>
          </a:p>
          <a:p>
            <a:r>
              <a:rPr lang="en-US" sz="2000" b="1" dirty="0" smtClean="0"/>
              <a:t>Due Tuesday, February 11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, 8:30 AM</a:t>
            </a:r>
          </a:p>
        </p:txBody>
      </p:sp>
    </p:spTree>
    <p:extLst>
      <p:ext uri="{BB962C8B-B14F-4D97-AF65-F5344CB8AC3E}">
        <p14:creationId xmlns:p14="http://schemas.microsoft.com/office/powerpoint/2010/main" val="3494424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805" y="495945"/>
            <a:ext cx="4310232" cy="5927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16" y="228010"/>
            <a:ext cx="5871033" cy="4420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9161" y="5271068"/>
            <a:ext cx="1750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45 Points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08690" y="5378789"/>
            <a:ext cx="367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pymatgen.analysis.pourbaix_diagram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836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410" y="1123626"/>
            <a:ext cx="6155590" cy="4534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23626"/>
            <a:ext cx="5872456" cy="3742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937" y="5339166"/>
            <a:ext cx="2341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50 points</a:t>
            </a:r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2821911" y="5826964"/>
            <a:ext cx="4164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hlinkClick r:id="rId4"/>
              </a:rPr>
              <a:t>https://github.com/marcharper/python-ternary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2821911" y="5488410"/>
            <a:ext cx="25174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pymatgen.core.composition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33066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279" y="596684"/>
            <a:ext cx="5857117" cy="4996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74" y="1069383"/>
            <a:ext cx="6054517" cy="3923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460" y="5592875"/>
            <a:ext cx="1750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50 Points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52390" y="5551097"/>
            <a:ext cx="3722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pymatgen.core.structure</a:t>
            </a:r>
            <a:endParaRPr lang="en-US" dirty="0" smtClean="0"/>
          </a:p>
          <a:p>
            <a:r>
              <a:rPr lang="en-US" dirty="0" err="1" smtClean="0"/>
              <a:t>pymatgen.core.periodic_table</a:t>
            </a:r>
            <a:endParaRPr lang="en-US" dirty="0" smtClean="0"/>
          </a:p>
          <a:p>
            <a:r>
              <a:rPr lang="en-US" dirty="0" err="1" smtClean="0"/>
              <a:t>pymatgen.analysis.structure_matcher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2997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20" y="1176063"/>
            <a:ext cx="6827003" cy="3669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626" y="128752"/>
            <a:ext cx="3784431" cy="6729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994" y="5303266"/>
            <a:ext cx="1750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6</a:t>
            </a:r>
            <a:r>
              <a:rPr lang="en-US" sz="3200" b="1" dirty="0" smtClean="0"/>
              <a:t>0 Points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83424" y="5410988"/>
            <a:ext cx="340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pymatgen.analysis.phase_diagram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4064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163" y="395204"/>
            <a:ext cx="3648800" cy="5740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69" y="285742"/>
            <a:ext cx="6396603" cy="5029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5607" y="5603982"/>
            <a:ext cx="3857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pymatgen.analysis.interface_reactions</a:t>
            </a:r>
            <a:endParaRPr lang="en-US" dirty="0"/>
          </a:p>
          <a:p>
            <a:r>
              <a:rPr lang="en-US" dirty="0" err="1" smtClean="0"/>
              <a:t>pymatgen.analysis.phase_diagrams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98163" y="5603982"/>
            <a:ext cx="2140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60 Points</a:t>
            </a:r>
          </a:p>
        </p:txBody>
      </p:sp>
    </p:spTree>
    <p:extLst>
      <p:ext uri="{BB962C8B-B14F-4D97-AF65-F5344CB8AC3E}">
        <p14:creationId xmlns:p14="http://schemas.microsoft.com/office/powerpoint/2010/main" val="2339894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3" y="1236092"/>
            <a:ext cx="5990095" cy="3525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131" y="340962"/>
            <a:ext cx="2550528" cy="6357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795" y="510132"/>
            <a:ext cx="2944621" cy="56969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8762" y="5151019"/>
            <a:ext cx="29248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Figure 1. 60 Points</a:t>
            </a:r>
          </a:p>
          <a:p>
            <a:r>
              <a:rPr lang="en-US" sz="2800" b="1" dirty="0" smtClean="0"/>
              <a:t>Figure 2. 70 points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8056" y="5436533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Seaborn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948056" y="5133353"/>
            <a:ext cx="340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pymatgen.analysis.phase_diagram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29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71" y="1573078"/>
            <a:ext cx="6825470" cy="3287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580" y="229893"/>
            <a:ext cx="4483669" cy="61155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2408" y="5278817"/>
            <a:ext cx="1750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75 Points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40624" y="5322795"/>
            <a:ext cx="2504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pymatgen.core.structure</a:t>
            </a:r>
            <a:endParaRPr lang="en-US" dirty="0" smtClean="0"/>
          </a:p>
          <a:p>
            <a:r>
              <a:rPr lang="en-US" dirty="0" err="1" smtClean="0"/>
              <a:t>Pymatgen.core.lattice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635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442" y="434392"/>
            <a:ext cx="4709225" cy="5219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194"/>
            <a:ext cx="7191214" cy="4021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9418" y="5361588"/>
            <a:ext cx="1750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75 Points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83424" y="5209511"/>
            <a:ext cx="3721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pymatgen.core.structure</a:t>
            </a:r>
            <a:endParaRPr lang="en-US" dirty="0" smtClean="0"/>
          </a:p>
          <a:p>
            <a:r>
              <a:rPr lang="en-US" dirty="0" err="1" smtClean="0"/>
              <a:t>pymatgen.core.lattice</a:t>
            </a:r>
            <a:endParaRPr lang="en-US" dirty="0" smtClean="0"/>
          </a:p>
          <a:p>
            <a:r>
              <a:rPr lang="en-US" dirty="0" err="1" smtClean="0"/>
              <a:t>pymatgen.analysis.structure_matcher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5986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2" y="522100"/>
            <a:ext cx="6230319" cy="3464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139" y="444608"/>
            <a:ext cx="5061810" cy="4788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694" y="4827722"/>
            <a:ext cx="1758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25 points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2634039" y="4734183"/>
            <a:ext cx="40393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Experimental data in the paper.</a:t>
            </a:r>
          </a:p>
          <a:p>
            <a:r>
              <a:rPr lang="en-US" sz="2000" dirty="0" smtClean="0"/>
              <a:t>Calculated data must come from MP </a:t>
            </a:r>
          </a:p>
          <a:p>
            <a:r>
              <a:rPr lang="en-US" sz="2000" dirty="0" smtClean="0"/>
              <a:t>Use </a:t>
            </a:r>
            <a:r>
              <a:rPr lang="en-US" sz="2000" dirty="0" err="1" smtClean="0"/>
              <a:t>Plotly</a:t>
            </a:r>
            <a:r>
              <a:rPr lang="en-US" sz="2000" dirty="0" smtClean="0"/>
              <a:t> to visualize.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9151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987"/>
            <a:ext cx="6354305" cy="4591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857" y="604434"/>
            <a:ext cx="5153375" cy="5383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937" y="5339166"/>
            <a:ext cx="2341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25 points</a:t>
            </a:r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3556860" y="5431499"/>
            <a:ext cx="1473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Seaborn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1356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65" y="984155"/>
            <a:ext cx="6155647" cy="3983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495" y="1906292"/>
            <a:ext cx="3135041" cy="4748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074" y="334531"/>
            <a:ext cx="2875258" cy="12992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9747" y="5538082"/>
            <a:ext cx="19458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30 Points</a:t>
            </a:r>
            <a:endParaRPr lang="en-US" sz="3600" b="1" dirty="0"/>
          </a:p>
        </p:txBody>
      </p:sp>
      <p:sp>
        <p:nvSpPr>
          <p:cNvPr id="9" name="Rectangle 8"/>
          <p:cNvSpPr/>
          <p:nvPr/>
        </p:nvSpPr>
        <p:spPr>
          <a:xfrm>
            <a:off x="2889788" y="5416654"/>
            <a:ext cx="41201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/>
              <a:t>pymatgen.core.structure</a:t>
            </a:r>
            <a:endParaRPr lang="en-US" sz="2000" dirty="0" smtClean="0"/>
          </a:p>
          <a:p>
            <a:r>
              <a:rPr lang="en-US" sz="2000" dirty="0" err="1" smtClean="0"/>
              <a:t>pymatgen.analysis.structure_analyzer</a:t>
            </a:r>
            <a:endParaRPr lang="en-US" sz="2000" dirty="0" smtClean="0"/>
          </a:p>
          <a:p>
            <a:r>
              <a:rPr lang="en-US" sz="2000" dirty="0" err="1" smtClean="0"/>
              <a:t>Bokeh</a:t>
            </a:r>
            <a:r>
              <a:rPr lang="en-US" sz="2000" dirty="0" smtClean="0"/>
              <a:t> Periodic Table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4822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72"/>
            <a:ext cx="6098583" cy="321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999" y="944574"/>
            <a:ext cx="5705323" cy="2108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037" y="3182032"/>
            <a:ext cx="5674963" cy="630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4473" y="4847312"/>
            <a:ext cx="19458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30 Points</a:t>
            </a:r>
            <a:endParaRPr lang="en-US" sz="3600" b="1" dirty="0"/>
          </a:p>
        </p:txBody>
      </p:sp>
      <p:sp>
        <p:nvSpPr>
          <p:cNvPr id="8" name="Rectangle 7"/>
          <p:cNvSpPr/>
          <p:nvPr/>
        </p:nvSpPr>
        <p:spPr>
          <a:xfrm>
            <a:off x="3621402" y="4693425"/>
            <a:ext cx="45632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pymatgen.core.structure</a:t>
            </a:r>
            <a:endParaRPr lang="en-US" sz="2800" dirty="0" smtClean="0"/>
          </a:p>
          <a:p>
            <a:r>
              <a:rPr lang="en-US" sz="2800" dirty="0" err="1" smtClean="0"/>
              <a:t>pymatgen.core.periodic_table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26007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445" y="1108129"/>
            <a:ext cx="6047555" cy="4660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1" y="497823"/>
            <a:ext cx="5556142" cy="46497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460" y="5592875"/>
            <a:ext cx="1750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35 Points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08850" y="5558846"/>
            <a:ext cx="2503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Seaborn</a:t>
            </a:r>
            <a:r>
              <a:rPr lang="en-US" dirty="0" smtClean="0"/>
              <a:t> </a:t>
            </a:r>
            <a:r>
              <a:rPr lang="en-US" dirty="0" err="1" smtClean="0"/>
              <a:t>clustermap</a:t>
            </a:r>
            <a:endParaRPr lang="en-US" dirty="0" smtClean="0"/>
          </a:p>
          <a:p>
            <a:r>
              <a:rPr lang="en-US" dirty="0" err="1" smtClean="0"/>
              <a:t>Pymatgen.core.structure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64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792" y="467128"/>
            <a:ext cx="4076700" cy="4714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2" y="0"/>
            <a:ext cx="7102260" cy="41559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948" y="5120559"/>
            <a:ext cx="1758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40 points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2595293" y="5027020"/>
            <a:ext cx="41832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/>
              <a:t>pymatgen.analysis.reaction_calculator</a:t>
            </a:r>
            <a:endParaRPr lang="en-US" sz="2000" dirty="0" smtClean="0"/>
          </a:p>
          <a:p>
            <a:r>
              <a:rPr lang="en-US" sz="2000" dirty="0" smtClean="0"/>
              <a:t>Experimental data in the paper.</a:t>
            </a:r>
          </a:p>
          <a:p>
            <a:r>
              <a:rPr lang="en-US" sz="2000" dirty="0" smtClean="0"/>
              <a:t>Calculated data must come from MP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9368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253"/>
            <a:ext cx="6112628" cy="3530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842" y="1095199"/>
            <a:ext cx="6155158" cy="29886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932" y="5230678"/>
            <a:ext cx="1758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35 points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2750277" y="5137139"/>
            <a:ext cx="41832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/>
              <a:t>pymatgen.analysis.structure_matcher</a:t>
            </a:r>
            <a:endParaRPr lang="en-US" sz="2000" dirty="0" smtClean="0"/>
          </a:p>
          <a:p>
            <a:r>
              <a:rPr lang="en-US" sz="2000" dirty="0" smtClean="0"/>
              <a:t>Experimental data in the paper.</a:t>
            </a:r>
          </a:p>
          <a:p>
            <a:r>
              <a:rPr lang="en-US" sz="2000" dirty="0" smtClean="0"/>
              <a:t>Calculated data must come from MP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0612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160"/>
            <a:ext cx="5935851" cy="5006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787" y="652499"/>
            <a:ext cx="4894160" cy="5006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428" y="5775529"/>
            <a:ext cx="1750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45 Points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67925" y="6175638"/>
            <a:ext cx="403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pymatgen.apps.battery.insertion_battery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67925" y="5883251"/>
            <a:ext cx="372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pymatgen.analysis.structure_matcher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927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231</Words>
  <Application>Microsoft Office PowerPoint</Application>
  <PresentationFormat>Widescreen</PresentationFormat>
  <Paragraphs>70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Wenhao Sun</dc:creator>
  <cp:lastModifiedBy>Wenhao Sun</cp:lastModifiedBy>
  <cp:revision>145</cp:revision>
  <dcterms:created xsi:type="dcterms:W3CDTF">2020-01-30T05:06:37Z</dcterms:created>
  <dcterms:modified xsi:type="dcterms:W3CDTF">2020-01-30T07:15:23Z</dcterms:modified>
</cp:coreProperties>
</file>